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405" r:id="rId2"/>
    <p:sldId id="266" r:id="rId3"/>
    <p:sldId id="416" r:id="rId4"/>
    <p:sldId id="268" r:id="rId5"/>
    <p:sldId id="290" r:id="rId6"/>
    <p:sldId id="417" r:id="rId7"/>
    <p:sldId id="364" r:id="rId8"/>
    <p:sldId id="357" r:id="rId9"/>
    <p:sldId id="283" r:id="rId10"/>
    <p:sldId id="343" r:id="rId11"/>
    <p:sldId id="309" r:id="rId12"/>
    <p:sldId id="324" r:id="rId13"/>
    <p:sldId id="345" r:id="rId14"/>
    <p:sldId id="346" r:id="rId15"/>
    <p:sldId id="358" r:id="rId16"/>
    <p:sldId id="310" r:id="rId17"/>
    <p:sldId id="347" r:id="rId18"/>
    <p:sldId id="342" r:id="rId19"/>
    <p:sldId id="311" r:id="rId20"/>
    <p:sldId id="325" r:id="rId21"/>
    <p:sldId id="360" r:id="rId22"/>
    <p:sldId id="326" r:id="rId23"/>
    <p:sldId id="312" r:id="rId24"/>
    <p:sldId id="348" r:id="rId25"/>
    <p:sldId id="337" r:id="rId26"/>
    <p:sldId id="313" r:id="rId27"/>
    <p:sldId id="356" r:id="rId28"/>
    <p:sldId id="323" r:id="rId29"/>
    <p:sldId id="314" r:id="rId30"/>
    <p:sldId id="372" r:id="rId31"/>
    <p:sldId id="375" r:id="rId32"/>
    <p:sldId id="329" r:id="rId33"/>
    <p:sldId id="349" r:id="rId34"/>
    <p:sldId id="368" r:id="rId35"/>
    <p:sldId id="369" r:id="rId36"/>
    <p:sldId id="370" r:id="rId37"/>
    <p:sldId id="373" r:id="rId38"/>
    <p:sldId id="371" r:id="rId39"/>
    <p:sldId id="374" r:id="rId40"/>
    <p:sldId id="384" r:id="rId41"/>
    <p:sldId id="376" r:id="rId42"/>
    <p:sldId id="377" r:id="rId43"/>
    <p:sldId id="330" r:id="rId44"/>
    <p:sldId id="385" r:id="rId45"/>
    <p:sldId id="392" r:id="rId46"/>
    <p:sldId id="404" r:id="rId47"/>
    <p:sldId id="339" r:id="rId48"/>
    <p:sldId id="317" r:id="rId49"/>
    <p:sldId id="318" r:id="rId50"/>
    <p:sldId id="378" r:id="rId51"/>
    <p:sldId id="379" r:id="rId52"/>
    <p:sldId id="410" r:id="rId53"/>
    <p:sldId id="327" r:id="rId54"/>
    <p:sldId id="351" r:id="rId55"/>
    <p:sldId id="340" r:id="rId56"/>
    <p:sldId id="319" r:id="rId57"/>
    <p:sldId id="380" r:id="rId58"/>
    <p:sldId id="381" r:id="rId59"/>
    <p:sldId id="382" r:id="rId60"/>
    <p:sldId id="383" r:id="rId61"/>
    <p:sldId id="352" r:id="rId62"/>
    <p:sldId id="333" r:id="rId63"/>
    <p:sldId id="359" r:id="rId64"/>
    <p:sldId id="341" r:id="rId65"/>
    <p:sldId id="397" r:id="rId66"/>
    <p:sldId id="398" r:id="rId67"/>
    <p:sldId id="409" r:id="rId68"/>
    <p:sldId id="401" r:id="rId69"/>
    <p:sldId id="399" r:id="rId70"/>
    <p:sldId id="362" r:id="rId71"/>
    <p:sldId id="396" r:id="rId72"/>
    <p:sldId id="321" r:id="rId73"/>
    <p:sldId id="387" r:id="rId74"/>
    <p:sldId id="388" r:id="rId75"/>
    <p:sldId id="386" r:id="rId76"/>
    <p:sldId id="294" r:id="rId77"/>
    <p:sldId id="361" r:id="rId78"/>
    <p:sldId id="363" r:id="rId79"/>
    <p:sldId id="415" r:id="rId80"/>
    <p:sldId id="332" r:id="rId81"/>
    <p:sldId id="301" r:id="rId82"/>
    <p:sldId id="389" r:id="rId83"/>
    <p:sldId id="299" r:id="rId84"/>
    <p:sldId id="394" r:id="rId85"/>
    <p:sldId id="412" r:id="rId86"/>
    <p:sldId id="413" r:id="rId87"/>
    <p:sldId id="395" r:id="rId88"/>
    <p:sldId id="393" r:id="rId89"/>
    <p:sldId id="402" r:id="rId90"/>
    <p:sldId id="304" r:id="rId91"/>
    <p:sldId id="390" r:id="rId92"/>
    <p:sldId id="414" r:id="rId93"/>
    <p:sldId id="391" r:id="rId94"/>
    <p:sldId id="406" r:id="rId95"/>
    <p:sldId id="407" r:id="rId96"/>
    <p:sldId id="334" r:id="rId97"/>
    <p:sldId id="302" r:id="rId98"/>
    <p:sldId id="305" r:id="rId99"/>
    <p:sldId id="306" r:id="rId100"/>
    <p:sldId id="262" r:id="rId101"/>
    <p:sldId id="264" r:id="rId102"/>
    <p:sldId id="263" r:id="rId103"/>
    <p:sldId id="274" r:id="rId104"/>
    <p:sldId id="275" r:id="rId105"/>
    <p:sldId id="276" r:id="rId106"/>
    <p:sldId id="273" r:id="rId107"/>
    <p:sldId id="292" r:id="rId108"/>
    <p:sldId id="291" r:id="rId109"/>
    <p:sldId id="256" r:id="rId110"/>
    <p:sldId id="257" r:id="rId111"/>
    <p:sldId id="261" r:id="rId112"/>
    <p:sldId id="285" r:id="rId113"/>
    <p:sldId id="258" r:id="rId114"/>
    <p:sldId id="259" r:id="rId115"/>
    <p:sldId id="260" r:id="rId116"/>
    <p:sldId id="365" r:id="rId117"/>
    <p:sldId id="286" r:id="rId118"/>
    <p:sldId id="287" r:id="rId119"/>
    <p:sldId id="289" r:id="rId120"/>
    <p:sldId id="288" r:id="rId121"/>
    <p:sldId id="280" r:id="rId122"/>
    <p:sldId id="281" r:id="rId123"/>
    <p:sldId id="282" r:id="rId124"/>
    <p:sldId id="308" r:id="rId125"/>
    <p:sldId id="354" r:id="rId126"/>
    <p:sldId id="353" r:id="rId127"/>
    <p:sldId id="279" r:id="rId128"/>
    <p:sldId id="278" r:id="rId129"/>
    <p:sldId id="293" r:id="rId130"/>
    <p:sldId id="403" r:id="rId131"/>
    <p:sldId id="366" r:id="rId132"/>
    <p:sldId id="367" r:id="rId1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980" autoAdjust="0"/>
  </p:normalViewPr>
  <p:slideViewPr>
    <p:cSldViewPr snapToGrid="0">
      <p:cViewPr varScale="1">
        <p:scale>
          <a:sx n="102" d="100"/>
          <a:sy n="102" d="100"/>
        </p:scale>
        <p:origin x="150"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40C2A6-2D42-4A67-A4BF-5EB1360C840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B3412CE3-5695-4DB0-BBF3-C8975BFA678E}">
      <dgm:prSet phldrT="[テキスト]"/>
      <dgm:spPr/>
      <dgm:t>
        <a:bodyPr/>
        <a:lstStyle/>
        <a:p>
          <a:r>
            <a:rPr lang="ja-JP" altLang="en-US" dirty="0"/>
            <a:t>設計</a:t>
          </a:r>
          <a:endParaRPr lang="en-US" dirty="0"/>
        </a:p>
      </dgm:t>
    </dgm:pt>
    <dgm:pt modelId="{FC745A56-9BBD-4E5C-BA4C-CD65AA2CB9E9}" type="parTrans" cxnId="{1EE5D3BF-6D7A-44DF-B266-0D4C4A8BDBF0}">
      <dgm:prSet/>
      <dgm:spPr/>
      <dgm:t>
        <a:bodyPr/>
        <a:lstStyle/>
        <a:p>
          <a:endParaRPr lang="en-US"/>
        </a:p>
      </dgm:t>
    </dgm:pt>
    <dgm:pt modelId="{86D57FE1-494D-46A7-A16F-CB755319C699}" type="sibTrans" cxnId="{1EE5D3BF-6D7A-44DF-B266-0D4C4A8BDBF0}">
      <dgm:prSet/>
      <dgm:spPr/>
      <dgm:t>
        <a:bodyPr/>
        <a:lstStyle/>
        <a:p>
          <a:endParaRPr lang="en-US"/>
        </a:p>
      </dgm:t>
    </dgm:pt>
    <dgm:pt modelId="{F0D9A8AC-E9C9-4579-B433-E36AC5FEC40A}">
      <dgm:prSet phldrT="[テキスト]"/>
      <dgm:spPr/>
      <dgm:t>
        <a:bodyPr/>
        <a:lstStyle/>
        <a:p>
          <a:r>
            <a:rPr lang="ja-JP" altLang="en-US" b="1" dirty="0">
              <a:solidFill>
                <a:srgbClr val="FF0000"/>
              </a:solidFill>
            </a:rPr>
            <a:t>デザインが大切</a:t>
          </a:r>
          <a:endParaRPr lang="en-US" b="1" dirty="0">
            <a:solidFill>
              <a:srgbClr val="FF0000"/>
            </a:solidFill>
          </a:endParaRPr>
        </a:p>
      </dgm:t>
    </dgm:pt>
    <dgm:pt modelId="{128A9CBF-AA46-4723-97BE-5CB9E02C9A55}" type="parTrans" cxnId="{E3EF9416-698D-45F3-8871-E0B3337DF50B}">
      <dgm:prSet/>
      <dgm:spPr/>
      <dgm:t>
        <a:bodyPr/>
        <a:lstStyle/>
        <a:p>
          <a:endParaRPr lang="en-US"/>
        </a:p>
      </dgm:t>
    </dgm:pt>
    <dgm:pt modelId="{9ACE8372-19B2-4759-B1DE-504E28520C50}" type="sibTrans" cxnId="{E3EF9416-698D-45F3-8871-E0B3337DF50B}">
      <dgm:prSet/>
      <dgm:spPr/>
      <dgm:t>
        <a:bodyPr/>
        <a:lstStyle/>
        <a:p>
          <a:endParaRPr lang="en-US"/>
        </a:p>
      </dgm:t>
    </dgm:pt>
    <dgm:pt modelId="{13EA916C-ECC2-4B91-B6AE-C44E24FEF2D7}">
      <dgm:prSet phldrT="[テキスト]"/>
      <dgm:spPr/>
      <dgm:t>
        <a:bodyPr/>
        <a:lstStyle/>
        <a:p>
          <a:r>
            <a:rPr lang="ja-JP" altLang="en-US" dirty="0"/>
            <a:t>どんなかざりかたをして、どう光らせたいか考えてね</a:t>
          </a:r>
          <a:endParaRPr lang="en-US" dirty="0"/>
        </a:p>
      </dgm:t>
    </dgm:pt>
    <dgm:pt modelId="{C0A6DF71-32C7-409A-8F6F-F66B696D6497}" type="parTrans" cxnId="{EBB6B613-5664-4079-835B-03E711097FAE}">
      <dgm:prSet/>
      <dgm:spPr/>
      <dgm:t>
        <a:bodyPr/>
        <a:lstStyle/>
        <a:p>
          <a:endParaRPr lang="en-US"/>
        </a:p>
      </dgm:t>
    </dgm:pt>
    <dgm:pt modelId="{A4FF9930-6106-4C14-A207-0C7EE62B1956}" type="sibTrans" cxnId="{EBB6B613-5664-4079-835B-03E711097FAE}">
      <dgm:prSet/>
      <dgm:spPr/>
      <dgm:t>
        <a:bodyPr/>
        <a:lstStyle/>
        <a:p>
          <a:endParaRPr lang="en-US"/>
        </a:p>
      </dgm:t>
    </dgm:pt>
    <dgm:pt modelId="{0A29C868-A3B8-47FD-A8A1-32B7F88BEDF4}">
      <dgm:prSet phldrT="[テキスト]"/>
      <dgm:spPr/>
      <dgm:t>
        <a:bodyPr/>
        <a:lstStyle/>
        <a:p>
          <a:r>
            <a:rPr lang="ja-JP" altLang="en-US" dirty="0"/>
            <a:t>製作</a:t>
          </a:r>
          <a:endParaRPr lang="en-US" dirty="0"/>
        </a:p>
      </dgm:t>
    </dgm:pt>
    <dgm:pt modelId="{F499B9A8-4348-4B87-9538-3F761985E524}" type="parTrans" cxnId="{44F60ECF-3F24-4197-A237-8EFC191B8F18}">
      <dgm:prSet/>
      <dgm:spPr/>
      <dgm:t>
        <a:bodyPr/>
        <a:lstStyle/>
        <a:p>
          <a:endParaRPr lang="en-US"/>
        </a:p>
      </dgm:t>
    </dgm:pt>
    <dgm:pt modelId="{0BACCB5C-EBEC-44C8-A179-F7D141BA0E92}" type="sibTrans" cxnId="{44F60ECF-3F24-4197-A237-8EFC191B8F18}">
      <dgm:prSet/>
      <dgm:spPr/>
      <dgm:t>
        <a:bodyPr/>
        <a:lstStyle/>
        <a:p>
          <a:endParaRPr lang="en-US"/>
        </a:p>
      </dgm:t>
    </dgm:pt>
    <dgm:pt modelId="{783C574D-7D30-4D24-81B0-0A05FA213B57}">
      <dgm:prSet phldrT="[テキスト]"/>
      <dgm:spPr/>
      <dgm:t>
        <a:bodyPr/>
        <a:lstStyle/>
        <a:p>
          <a:r>
            <a:rPr lang="ja-JP" altLang="en-US" b="1" dirty="0">
              <a:solidFill>
                <a:srgbClr val="FF0000"/>
              </a:solidFill>
            </a:rPr>
            <a:t>論理的に考える</a:t>
          </a:r>
          <a:endParaRPr lang="en-US" dirty="0"/>
        </a:p>
      </dgm:t>
    </dgm:pt>
    <dgm:pt modelId="{1A0B3125-8DE3-4490-B6ED-AC595D0C6913}" type="parTrans" cxnId="{AEFDAC60-63F1-4817-8034-FDBBDF5CA3FA}">
      <dgm:prSet/>
      <dgm:spPr/>
      <dgm:t>
        <a:bodyPr/>
        <a:lstStyle/>
        <a:p>
          <a:endParaRPr lang="en-US"/>
        </a:p>
      </dgm:t>
    </dgm:pt>
    <dgm:pt modelId="{3E692147-18B6-4F6E-969E-A040BA96F59D}" type="sibTrans" cxnId="{AEFDAC60-63F1-4817-8034-FDBBDF5CA3FA}">
      <dgm:prSet/>
      <dgm:spPr/>
      <dgm:t>
        <a:bodyPr/>
        <a:lstStyle/>
        <a:p>
          <a:endParaRPr lang="en-US"/>
        </a:p>
      </dgm:t>
    </dgm:pt>
    <dgm:pt modelId="{2EC36355-9AA2-468E-9995-7DFDC9BA69BA}">
      <dgm:prSet phldrT="[テキスト]"/>
      <dgm:spPr/>
      <dgm:t>
        <a:bodyPr/>
        <a:lstStyle/>
        <a:p>
          <a:r>
            <a:rPr lang="ja-JP" altLang="en-US" dirty="0"/>
            <a:t>どうやればどうなるか考えて作ってね</a:t>
          </a:r>
          <a:endParaRPr lang="en-US" dirty="0"/>
        </a:p>
      </dgm:t>
    </dgm:pt>
    <dgm:pt modelId="{F1696106-3275-4DAB-B517-308F8D688FD0}" type="parTrans" cxnId="{58BA7E9D-8F3B-4546-A3C0-C38C21900B78}">
      <dgm:prSet/>
      <dgm:spPr/>
      <dgm:t>
        <a:bodyPr/>
        <a:lstStyle/>
        <a:p>
          <a:endParaRPr lang="en-US"/>
        </a:p>
      </dgm:t>
    </dgm:pt>
    <dgm:pt modelId="{265AA1BF-B81F-4A16-8908-039C26FE238C}" type="sibTrans" cxnId="{58BA7E9D-8F3B-4546-A3C0-C38C21900B78}">
      <dgm:prSet/>
      <dgm:spPr/>
      <dgm:t>
        <a:bodyPr/>
        <a:lstStyle/>
        <a:p>
          <a:endParaRPr lang="en-US"/>
        </a:p>
      </dgm:t>
    </dgm:pt>
    <dgm:pt modelId="{D5F6B7FB-5646-4472-A5CB-40DF42072715}">
      <dgm:prSet phldrT="[テキスト]"/>
      <dgm:spPr/>
      <dgm:t>
        <a:bodyPr/>
        <a:lstStyle/>
        <a:p>
          <a:r>
            <a:rPr lang="ja-JP" altLang="en-US" dirty="0"/>
            <a:t>テスト</a:t>
          </a:r>
          <a:endParaRPr lang="en-US" dirty="0"/>
        </a:p>
      </dgm:t>
    </dgm:pt>
    <dgm:pt modelId="{E641EBFB-A81F-4E65-B11B-8F7D2FB89CE2}" type="parTrans" cxnId="{D87F49EA-0244-42C3-9E2E-2686CA03E6FF}">
      <dgm:prSet/>
      <dgm:spPr/>
      <dgm:t>
        <a:bodyPr/>
        <a:lstStyle/>
        <a:p>
          <a:endParaRPr lang="en-US"/>
        </a:p>
      </dgm:t>
    </dgm:pt>
    <dgm:pt modelId="{9CEACA11-390A-4B7F-94C6-B206D8D2222F}" type="sibTrans" cxnId="{D87F49EA-0244-42C3-9E2E-2686CA03E6FF}">
      <dgm:prSet/>
      <dgm:spPr/>
      <dgm:t>
        <a:bodyPr/>
        <a:lstStyle/>
        <a:p>
          <a:endParaRPr lang="en-US"/>
        </a:p>
      </dgm:t>
    </dgm:pt>
    <dgm:pt modelId="{D1FF199A-EB2D-470F-8020-D666142F1A69}">
      <dgm:prSet phldrT="[テキスト]"/>
      <dgm:spPr/>
      <dgm:t>
        <a:bodyPr/>
        <a:lstStyle/>
        <a:p>
          <a:r>
            <a:rPr lang="ja-JP" altLang="en-US" b="1" dirty="0">
              <a:solidFill>
                <a:srgbClr val="FF0000"/>
              </a:solidFill>
            </a:rPr>
            <a:t>価値を生み出す</a:t>
          </a:r>
          <a:endParaRPr lang="en-US" b="1" dirty="0">
            <a:solidFill>
              <a:srgbClr val="FF0000"/>
            </a:solidFill>
          </a:endParaRPr>
        </a:p>
      </dgm:t>
    </dgm:pt>
    <dgm:pt modelId="{D3F99FC6-489E-4474-B8C9-C5BEC26CF064}" type="parTrans" cxnId="{258A80FD-8642-4516-AE8F-9E476254B887}">
      <dgm:prSet/>
      <dgm:spPr/>
      <dgm:t>
        <a:bodyPr/>
        <a:lstStyle/>
        <a:p>
          <a:endParaRPr lang="en-US"/>
        </a:p>
      </dgm:t>
    </dgm:pt>
    <dgm:pt modelId="{041620CB-CC64-4B32-83AB-5C54894B4834}" type="sibTrans" cxnId="{258A80FD-8642-4516-AE8F-9E476254B887}">
      <dgm:prSet/>
      <dgm:spPr/>
      <dgm:t>
        <a:bodyPr/>
        <a:lstStyle/>
        <a:p>
          <a:endParaRPr lang="en-US"/>
        </a:p>
      </dgm:t>
    </dgm:pt>
    <dgm:pt modelId="{065CF72C-70CB-4A27-9CD7-8048DCC9D334}">
      <dgm:prSet phldrT="[テキスト]"/>
      <dgm:spPr/>
      <dgm:t>
        <a:bodyPr/>
        <a:lstStyle/>
        <a:p>
          <a:r>
            <a:rPr lang="ja-JP" altLang="en-US" dirty="0"/>
            <a:t>完成したらまわりのみんなにみせて説明しよう</a:t>
          </a:r>
          <a:endParaRPr lang="en-US" dirty="0"/>
        </a:p>
      </dgm:t>
    </dgm:pt>
    <dgm:pt modelId="{581247B8-E28F-4D9E-A278-616B2F68D4DE}" type="parTrans" cxnId="{03FE627D-E8D4-412A-91FC-9F31B9C0D53F}">
      <dgm:prSet/>
      <dgm:spPr/>
      <dgm:t>
        <a:bodyPr/>
        <a:lstStyle/>
        <a:p>
          <a:endParaRPr lang="en-US"/>
        </a:p>
      </dgm:t>
    </dgm:pt>
    <dgm:pt modelId="{04D5CCD7-B350-4235-A8D9-9B5922F6F738}" type="sibTrans" cxnId="{03FE627D-E8D4-412A-91FC-9F31B9C0D53F}">
      <dgm:prSet/>
      <dgm:spPr/>
      <dgm:t>
        <a:bodyPr/>
        <a:lstStyle/>
        <a:p>
          <a:endParaRPr lang="en-US"/>
        </a:p>
      </dgm:t>
    </dgm:pt>
    <dgm:pt modelId="{557BE58D-433E-4684-A8E6-4BCE241C789E}" type="pres">
      <dgm:prSet presAssocID="{B440C2A6-2D42-4A67-A4BF-5EB1360C8400}" presName="linearFlow" presStyleCnt="0">
        <dgm:presLayoutVars>
          <dgm:dir/>
          <dgm:animLvl val="lvl"/>
          <dgm:resizeHandles val="exact"/>
        </dgm:presLayoutVars>
      </dgm:prSet>
      <dgm:spPr/>
    </dgm:pt>
    <dgm:pt modelId="{4946EACE-86AB-4A2A-B7FF-6BEBC1A3506D}" type="pres">
      <dgm:prSet presAssocID="{B3412CE3-5695-4DB0-BBF3-C8975BFA678E}" presName="composite" presStyleCnt="0"/>
      <dgm:spPr/>
    </dgm:pt>
    <dgm:pt modelId="{33D9A473-08A5-448A-993D-980BE29CDC7D}" type="pres">
      <dgm:prSet presAssocID="{B3412CE3-5695-4DB0-BBF3-C8975BFA678E}" presName="parentText" presStyleLbl="alignNode1" presStyleIdx="0" presStyleCnt="3">
        <dgm:presLayoutVars>
          <dgm:chMax val="1"/>
          <dgm:bulletEnabled val="1"/>
        </dgm:presLayoutVars>
      </dgm:prSet>
      <dgm:spPr/>
    </dgm:pt>
    <dgm:pt modelId="{9449410E-6C21-4D05-97D6-2C45D41DD4D3}" type="pres">
      <dgm:prSet presAssocID="{B3412CE3-5695-4DB0-BBF3-C8975BFA678E}" presName="descendantText" presStyleLbl="alignAcc1" presStyleIdx="0" presStyleCnt="3" custLinFactNeighborX="0">
        <dgm:presLayoutVars>
          <dgm:bulletEnabled val="1"/>
        </dgm:presLayoutVars>
      </dgm:prSet>
      <dgm:spPr/>
    </dgm:pt>
    <dgm:pt modelId="{AA670794-6ED3-47AB-83F4-C904715F79E9}" type="pres">
      <dgm:prSet presAssocID="{86D57FE1-494D-46A7-A16F-CB755319C699}" presName="sp" presStyleCnt="0"/>
      <dgm:spPr/>
    </dgm:pt>
    <dgm:pt modelId="{C0E0CA78-2AD4-489F-8BD2-4A38E3230947}" type="pres">
      <dgm:prSet presAssocID="{0A29C868-A3B8-47FD-A8A1-32B7F88BEDF4}" presName="composite" presStyleCnt="0"/>
      <dgm:spPr/>
    </dgm:pt>
    <dgm:pt modelId="{D65D28C9-923E-486B-B421-2ADB6C606117}" type="pres">
      <dgm:prSet presAssocID="{0A29C868-A3B8-47FD-A8A1-32B7F88BEDF4}" presName="parentText" presStyleLbl="alignNode1" presStyleIdx="1" presStyleCnt="3">
        <dgm:presLayoutVars>
          <dgm:chMax val="1"/>
          <dgm:bulletEnabled val="1"/>
        </dgm:presLayoutVars>
      </dgm:prSet>
      <dgm:spPr/>
    </dgm:pt>
    <dgm:pt modelId="{FFD6E7DC-40D2-435E-B3F9-9D3C08069A18}" type="pres">
      <dgm:prSet presAssocID="{0A29C868-A3B8-47FD-A8A1-32B7F88BEDF4}" presName="descendantText" presStyleLbl="alignAcc1" presStyleIdx="1" presStyleCnt="3">
        <dgm:presLayoutVars>
          <dgm:bulletEnabled val="1"/>
        </dgm:presLayoutVars>
      </dgm:prSet>
      <dgm:spPr/>
    </dgm:pt>
    <dgm:pt modelId="{067787C0-A958-406E-8DDC-5501FD45A839}" type="pres">
      <dgm:prSet presAssocID="{0BACCB5C-EBEC-44C8-A179-F7D141BA0E92}" presName="sp" presStyleCnt="0"/>
      <dgm:spPr/>
    </dgm:pt>
    <dgm:pt modelId="{0FF736D5-058B-430D-A465-04F7B668CD52}" type="pres">
      <dgm:prSet presAssocID="{D5F6B7FB-5646-4472-A5CB-40DF42072715}" presName="composite" presStyleCnt="0"/>
      <dgm:spPr/>
    </dgm:pt>
    <dgm:pt modelId="{8DCD6849-A01A-4790-9C6E-2D361193A043}" type="pres">
      <dgm:prSet presAssocID="{D5F6B7FB-5646-4472-A5CB-40DF42072715}" presName="parentText" presStyleLbl="alignNode1" presStyleIdx="2" presStyleCnt="3">
        <dgm:presLayoutVars>
          <dgm:chMax val="1"/>
          <dgm:bulletEnabled val="1"/>
        </dgm:presLayoutVars>
      </dgm:prSet>
      <dgm:spPr/>
    </dgm:pt>
    <dgm:pt modelId="{E89E0AFF-E78E-4813-AB86-5B280DE96908}" type="pres">
      <dgm:prSet presAssocID="{D5F6B7FB-5646-4472-A5CB-40DF42072715}" presName="descendantText" presStyleLbl="alignAcc1" presStyleIdx="2" presStyleCnt="3">
        <dgm:presLayoutVars>
          <dgm:bulletEnabled val="1"/>
        </dgm:presLayoutVars>
      </dgm:prSet>
      <dgm:spPr/>
    </dgm:pt>
  </dgm:ptLst>
  <dgm:cxnLst>
    <dgm:cxn modelId="{EBB6B613-5664-4079-835B-03E711097FAE}" srcId="{B3412CE3-5695-4DB0-BBF3-C8975BFA678E}" destId="{13EA916C-ECC2-4B91-B6AE-C44E24FEF2D7}" srcOrd="1" destOrd="0" parTransId="{C0A6DF71-32C7-409A-8F6F-F66B696D6497}" sibTransId="{A4FF9930-6106-4C14-A207-0C7EE62B1956}"/>
    <dgm:cxn modelId="{E3EF9416-698D-45F3-8871-E0B3337DF50B}" srcId="{B3412CE3-5695-4DB0-BBF3-C8975BFA678E}" destId="{F0D9A8AC-E9C9-4579-B433-E36AC5FEC40A}" srcOrd="0" destOrd="0" parTransId="{128A9CBF-AA46-4723-97BE-5CB9E02C9A55}" sibTransId="{9ACE8372-19B2-4759-B1DE-504E28520C50}"/>
    <dgm:cxn modelId="{44D49621-3EDA-4D63-A0C2-4D70120EA23E}" type="presOf" srcId="{2EC36355-9AA2-468E-9995-7DFDC9BA69BA}" destId="{FFD6E7DC-40D2-435E-B3F9-9D3C08069A18}" srcOrd="0" destOrd="1" presId="urn:microsoft.com/office/officeart/2005/8/layout/chevron2"/>
    <dgm:cxn modelId="{4412B740-35EA-4F5C-973D-E89B2D183797}" type="presOf" srcId="{0A29C868-A3B8-47FD-A8A1-32B7F88BEDF4}" destId="{D65D28C9-923E-486B-B421-2ADB6C606117}" srcOrd="0" destOrd="0" presId="urn:microsoft.com/office/officeart/2005/8/layout/chevron2"/>
    <dgm:cxn modelId="{AEFDAC60-63F1-4817-8034-FDBBDF5CA3FA}" srcId="{0A29C868-A3B8-47FD-A8A1-32B7F88BEDF4}" destId="{783C574D-7D30-4D24-81B0-0A05FA213B57}" srcOrd="0" destOrd="0" parTransId="{1A0B3125-8DE3-4490-B6ED-AC595D0C6913}" sibTransId="{3E692147-18B6-4F6E-969E-A040BA96F59D}"/>
    <dgm:cxn modelId="{4C1DC061-F9B6-433E-97D9-79EE3835A7D2}" type="presOf" srcId="{065CF72C-70CB-4A27-9CD7-8048DCC9D334}" destId="{E89E0AFF-E78E-4813-AB86-5B280DE96908}" srcOrd="0" destOrd="1" presId="urn:microsoft.com/office/officeart/2005/8/layout/chevron2"/>
    <dgm:cxn modelId="{8D386677-95EE-4FE2-B73A-591A8A6824AE}" type="presOf" srcId="{13EA916C-ECC2-4B91-B6AE-C44E24FEF2D7}" destId="{9449410E-6C21-4D05-97D6-2C45D41DD4D3}" srcOrd="0" destOrd="1" presId="urn:microsoft.com/office/officeart/2005/8/layout/chevron2"/>
    <dgm:cxn modelId="{FB870E78-03E4-4DFB-BEFC-E2EA91C12AC3}" type="presOf" srcId="{B440C2A6-2D42-4A67-A4BF-5EB1360C8400}" destId="{557BE58D-433E-4684-A8E6-4BCE241C789E}" srcOrd="0" destOrd="0" presId="urn:microsoft.com/office/officeart/2005/8/layout/chevron2"/>
    <dgm:cxn modelId="{03FE627D-E8D4-412A-91FC-9F31B9C0D53F}" srcId="{D5F6B7FB-5646-4472-A5CB-40DF42072715}" destId="{065CF72C-70CB-4A27-9CD7-8048DCC9D334}" srcOrd="1" destOrd="0" parTransId="{581247B8-E28F-4D9E-A278-616B2F68D4DE}" sibTransId="{04D5CCD7-B350-4235-A8D9-9B5922F6F738}"/>
    <dgm:cxn modelId="{89518780-FDE0-4DE3-81A1-EB4C85B723DB}" type="presOf" srcId="{B3412CE3-5695-4DB0-BBF3-C8975BFA678E}" destId="{33D9A473-08A5-448A-993D-980BE29CDC7D}" srcOrd="0" destOrd="0" presId="urn:microsoft.com/office/officeart/2005/8/layout/chevron2"/>
    <dgm:cxn modelId="{14733098-B812-442A-8710-7C5914735D86}" type="presOf" srcId="{783C574D-7D30-4D24-81B0-0A05FA213B57}" destId="{FFD6E7DC-40D2-435E-B3F9-9D3C08069A18}" srcOrd="0" destOrd="0" presId="urn:microsoft.com/office/officeart/2005/8/layout/chevron2"/>
    <dgm:cxn modelId="{58BA7E9D-8F3B-4546-A3C0-C38C21900B78}" srcId="{0A29C868-A3B8-47FD-A8A1-32B7F88BEDF4}" destId="{2EC36355-9AA2-468E-9995-7DFDC9BA69BA}" srcOrd="1" destOrd="0" parTransId="{F1696106-3275-4DAB-B517-308F8D688FD0}" sibTransId="{265AA1BF-B81F-4A16-8908-039C26FE238C}"/>
    <dgm:cxn modelId="{D7ACF9B6-89A0-4075-B91E-F670513E08A5}" type="presOf" srcId="{D5F6B7FB-5646-4472-A5CB-40DF42072715}" destId="{8DCD6849-A01A-4790-9C6E-2D361193A043}" srcOrd="0" destOrd="0" presId="urn:microsoft.com/office/officeart/2005/8/layout/chevron2"/>
    <dgm:cxn modelId="{1EE5D3BF-6D7A-44DF-B266-0D4C4A8BDBF0}" srcId="{B440C2A6-2D42-4A67-A4BF-5EB1360C8400}" destId="{B3412CE3-5695-4DB0-BBF3-C8975BFA678E}" srcOrd="0" destOrd="0" parTransId="{FC745A56-9BBD-4E5C-BA4C-CD65AA2CB9E9}" sibTransId="{86D57FE1-494D-46A7-A16F-CB755319C699}"/>
    <dgm:cxn modelId="{6BA09DC3-7C34-497F-9650-737EEF6982B5}" type="presOf" srcId="{F0D9A8AC-E9C9-4579-B433-E36AC5FEC40A}" destId="{9449410E-6C21-4D05-97D6-2C45D41DD4D3}" srcOrd="0" destOrd="0" presId="urn:microsoft.com/office/officeart/2005/8/layout/chevron2"/>
    <dgm:cxn modelId="{44F60ECF-3F24-4197-A237-8EFC191B8F18}" srcId="{B440C2A6-2D42-4A67-A4BF-5EB1360C8400}" destId="{0A29C868-A3B8-47FD-A8A1-32B7F88BEDF4}" srcOrd="1" destOrd="0" parTransId="{F499B9A8-4348-4B87-9538-3F761985E524}" sibTransId="{0BACCB5C-EBEC-44C8-A179-F7D141BA0E92}"/>
    <dgm:cxn modelId="{3C6507EA-4A04-45A0-A90D-9870018A1BB7}" type="presOf" srcId="{D1FF199A-EB2D-470F-8020-D666142F1A69}" destId="{E89E0AFF-E78E-4813-AB86-5B280DE96908}" srcOrd="0" destOrd="0" presId="urn:microsoft.com/office/officeart/2005/8/layout/chevron2"/>
    <dgm:cxn modelId="{D87F49EA-0244-42C3-9E2E-2686CA03E6FF}" srcId="{B440C2A6-2D42-4A67-A4BF-5EB1360C8400}" destId="{D5F6B7FB-5646-4472-A5CB-40DF42072715}" srcOrd="2" destOrd="0" parTransId="{E641EBFB-A81F-4E65-B11B-8F7D2FB89CE2}" sibTransId="{9CEACA11-390A-4B7F-94C6-B206D8D2222F}"/>
    <dgm:cxn modelId="{258A80FD-8642-4516-AE8F-9E476254B887}" srcId="{D5F6B7FB-5646-4472-A5CB-40DF42072715}" destId="{D1FF199A-EB2D-470F-8020-D666142F1A69}" srcOrd="0" destOrd="0" parTransId="{D3F99FC6-489E-4474-B8C9-C5BEC26CF064}" sibTransId="{041620CB-CC64-4B32-83AB-5C54894B4834}"/>
    <dgm:cxn modelId="{0E032471-98A3-4512-ADAD-2A71A409567D}" type="presParOf" srcId="{557BE58D-433E-4684-A8E6-4BCE241C789E}" destId="{4946EACE-86AB-4A2A-B7FF-6BEBC1A3506D}" srcOrd="0" destOrd="0" presId="urn:microsoft.com/office/officeart/2005/8/layout/chevron2"/>
    <dgm:cxn modelId="{279BD874-D2CF-4874-B38F-99C9738BCD91}" type="presParOf" srcId="{4946EACE-86AB-4A2A-B7FF-6BEBC1A3506D}" destId="{33D9A473-08A5-448A-993D-980BE29CDC7D}" srcOrd="0" destOrd="0" presId="urn:microsoft.com/office/officeart/2005/8/layout/chevron2"/>
    <dgm:cxn modelId="{2ED68120-F3E1-408A-9212-AC1AA6E4928A}" type="presParOf" srcId="{4946EACE-86AB-4A2A-B7FF-6BEBC1A3506D}" destId="{9449410E-6C21-4D05-97D6-2C45D41DD4D3}" srcOrd="1" destOrd="0" presId="urn:microsoft.com/office/officeart/2005/8/layout/chevron2"/>
    <dgm:cxn modelId="{A0A7765D-1FE1-43CC-8D16-B6024CC56D56}" type="presParOf" srcId="{557BE58D-433E-4684-A8E6-4BCE241C789E}" destId="{AA670794-6ED3-47AB-83F4-C904715F79E9}" srcOrd="1" destOrd="0" presId="urn:microsoft.com/office/officeart/2005/8/layout/chevron2"/>
    <dgm:cxn modelId="{DF5DBBAA-9AD6-4C88-BE46-DC46919FF1BC}" type="presParOf" srcId="{557BE58D-433E-4684-A8E6-4BCE241C789E}" destId="{C0E0CA78-2AD4-489F-8BD2-4A38E3230947}" srcOrd="2" destOrd="0" presId="urn:microsoft.com/office/officeart/2005/8/layout/chevron2"/>
    <dgm:cxn modelId="{3E260ED4-3BAB-43AB-A304-1A3A04FA1B3A}" type="presParOf" srcId="{C0E0CA78-2AD4-489F-8BD2-4A38E3230947}" destId="{D65D28C9-923E-486B-B421-2ADB6C606117}" srcOrd="0" destOrd="0" presId="urn:microsoft.com/office/officeart/2005/8/layout/chevron2"/>
    <dgm:cxn modelId="{97201F25-6A2F-4AA2-9065-8EC22AC183D5}" type="presParOf" srcId="{C0E0CA78-2AD4-489F-8BD2-4A38E3230947}" destId="{FFD6E7DC-40D2-435E-B3F9-9D3C08069A18}" srcOrd="1" destOrd="0" presId="urn:microsoft.com/office/officeart/2005/8/layout/chevron2"/>
    <dgm:cxn modelId="{270434EE-CA1F-4ADD-8ECE-18CB73FC6359}" type="presParOf" srcId="{557BE58D-433E-4684-A8E6-4BCE241C789E}" destId="{067787C0-A958-406E-8DDC-5501FD45A839}" srcOrd="3" destOrd="0" presId="urn:microsoft.com/office/officeart/2005/8/layout/chevron2"/>
    <dgm:cxn modelId="{7D8D30CC-D371-45D7-BA99-483664167997}" type="presParOf" srcId="{557BE58D-433E-4684-A8E6-4BCE241C789E}" destId="{0FF736D5-058B-430D-A465-04F7B668CD52}" srcOrd="4" destOrd="0" presId="urn:microsoft.com/office/officeart/2005/8/layout/chevron2"/>
    <dgm:cxn modelId="{27B6C232-9747-4B3E-9417-50FC256B000D}" type="presParOf" srcId="{0FF736D5-058B-430D-A465-04F7B668CD52}" destId="{8DCD6849-A01A-4790-9C6E-2D361193A043}" srcOrd="0" destOrd="0" presId="urn:microsoft.com/office/officeart/2005/8/layout/chevron2"/>
    <dgm:cxn modelId="{885197BD-BC30-4F9A-A937-A04460BD5F28}" type="presParOf" srcId="{0FF736D5-058B-430D-A465-04F7B668CD52}" destId="{E89E0AFF-E78E-4813-AB86-5B280DE9690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9A473-08A5-448A-993D-980BE29CDC7D}">
      <dsp:nvSpPr>
        <dsp:cNvPr id="0" name=""/>
        <dsp:cNvSpPr/>
      </dsp:nvSpPr>
      <dsp:spPr>
        <a:xfrm rot="5400000">
          <a:off x="-289718" y="292805"/>
          <a:ext cx="1931458" cy="13520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ja-JP" altLang="en-US" sz="2700" kern="1200" dirty="0"/>
            <a:t>設計</a:t>
          </a:r>
          <a:endParaRPr lang="en-US" sz="2700" kern="1200" dirty="0"/>
        </a:p>
      </dsp:txBody>
      <dsp:txXfrm rot="-5400000">
        <a:off x="1" y="679096"/>
        <a:ext cx="1352020" cy="579438"/>
      </dsp:txXfrm>
    </dsp:sp>
    <dsp:sp modelId="{9449410E-6C21-4D05-97D6-2C45D41DD4D3}">
      <dsp:nvSpPr>
        <dsp:cNvPr id="0" name=""/>
        <dsp:cNvSpPr/>
      </dsp:nvSpPr>
      <dsp:spPr>
        <a:xfrm rot="5400000">
          <a:off x="5631048" y="-4275941"/>
          <a:ext cx="1255447" cy="981350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ja-JP" altLang="en-US" sz="2600" b="1" kern="1200" dirty="0">
              <a:solidFill>
                <a:srgbClr val="FF0000"/>
              </a:solidFill>
            </a:rPr>
            <a:t>デザインが大切</a:t>
          </a:r>
          <a:endParaRPr lang="en-US" sz="2600" b="1" kern="1200" dirty="0">
            <a:solidFill>
              <a:srgbClr val="FF0000"/>
            </a:solidFill>
          </a:endParaRPr>
        </a:p>
        <a:p>
          <a:pPr marL="228600" lvl="1" indent="-228600" algn="l" defTabSz="1155700">
            <a:lnSpc>
              <a:spcPct val="90000"/>
            </a:lnSpc>
            <a:spcBef>
              <a:spcPct val="0"/>
            </a:spcBef>
            <a:spcAft>
              <a:spcPct val="15000"/>
            </a:spcAft>
            <a:buChar char="•"/>
          </a:pPr>
          <a:r>
            <a:rPr lang="ja-JP" altLang="en-US" sz="2600" kern="1200" dirty="0"/>
            <a:t>どんなかざりかたをして、どう光らせたいか考えてね</a:t>
          </a:r>
          <a:endParaRPr lang="en-US" sz="2600" kern="1200" dirty="0"/>
        </a:p>
      </dsp:txBody>
      <dsp:txXfrm rot="-5400000">
        <a:off x="1352020" y="64373"/>
        <a:ext cx="9752218" cy="1132875"/>
      </dsp:txXfrm>
    </dsp:sp>
    <dsp:sp modelId="{D65D28C9-923E-486B-B421-2ADB6C606117}">
      <dsp:nvSpPr>
        <dsp:cNvPr id="0" name=""/>
        <dsp:cNvSpPr/>
      </dsp:nvSpPr>
      <dsp:spPr>
        <a:xfrm rot="5400000">
          <a:off x="-289718" y="2033323"/>
          <a:ext cx="1931458" cy="13520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ja-JP" altLang="en-US" sz="2700" kern="1200" dirty="0"/>
            <a:t>製作</a:t>
          </a:r>
          <a:endParaRPr lang="en-US" sz="2700" kern="1200" dirty="0"/>
        </a:p>
      </dsp:txBody>
      <dsp:txXfrm rot="-5400000">
        <a:off x="1" y="2419614"/>
        <a:ext cx="1352020" cy="579438"/>
      </dsp:txXfrm>
    </dsp:sp>
    <dsp:sp modelId="{FFD6E7DC-40D2-435E-B3F9-9D3C08069A18}">
      <dsp:nvSpPr>
        <dsp:cNvPr id="0" name=""/>
        <dsp:cNvSpPr/>
      </dsp:nvSpPr>
      <dsp:spPr>
        <a:xfrm rot="5400000">
          <a:off x="5631048" y="-2535423"/>
          <a:ext cx="1255447" cy="981350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ja-JP" altLang="en-US" sz="2600" b="1" kern="1200" dirty="0">
              <a:solidFill>
                <a:srgbClr val="FF0000"/>
              </a:solidFill>
            </a:rPr>
            <a:t>論理的に考える</a:t>
          </a:r>
          <a:endParaRPr lang="en-US" sz="2600" kern="1200" dirty="0"/>
        </a:p>
        <a:p>
          <a:pPr marL="228600" lvl="1" indent="-228600" algn="l" defTabSz="1155700">
            <a:lnSpc>
              <a:spcPct val="90000"/>
            </a:lnSpc>
            <a:spcBef>
              <a:spcPct val="0"/>
            </a:spcBef>
            <a:spcAft>
              <a:spcPct val="15000"/>
            </a:spcAft>
            <a:buChar char="•"/>
          </a:pPr>
          <a:r>
            <a:rPr lang="ja-JP" altLang="en-US" sz="2600" kern="1200" dirty="0"/>
            <a:t>どうやればどうなるか考えて作ってね</a:t>
          </a:r>
          <a:endParaRPr lang="en-US" sz="2600" kern="1200" dirty="0"/>
        </a:p>
      </dsp:txBody>
      <dsp:txXfrm rot="-5400000">
        <a:off x="1352020" y="1804891"/>
        <a:ext cx="9752218" cy="1132875"/>
      </dsp:txXfrm>
    </dsp:sp>
    <dsp:sp modelId="{8DCD6849-A01A-4790-9C6E-2D361193A043}">
      <dsp:nvSpPr>
        <dsp:cNvPr id="0" name=""/>
        <dsp:cNvSpPr/>
      </dsp:nvSpPr>
      <dsp:spPr>
        <a:xfrm rot="5400000">
          <a:off x="-289718" y="3773840"/>
          <a:ext cx="1931458" cy="13520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ja-JP" altLang="en-US" sz="2700" kern="1200" dirty="0"/>
            <a:t>テスト</a:t>
          </a:r>
          <a:endParaRPr lang="en-US" sz="2700" kern="1200" dirty="0"/>
        </a:p>
      </dsp:txBody>
      <dsp:txXfrm rot="-5400000">
        <a:off x="1" y="4160131"/>
        <a:ext cx="1352020" cy="579438"/>
      </dsp:txXfrm>
    </dsp:sp>
    <dsp:sp modelId="{E89E0AFF-E78E-4813-AB86-5B280DE96908}">
      <dsp:nvSpPr>
        <dsp:cNvPr id="0" name=""/>
        <dsp:cNvSpPr/>
      </dsp:nvSpPr>
      <dsp:spPr>
        <a:xfrm rot="5400000">
          <a:off x="5631048" y="-794905"/>
          <a:ext cx="1255447" cy="981350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ja-JP" altLang="en-US" sz="2600" b="1" kern="1200" dirty="0">
              <a:solidFill>
                <a:srgbClr val="FF0000"/>
              </a:solidFill>
            </a:rPr>
            <a:t>価値を生み出す</a:t>
          </a:r>
          <a:endParaRPr lang="en-US" sz="2600" b="1" kern="1200" dirty="0">
            <a:solidFill>
              <a:srgbClr val="FF0000"/>
            </a:solidFill>
          </a:endParaRPr>
        </a:p>
        <a:p>
          <a:pPr marL="228600" lvl="1" indent="-228600" algn="l" defTabSz="1155700">
            <a:lnSpc>
              <a:spcPct val="90000"/>
            </a:lnSpc>
            <a:spcBef>
              <a:spcPct val="0"/>
            </a:spcBef>
            <a:spcAft>
              <a:spcPct val="15000"/>
            </a:spcAft>
            <a:buChar char="•"/>
          </a:pPr>
          <a:r>
            <a:rPr lang="ja-JP" altLang="en-US" sz="2600" kern="1200" dirty="0"/>
            <a:t>完成したらまわりのみんなにみせて説明しよう</a:t>
          </a:r>
          <a:endParaRPr lang="en-US" sz="2600" kern="1200" dirty="0"/>
        </a:p>
      </dsp:txBody>
      <dsp:txXfrm rot="-5400000">
        <a:off x="1352020" y="3545409"/>
        <a:ext cx="9752218" cy="113287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322A5C-294B-4E3D-8645-CBD921B2A156}" type="datetimeFigureOut">
              <a:rPr lang="en-US" smtClean="0"/>
              <a:t>1/8/2023</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6A3B9F-E34F-488E-9216-C75156A44275}" type="slidenum">
              <a:rPr lang="en-US" smtClean="0"/>
              <a:t>‹#›</a:t>
            </a:fld>
            <a:endParaRPr lang="en-US"/>
          </a:p>
        </p:txBody>
      </p:sp>
    </p:spTree>
    <p:extLst>
      <p:ext uri="{BB962C8B-B14F-4D97-AF65-F5344CB8AC3E}">
        <p14:creationId xmlns:p14="http://schemas.microsoft.com/office/powerpoint/2010/main" val="1345713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256A3B9F-E34F-488E-9216-C75156A44275}" type="slidenum">
              <a:rPr lang="en-US" smtClean="0"/>
              <a:t>11</a:t>
            </a:fld>
            <a:endParaRPr lang="en-US" dirty="0"/>
          </a:p>
        </p:txBody>
      </p:sp>
    </p:spTree>
    <p:extLst>
      <p:ext uri="{BB962C8B-B14F-4D97-AF65-F5344CB8AC3E}">
        <p14:creationId xmlns:p14="http://schemas.microsoft.com/office/powerpoint/2010/main" val="3350731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256A3B9F-E34F-488E-9216-C75156A44275}" type="slidenum">
              <a:rPr lang="en-US" smtClean="0"/>
              <a:t>53</a:t>
            </a:fld>
            <a:endParaRPr lang="en-US"/>
          </a:p>
        </p:txBody>
      </p:sp>
    </p:spTree>
    <p:extLst>
      <p:ext uri="{BB962C8B-B14F-4D97-AF65-F5344CB8AC3E}">
        <p14:creationId xmlns:p14="http://schemas.microsoft.com/office/powerpoint/2010/main" val="2500268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256A3B9F-E34F-488E-9216-C75156A44275}" type="slidenum">
              <a:rPr lang="en-US" smtClean="0"/>
              <a:t>60</a:t>
            </a:fld>
            <a:endParaRPr lang="en-US"/>
          </a:p>
        </p:txBody>
      </p:sp>
    </p:spTree>
    <p:extLst>
      <p:ext uri="{BB962C8B-B14F-4D97-AF65-F5344CB8AC3E}">
        <p14:creationId xmlns:p14="http://schemas.microsoft.com/office/powerpoint/2010/main" val="1394949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256A3B9F-E34F-488E-9216-C75156A44275}" type="slidenum">
              <a:rPr lang="en-US" smtClean="0"/>
              <a:t>84</a:t>
            </a:fld>
            <a:endParaRPr lang="en-US"/>
          </a:p>
        </p:txBody>
      </p:sp>
    </p:spTree>
    <p:extLst>
      <p:ext uri="{BB962C8B-B14F-4D97-AF65-F5344CB8AC3E}">
        <p14:creationId xmlns:p14="http://schemas.microsoft.com/office/powerpoint/2010/main" val="2035515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256A3B9F-E34F-488E-9216-C75156A44275}" type="slidenum">
              <a:rPr lang="en-US" smtClean="0"/>
              <a:t>85</a:t>
            </a:fld>
            <a:endParaRPr lang="en-US"/>
          </a:p>
        </p:txBody>
      </p:sp>
    </p:spTree>
    <p:extLst>
      <p:ext uri="{BB962C8B-B14F-4D97-AF65-F5344CB8AC3E}">
        <p14:creationId xmlns:p14="http://schemas.microsoft.com/office/powerpoint/2010/main" val="2666249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256A3B9F-E34F-488E-9216-C75156A44275}" type="slidenum">
              <a:rPr lang="en-US" smtClean="0"/>
              <a:t>86</a:t>
            </a:fld>
            <a:endParaRPr lang="en-US"/>
          </a:p>
        </p:txBody>
      </p:sp>
    </p:spTree>
    <p:extLst>
      <p:ext uri="{BB962C8B-B14F-4D97-AF65-F5344CB8AC3E}">
        <p14:creationId xmlns:p14="http://schemas.microsoft.com/office/powerpoint/2010/main" val="1307660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256A3B9F-E34F-488E-9216-C75156A44275}" type="slidenum">
              <a:rPr lang="en-US" smtClean="0"/>
              <a:t>87</a:t>
            </a:fld>
            <a:endParaRPr lang="en-US"/>
          </a:p>
        </p:txBody>
      </p:sp>
    </p:spTree>
    <p:extLst>
      <p:ext uri="{BB962C8B-B14F-4D97-AF65-F5344CB8AC3E}">
        <p14:creationId xmlns:p14="http://schemas.microsoft.com/office/powerpoint/2010/main" val="1299421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256A3B9F-E34F-488E-9216-C75156A44275}" type="slidenum">
              <a:rPr lang="en-US" smtClean="0"/>
              <a:t>88</a:t>
            </a:fld>
            <a:endParaRPr lang="en-US"/>
          </a:p>
        </p:txBody>
      </p:sp>
    </p:spTree>
    <p:extLst>
      <p:ext uri="{BB962C8B-B14F-4D97-AF65-F5344CB8AC3E}">
        <p14:creationId xmlns:p14="http://schemas.microsoft.com/office/powerpoint/2010/main" val="196459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256A3B9F-E34F-488E-9216-C75156A44275}" type="slidenum">
              <a:rPr lang="en-US" smtClean="0"/>
              <a:t>129</a:t>
            </a:fld>
            <a:endParaRPr lang="en-US"/>
          </a:p>
        </p:txBody>
      </p:sp>
    </p:spTree>
    <p:extLst>
      <p:ext uri="{BB962C8B-B14F-4D97-AF65-F5344CB8AC3E}">
        <p14:creationId xmlns:p14="http://schemas.microsoft.com/office/powerpoint/2010/main" val="1336126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256A3B9F-E34F-488E-9216-C75156A44275}" type="slidenum">
              <a:rPr lang="en-US" smtClean="0"/>
              <a:t>36</a:t>
            </a:fld>
            <a:endParaRPr lang="en-US"/>
          </a:p>
        </p:txBody>
      </p:sp>
    </p:spTree>
    <p:extLst>
      <p:ext uri="{BB962C8B-B14F-4D97-AF65-F5344CB8AC3E}">
        <p14:creationId xmlns:p14="http://schemas.microsoft.com/office/powerpoint/2010/main" val="3111885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256A3B9F-E34F-488E-9216-C75156A44275}" type="slidenum">
              <a:rPr lang="en-US" smtClean="0"/>
              <a:t>37</a:t>
            </a:fld>
            <a:endParaRPr lang="en-US"/>
          </a:p>
        </p:txBody>
      </p:sp>
    </p:spTree>
    <p:extLst>
      <p:ext uri="{BB962C8B-B14F-4D97-AF65-F5344CB8AC3E}">
        <p14:creationId xmlns:p14="http://schemas.microsoft.com/office/powerpoint/2010/main" val="3796176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256A3B9F-E34F-488E-9216-C75156A44275}" type="slidenum">
              <a:rPr lang="en-US" smtClean="0"/>
              <a:t>38</a:t>
            </a:fld>
            <a:endParaRPr lang="en-US"/>
          </a:p>
        </p:txBody>
      </p:sp>
    </p:spTree>
    <p:extLst>
      <p:ext uri="{BB962C8B-B14F-4D97-AF65-F5344CB8AC3E}">
        <p14:creationId xmlns:p14="http://schemas.microsoft.com/office/powerpoint/2010/main" val="2778719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256A3B9F-E34F-488E-9216-C75156A44275}" type="slidenum">
              <a:rPr lang="en-US" smtClean="0"/>
              <a:t>39</a:t>
            </a:fld>
            <a:endParaRPr lang="en-US"/>
          </a:p>
        </p:txBody>
      </p:sp>
    </p:spTree>
    <p:extLst>
      <p:ext uri="{BB962C8B-B14F-4D97-AF65-F5344CB8AC3E}">
        <p14:creationId xmlns:p14="http://schemas.microsoft.com/office/powerpoint/2010/main" val="1282477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256A3B9F-E34F-488E-9216-C75156A44275}" type="slidenum">
              <a:rPr lang="en-US" smtClean="0"/>
              <a:t>41</a:t>
            </a:fld>
            <a:endParaRPr lang="en-US"/>
          </a:p>
        </p:txBody>
      </p:sp>
    </p:spTree>
    <p:extLst>
      <p:ext uri="{BB962C8B-B14F-4D97-AF65-F5344CB8AC3E}">
        <p14:creationId xmlns:p14="http://schemas.microsoft.com/office/powerpoint/2010/main" val="539252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256A3B9F-E34F-488E-9216-C75156A44275}" type="slidenum">
              <a:rPr lang="en-US" smtClean="0"/>
              <a:t>42</a:t>
            </a:fld>
            <a:endParaRPr lang="en-US"/>
          </a:p>
        </p:txBody>
      </p:sp>
    </p:spTree>
    <p:extLst>
      <p:ext uri="{BB962C8B-B14F-4D97-AF65-F5344CB8AC3E}">
        <p14:creationId xmlns:p14="http://schemas.microsoft.com/office/powerpoint/2010/main" val="1410637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256A3B9F-E34F-488E-9216-C75156A44275}" type="slidenum">
              <a:rPr lang="en-US" smtClean="0"/>
              <a:t>44</a:t>
            </a:fld>
            <a:endParaRPr lang="en-US"/>
          </a:p>
        </p:txBody>
      </p:sp>
    </p:spTree>
    <p:extLst>
      <p:ext uri="{BB962C8B-B14F-4D97-AF65-F5344CB8AC3E}">
        <p14:creationId xmlns:p14="http://schemas.microsoft.com/office/powerpoint/2010/main" val="1533317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256A3B9F-E34F-488E-9216-C75156A44275}" type="slidenum">
              <a:rPr lang="en-US" smtClean="0"/>
              <a:t>51</a:t>
            </a:fld>
            <a:endParaRPr lang="en-US"/>
          </a:p>
        </p:txBody>
      </p:sp>
    </p:spTree>
    <p:extLst>
      <p:ext uri="{BB962C8B-B14F-4D97-AF65-F5344CB8AC3E}">
        <p14:creationId xmlns:p14="http://schemas.microsoft.com/office/powerpoint/2010/main" val="1048493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6CDE82-B84B-0A89-091D-311D85E4967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066E74E-ADA8-80E1-92E2-8698BB56AE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46026FB-4187-538A-24E7-C1848A6476E0}"/>
              </a:ext>
            </a:extLst>
          </p:cNvPr>
          <p:cNvSpPr>
            <a:spLocks noGrp="1"/>
          </p:cNvSpPr>
          <p:nvPr>
            <p:ph type="dt" sz="half" idx="10"/>
          </p:nvPr>
        </p:nvSpPr>
        <p:spPr/>
        <p:txBody>
          <a:bodyPr/>
          <a:lstStyle/>
          <a:p>
            <a:fld id="{BC6863AD-9665-43BB-990C-82ACB5EBE654}" type="datetimeFigureOut">
              <a:rPr kumimoji="1" lang="ja-JP" altLang="en-US" smtClean="0"/>
              <a:t>2023/1/8</a:t>
            </a:fld>
            <a:endParaRPr kumimoji="1" lang="ja-JP" altLang="en-US"/>
          </a:p>
        </p:txBody>
      </p:sp>
      <p:sp>
        <p:nvSpPr>
          <p:cNvPr id="5" name="フッター プレースホルダー 4">
            <a:extLst>
              <a:ext uri="{FF2B5EF4-FFF2-40B4-BE49-F238E27FC236}">
                <a16:creationId xmlns:a16="http://schemas.microsoft.com/office/drawing/2014/main" id="{DBA27F71-C211-C634-4D8D-B7C5820D79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0618000-EE3C-EED7-A123-0761D15A0076}"/>
              </a:ext>
            </a:extLst>
          </p:cNvPr>
          <p:cNvSpPr>
            <a:spLocks noGrp="1"/>
          </p:cNvSpPr>
          <p:nvPr>
            <p:ph type="sldNum" sz="quarter" idx="12"/>
          </p:nvPr>
        </p:nvSpPr>
        <p:spPr/>
        <p:txBody>
          <a:bodyPr/>
          <a:lstStyle/>
          <a:p>
            <a:fld id="{ADCCC319-DA74-49C7-AB8F-975E6460D71F}" type="slidenum">
              <a:rPr kumimoji="1" lang="ja-JP" altLang="en-US" smtClean="0"/>
              <a:t>‹#›</a:t>
            </a:fld>
            <a:endParaRPr kumimoji="1" lang="ja-JP" altLang="en-US"/>
          </a:p>
        </p:txBody>
      </p:sp>
    </p:spTree>
    <p:extLst>
      <p:ext uri="{BB962C8B-B14F-4D97-AF65-F5344CB8AC3E}">
        <p14:creationId xmlns:p14="http://schemas.microsoft.com/office/powerpoint/2010/main" val="3643248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2B2290-7020-534B-F090-A56B35F2590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4EB4585-78F0-31E3-AC63-1B2E01CB6B4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075FC4B-A42F-A10E-E560-BF603AF3B215}"/>
              </a:ext>
            </a:extLst>
          </p:cNvPr>
          <p:cNvSpPr>
            <a:spLocks noGrp="1"/>
          </p:cNvSpPr>
          <p:nvPr>
            <p:ph type="dt" sz="half" idx="10"/>
          </p:nvPr>
        </p:nvSpPr>
        <p:spPr/>
        <p:txBody>
          <a:bodyPr/>
          <a:lstStyle/>
          <a:p>
            <a:fld id="{BC6863AD-9665-43BB-990C-82ACB5EBE654}" type="datetimeFigureOut">
              <a:rPr kumimoji="1" lang="ja-JP" altLang="en-US" smtClean="0"/>
              <a:t>2023/1/8</a:t>
            </a:fld>
            <a:endParaRPr kumimoji="1" lang="ja-JP" altLang="en-US"/>
          </a:p>
        </p:txBody>
      </p:sp>
      <p:sp>
        <p:nvSpPr>
          <p:cNvPr id="5" name="フッター プレースホルダー 4">
            <a:extLst>
              <a:ext uri="{FF2B5EF4-FFF2-40B4-BE49-F238E27FC236}">
                <a16:creationId xmlns:a16="http://schemas.microsoft.com/office/drawing/2014/main" id="{C782E3FA-2E39-7D01-2991-A3DF27D1E89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588F621-C2C1-6034-D2AE-C6C82D12AAC2}"/>
              </a:ext>
            </a:extLst>
          </p:cNvPr>
          <p:cNvSpPr>
            <a:spLocks noGrp="1"/>
          </p:cNvSpPr>
          <p:nvPr>
            <p:ph type="sldNum" sz="quarter" idx="12"/>
          </p:nvPr>
        </p:nvSpPr>
        <p:spPr/>
        <p:txBody>
          <a:bodyPr/>
          <a:lstStyle/>
          <a:p>
            <a:fld id="{ADCCC319-DA74-49C7-AB8F-975E6460D71F}" type="slidenum">
              <a:rPr kumimoji="1" lang="ja-JP" altLang="en-US" smtClean="0"/>
              <a:t>‹#›</a:t>
            </a:fld>
            <a:endParaRPr kumimoji="1" lang="ja-JP" altLang="en-US"/>
          </a:p>
        </p:txBody>
      </p:sp>
    </p:spTree>
    <p:extLst>
      <p:ext uri="{BB962C8B-B14F-4D97-AF65-F5344CB8AC3E}">
        <p14:creationId xmlns:p14="http://schemas.microsoft.com/office/powerpoint/2010/main" val="2249657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2ADB2E6-024C-AA0B-00FD-91E570AA4C6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E3EEE78-86C9-2E3A-F75B-C7FDD65EBE5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8B4315B-F235-5B9F-3169-3466BF5F78B7}"/>
              </a:ext>
            </a:extLst>
          </p:cNvPr>
          <p:cNvSpPr>
            <a:spLocks noGrp="1"/>
          </p:cNvSpPr>
          <p:nvPr>
            <p:ph type="dt" sz="half" idx="10"/>
          </p:nvPr>
        </p:nvSpPr>
        <p:spPr/>
        <p:txBody>
          <a:bodyPr/>
          <a:lstStyle/>
          <a:p>
            <a:fld id="{BC6863AD-9665-43BB-990C-82ACB5EBE654}" type="datetimeFigureOut">
              <a:rPr kumimoji="1" lang="ja-JP" altLang="en-US" smtClean="0"/>
              <a:t>2023/1/8</a:t>
            </a:fld>
            <a:endParaRPr kumimoji="1" lang="ja-JP" altLang="en-US"/>
          </a:p>
        </p:txBody>
      </p:sp>
      <p:sp>
        <p:nvSpPr>
          <p:cNvPr id="5" name="フッター プレースホルダー 4">
            <a:extLst>
              <a:ext uri="{FF2B5EF4-FFF2-40B4-BE49-F238E27FC236}">
                <a16:creationId xmlns:a16="http://schemas.microsoft.com/office/drawing/2014/main" id="{A77D4E05-A31C-2951-6F4B-01C55F79E97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79A751-79A1-5ABD-1378-52637164B24F}"/>
              </a:ext>
            </a:extLst>
          </p:cNvPr>
          <p:cNvSpPr>
            <a:spLocks noGrp="1"/>
          </p:cNvSpPr>
          <p:nvPr>
            <p:ph type="sldNum" sz="quarter" idx="12"/>
          </p:nvPr>
        </p:nvSpPr>
        <p:spPr/>
        <p:txBody>
          <a:bodyPr/>
          <a:lstStyle/>
          <a:p>
            <a:fld id="{ADCCC319-DA74-49C7-AB8F-975E6460D71F}" type="slidenum">
              <a:rPr kumimoji="1" lang="ja-JP" altLang="en-US" smtClean="0"/>
              <a:t>‹#›</a:t>
            </a:fld>
            <a:endParaRPr kumimoji="1" lang="ja-JP" altLang="en-US"/>
          </a:p>
        </p:txBody>
      </p:sp>
    </p:spTree>
    <p:extLst>
      <p:ext uri="{BB962C8B-B14F-4D97-AF65-F5344CB8AC3E}">
        <p14:creationId xmlns:p14="http://schemas.microsoft.com/office/powerpoint/2010/main" val="778419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BC8F55-888B-639F-2CB3-420DA54CD0A1}"/>
              </a:ext>
            </a:extLst>
          </p:cNvPr>
          <p:cNvSpPr>
            <a:spLocks noGrp="1"/>
          </p:cNvSpPr>
          <p:nvPr>
            <p:ph type="title"/>
          </p:nvPr>
        </p:nvSpPr>
        <p:spPr>
          <a:xfrm>
            <a:off x="358220" y="657171"/>
            <a:ext cx="9464986" cy="669902"/>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13A0083-22DD-D29C-0975-080A54A14888}"/>
              </a:ext>
            </a:extLst>
          </p:cNvPr>
          <p:cNvSpPr>
            <a:spLocks noGrp="1"/>
          </p:cNvSpPr>
          <p:nvPr>
            <p:ph idx="1"/>
          </p:nvPr>
        </p:nvSpPr>
        <p:spPr>
          <a:xfrm>
            <a:off x="358220" y="1514540"/>
            <a:ext cx="10515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BD42911-1AD8-4F5C-B0EC-FA343512152C}"/>
              </a:ext>
            </a:extLst>
          </p:cNvPr>
          <p:cNvSpPr>
            <a:spLocks noGrp="1"/>
          </p:cNvSpPr>
          <p:nvPr>
            <p:ph type="dt" sz="half" idx="10"/>
          </p:nvPr>
        </p:nvSpPr>
        <p:spPr/>
        <p:txBody>
          <a:bodyPr/>
          <a:lstStyle/>
          <a:p>
            <a:fld id="{BC6863AD-9665-43BB-990C-82ACB5EBE654}" type="datetimeFigureOut">
              <a:rPr kumimoji="1" lang="ja-JP" altLang="en-US" smtClean="0"/>
              <a:t>2023/1/8</a:t>
            </a:fld>
            <a:endParaRPr kumimoji="1" lang="ja-JP" altLang="en-US"/>
          </a:p>
        </p:txBody>
      </p:sp>
      <p:sp>
        <p:nvSpPr>
          <p:cNvPr id="5" name="フッター プレースホルダー 4">
            <a:extLst>
              <a:ext uri="{FF2B5EF4-FFF2-40B4-BE49-F238E27FC236}">
                <a16:creationId xmlns:a16="http://schemas.microsoft.com/office/drawing/2014/main" id="{544C80EE-FD70-1FAF-E15C-06EFF137231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4C838DA-951A-02B1-75ED-D69CA52D13BF}"/>
              </a:ext>
            </a:extLst>
          </p:cNvPr>
          <p:cNvSpPr>
            <a:spLocks noGrp="1"/>
          </p:cNvSpPr>
          <p:nvPr>
            <p:ph type="sldNum" sz="quarter" idx="12"/>
          </p:nvPr>
        </p:nvSpPr>
        <p:spPr/>
        <p:txBody>
          <a:bodyPr/>
          <a:lstStyle/>
          <a:p>
            <a:fld id="{ADCCC319-DA74-49C7-AB8F-975E6460D71F}" type="slidenum">
              <a:rPr kumimoji="1" lang="ja-JP" altLang="en-US" smtClean="0"/>
              <a:t>‹#›</a:t>
            </a:fld>
            <a:endParaRPr kumimoji="1" lang="ja-JP" altLang="en-US"/>
          </a:p>
        </p:txBody>
      </p:sp>
    </p:spTree>
    <p:extLst>
      <p:ext uri="{BB962C8B-B14F-4D97-AF65-F5344CB8AC3E}">
        <p14:creationId xmlns:p14="http://schemas.microsoft.com/office/powerpoint/2010/main" val="996674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EE53D-1717-47A4-E8D6-597DEBC8D1D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C13A6A7-2024-DBB4-E5F6-FF04D826FD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3EB559E-994A-DA20-2C00-CCABC6017E06}"/>
              </a:ext>
            </a:extLst>
          </p:cNvPr>
          <p:cNvSpPr>
            <a:spLocks noGrp="1"/>
          </p:cNvSpPr>
          <p:nvPr>
            <p:ph type="dt" sz="half" idx="10"/>
          </p:nvPr>
        </p:nvSpPr>
        <p:spPr/>
        <p:txBody>
          <a:bodyPr/>
          <a:lstStyle/>
          <a:p>
            <a:fld id="{BC6863AD-9665-43BB-990C-82ACB5EBE654}" type="datetimeFigureOut">
              <a:rPr kumimoji="1" lang="ja-JP" altLang="en-US" smtClean="0"/>
              <a:t>2023/1/8</a:t>
            </a:fld>
            <a:endParaRPr kumimoji="1" lang="ja-JP" altLang="en-US"/>
          </a:p>
        </p:txBody>
      </p:sp>
      <p:sp>
        <p:nvSpPr>
          <p:cNvPr id="5" name="フッター プレースホルダー 4">
            <a:extLst>
              <a:ext uri="{FF2B5EF4-FFF2-40B4-BE49-F238E27FC236}">
                <a16:creationId xmlns:a16="http://schemas.microsoft.com/office/drawing/2014/main" id="{EFED5EC6-8DA2-DFB7-51BF-8FACFE9A409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CAB47FD-E55A-41CA-8991-EB4111FB4384}"/>
              </a:ext>
            </a:extLst>
          </p:cNvPr>
          <p:cNvSpPr>
            <a:spLocks noGrp="1"/>
          </p:cNvSpPr>
          <p:nvPr>
            <p:ph type="sldNum" sz="quarter" idx="12"/>
          </p:nvPr>
        </p:nvSpPr>
        <p:spPr/>
        <p:txBody>
          <a:bodyPr/>
          <a:lstStyle/>
          <a:p>
            <a:fld id="{ADCCC319-DA74-49C7-AB8F-975E6460D71F}" type="slidenum">
              <a:rPr kumimoji="1" lang="ja-JP" altLang="en-US" smtClean="0"/>
              <a:t>‹#›</a:t>
            </a:fld>
            <a:endParaRPr kumimoji="1" lang="ja-JP" altLang="en-US"/>
          </a:p>
        </p:txBody>
      </p:sp>
    </p:spTree>
    <p:extLst>
      <p:ext uri="{BB962C8B-B14F-4D97-AF65-F5344CB8AC3E}">
        <p14:creationId xmlns:p14="http://schemas.microsoft.com/office/powerpoint/2010/main" val="1899687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499018-ECD8-0AEC-EF84-27D98D8C09D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2D5FE1E-D7C5-440B-4308-ECD50B34DAC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10FBA33-199C-A70C-BF80-333A76D668C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DB7E199-ADA6-1C67-DFDC-D1ED0959D7A1}"/>
              </a:ext>
            </a:extLst>
          </p:cNvPr>
          <p:cNvSpPr>
            <a:spLocks noGrp="1"/>
          </p:cNvSpPr>
          <p:nvPr>
            <p:ph type="dt" sz="half" idx="10"/>
          </p:nvPr>
        </p:nvSpPr>
        <p:spPr/>
        <p:txBody>
          <a:bodyPr/>
          <a:lstStyle/>
          <a:p>
            <a:fld id="{BC6863AD-9665-43BB-990C-82ACB5EBE654}" type="datetimeFigureOut">
              <a:rPr kumimoji="1" lang="ja-JP" altLang="en-US" smtClean="0"/>
              <a:t>2023/1/8</a:t>
            </a:fld>
            <a:endParaRPr kumimoji="1" lang="ja-JP" altLang="en-US"/>
          </a:p>
        </p:txBody>
      </p:sp>
      <p:sp>
        <p:nvSpPr>
          <p:cNvPr id="6" name="フッター プレースホルダー 5">
            <a:extLst>
              <a:ext uri="{FF2B5EF4-FFF2-40B4-BE49-F238E27FC236}">
                <a16:creationId xmlns:a16="http://schemas.microsoft.com/office/drawing/2014/main" id="{973B4A70-6408-394A-5227-294BF3A9CA7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3D198E5-D64B-BFB9-9C3B-95FAD5B221C6}"/>
              </a:ext>
            </a:extLst>
          </p:cNvPr>
          <p:cNvSpPr>
            <a:spLocks noGrp="1"/>
          </p:cNvSpPr>
          <p:nvPr>
            <p:ph type="sldNum" sz="quarter" idx="12"/>
          </p:nvPr>
        </p:nvSpPr>
        <p:spPr/>
        <p:txBody>
          <a:bodyPr/>
          <a:lstStyle/>
          <a:p>
            <a:fld id="{ADCCC319-DA74-49C7-AB8F-975E6460D71F}" type="slidenum">
              <a:rPr kumimoji="1" lang="ja-JP" altLang="en-US" smtClean="0"/>
              <a:t>‹#›</a:t>
            </a:fld>
            <a:endParaRPr kumimoji="1" lang="ja-JP" altLang="en-US"/>
          </a:p>
        </p:txBody>
      </p:sp>
    </p:spTree>
    <p:extLst>
      <p:ext uri="{BB962C8B-B14F-4D97-AF65-F5344CB8AC3E}">
        <p14:creationId xmlns:p14="http://schemas.microsoft.com/office/powerpoint/2010/main" val="1060936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0DB548-DD8F-F241-6450-FFCBEF64644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4772369-E537-8D54-B372-C9E706C741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32A5BC1-6D17-ED64-DAFC-091E27043DC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F07A8AE-0475-EFBC-CB9B-E587B64AA7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F21355A-7D34-E755-2D1D-98D08876CCB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83AB4FE-C5D4-182E-2E90-75340B167CCA}"/>
              </a:ext>
            </a:extLst>
          </p:cNvPr>
          <p:cNvSpPr>
            <a:spLocks noGrp="1"/>
          </p:cNvSpPr>
          <p:nvPr>
            <p:ph type="dt" sz="half" idx="10"/>
          </p:nvPr>
        </p:nvSpPr>
        <p:spPr/>
        <p:txBody>
          <a:bodyPr/>
          <a:lstStyle/>
          <a:p>
            <a:fld id="{BC6863AD-9665-43BB-990C-82ACB5EBE654}" type="datetimeFigureOut">
              <a:rPr kumimoji="1" lang="ja-JP" altLang="en-US" smtClean="0"/>
              <a:t>2023/1/8</a:t>
            </a:fld>
            <a:endParaRPr kumimoji="1" lang="ja-JP" altLang="en-US"/>
          </a:p>
        </p:txBody>
      </p:sp>
      <p:sp>
        <p:nvSpPr>
          <p:cNvPr id="8" name="フッター プレースホルダー 7">
            <a:extLst>
              <a:ext uri="{FF2B5EF4-FFF2-40B4-BE49-F238E27FC236}">
                <a16:creationId xmlns:a16="http://schemas.microsoft.com/office/drawing/2014/main" id="{DFB4789B-5C29-A74C-317D-B52F029C7A1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F594C4A-6A63-F570-4D5E-05147F01B021}"/>
              </a:ext>
            </a:extLst>
          </p:cNvPr>
          <p:cNvSpPr>
            <a:spLocks noGrp="1"/>
          </p:cNvSpPr>
          <p:nvPr>
            <p:ph type="sldNum" sz="quarter" idx="12"/>
          </p:nvPr>
        </p:nvSpPr>
        <p:spPr/>
        <p:txBody>
          <a:bodyPr/>
          <a:lstStyle/>
          <a:p>
            <a:fld id="{ADCCC319-DA74-49C7-AB8F-975E6460D71F}" type="slidenum">
              <a:rPr kumimoji="1" lang="ja-JP" altLang="en-US" smtClean="0"/>
              <a:t>‹#›</a:t>
            </a:fld>
            <a:endParaRPr kumimoji="1" lang="ja-JP" altLang="en-US"/>
          </a:p>
        </p:txBody>
      </p:sp>
    </p:spTree>
    <p:extLst>
      <p:ext uri="{BB962C8B-B14F-4D97-AF65-F5344CB8AC3E}">
        <p14:creationId xmlns:p14="http://schemas.microsoft.com/office/powerpoint/2010/main" val="193078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912CEA-2E70-1C9C-F306-ADCAB821168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AD9729A-6E0F-CDFF-2333-ABDAD8F6200F}"/>
              </a:ext>
            </a:extLst>
          </p:cNvPr>
          <p:cNvSpPr>
            <a:spLocks noGrp="1"/>
          </p:cNvSpPr>
          <p:nvPr>
            <p:ph type="dt" sz="half" idx="10"/>
          </p:nvPr>
        </p:nvSpPr>
        <p:spPr/>
        <p:txBody>
          <a:bodyPr/>
          <a:lstStyle/>
          <a:p>
            <a:fld id="{BC6863AD-9665-43BB-990C-82ACB5EBE654}" type="datetimeFigureOut">
              <a:rPr kumimoji="1" lang="ja-JP" altLang="en-US" smtClean="0"/>
              <a:t>2023/1/8</a:t>
            </a:fld>
            <a:endParaRPr kumimoji="1" lang="ja-JP" altLang="en-US"/>
          </a:p>
        </p:txBody>
      </p:sp>
      <p:sp>
        <p:nvSpPr>
          <p:cNvPr id="4" name="フッター プレースホルダー 3">
            <a:extLst>
              <a:ext uri="{FF2B5EF4-FFF2-40B4-BE49-F238E27FC236}">
                <a16:creationId xmlns:a16="http://schemas.microsoft.com/office/drawing/2014/main" id="{20025E29-3CB4-5B1C-611E-1304147BEFA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375928E-A877-F6F1-B49E-2BC3EA9AAE0F}"/>
              </a:ext>
            </a:extLst>
          </p:cNvPr>
          <p:cNvSpPr>
            <a:spLocks noGrp="1"/>
          </p:cNvSpPr>
          <p:nvPr>
            <p:ph type="sldNum" sz="quarter" idx="12"/>
          </p:nvPr>
        </p:nvSpPr>
        <p:spPr/>
        <p:txBody>
          <a:bodyPr/>
          <a:lstStyle/>
          <a:p>
            <a:fld id="{ADCCC319-DA74-49C7-AB8F-975E6460D71F}" type="slidenum">
              <a:rPr kumimoji="1" lang="ja-JP" altLang="en-US" smtClean="0"/>
              <a:t>‹#›</a:t>
            </a:fld>
            <a:endParaRPr kumimoji="1" lang="ja-JP" altLang="en-US"/>
          </a:p>
        </p:txBody>
      </p:sp>
    </p:spTree>
    <p:extLst>
      <p:ext uri="{BB962C8B-B14F-4D97-AF65-F5344CB8AC3E}">
        <p14:creationId xmlns:p14="http://schemas.microsoft.com/office/powerpoint/2010/main" val="886914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A782C9-EFE8-0CDB-BFDD-6D044EBD6C87}"/>
              </a:ext>
            </a:extLst>
          </p:cNvPr>
          <p:cNvSpPr>
            <a:spLocks noGrp="1"/>
          </p:cNvSpPr>
          <p:nvPr>
            <p:ph type="dt" sz="half" idx="10"/>
          </p:nvPr>
        </p:nvSpPr>
        <p:spPr/>
        <p:txBody>
          <a:bodyPr/>
          <a:lstStyle/>
          <a:p>
            <a:fld id="{BC6863AD-9665-43BB-990C-82ACB5EBE654}" type="datetimeFigureOut">
              <a:rPr kumimoji="1" lang="ja-JP" altLang="en-US" smtClean="0"/>
              <a:t>2023/1/8</a:t>
            </a:fld>
            <a:endParaRPr kumimoji="1" lang="ja-JP" altLang="en-US"/>
          </a:p>
        </p:txBody>
      </p:sp>
      <p:sp>
        <p:nvSpPr>
          <p:cNvPr id="3" name="フッター プレースホルダー 2">
            <a:extLst>
              <a:ext uri="{FF2B5EF4-FFF2-40B4-BE49-F238E27FC236}">
                <a16:creationId xmlns:a16="http://schemas.microsoft.com/office/drawing/2014/main" id="{6014E56F-2576-CB8F-F3BD-4FEB60A2A0E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30D4613-AE76-19F3-699B-9D657BCCE5C0}"/>
              </a:ext>
            </a:extLst>
          </p:cNvPr>
          <p:cNvSpPr>
            <a:spLocks noGrp="1"/>
          </p:cNvSpPr>
          <p:nvPr>
            <p:ph type="sldNum" sz="quarter" idx="12"/>
          </p:nvPr>
        </p:nvSpPr>
        <p:spPr/>
        <p:txBody>
          <a:bodyPr/>
          <a:lstStyle/>
          <a:p>
            <a:fld id="{ADCCC319-DA74-49C7-AB8F-975E6460D71F}" type="slidenum">
              <a:rPr kumimoji="1" lang="ja-JP" altLang="en-US" smtClean="0"/>
              <a:t>‹#›</a:t>
            </a:fld>
            <a:endParaRPr kumimoji="1" lang="ja-JP" altLang="en-US"/>
          </a:p>
        </p:txBody>
      </p:sp>
    </p:spTree>
    <p:extLst>
      <p:ext uri="{BB962C8B-B14F-4D97-AF65-F5344CB8AC3E}">
        <p14:creationId xmlns:p14="http://schemas.microsoft.com/office/powerpoint/2010/main" val="1048477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23320E-C775-C7A7-121E-DD3CE93C4DF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EA2474D-D1BB-4DD5-04E6-9A3CD5D2C4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230053D-C96F-20DF-CABF-E6B608820E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7D6F4D9-195B-E4D1-9012-292D8F07D09D}"/>
              </a:ext>
            </a:extLst>
          </p:cNvPr>
          <p:cNvSpPr>
            <a:spLocks noGrp="1"/>
          </p:cNvSpPr>
          <p:nvPr>
            <p:ph type="dt" sz="half" idx="10"/>
          </p:nvPr>
        </p:nvSpPr>
        <p:spPr/>
        <p:txBody>
          <a:bodyPr/>
          <a:lstStyle/>
          <a:p>
            <a:fld id="{BC6863AD-9665-43BB-990C-82ACB5EBE654}" type="datetimeFigureOut">
              <a:rPr kumimoji="1" lang="ja-JP" altLang="en-US" smtClean="0"/>
              <a:t>2023/1/8</a:t>
            </a:fld>
            <a:endParaRPr kumimoji="1" lang="ja-JP" altLang="en-US"/>
          </a:p>
        </p:txBody>
      </p:sp>
      <p:sp>
        <p:nvSpPr>
          <p:cNvPr id="6" name="フッター プレースホルダー 5">
            <a:extLst>
              <a:ext uri="{FF2B5EF4-FFF2-40B4-BE49-F238E27FC236}">
                <a16:creationId xmlns:a16="http://schemas.microsoft.com/office/drawing/2014/main" id="{90506E84-E1B6-5015-FDB1-284BB758034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5BF05E4-467B-9EA7-8AE9-6AC1FDF2F0BD}"/>
              </a:ext>
            </a:extLst>
          </p:cNvPr>
          <p:cNvSpPr>
            <a:spLocks noGrp="1"/>
          </p:cNvSpPr>
          <p:nvPr>
            <p:ph type="sldNum" sz="quarter" idx="12"/>
          </p:nvPr>
        </p:nvSpPr>
        <p:spPr/>
        <p:txBody>
          <a:bodyPr/>
          <a:lstStyle/>
          <a:p>
            <a:fld id="{ADCCC319-DA74-49C7-AB8F-975E6460D71F}" type="slidenum">
              <a:rPr kumimoji="1" lang="ja-JP" altLang="en-US" smtClean="0"/>
              <a:t>‹#›</a:t>
            </a:fld>
            <a:endParaRPr kumimoji="1" lang="ja-JP" altLang="en-US"/>
          </a:p>
        </p:txBody>
      </p:sp>
    </p:spTree>
    <p:extLst>
      <p:ext uri="{BB962C8B-B14F-4D97-AF65-F5344CB8AC3E}">
        <p14:creationId xmlns:p14="http://schemas.microsoft.com/office/powerpoint/2010/main" val="3903808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1D2907-F408-7002-1BED-4063B952392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DF47EE1-CB8C-A8C6-7367-F6E75FFCEE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0A1B9D1-B456-7CE5-52C9-0E522FAAA9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B2BBDD7-D0B8-1F60-FE5E-72A26E4D35E5}"/>
              </a:ext>
            </a:extLst>
          </p:cNvPr>
          <p:cNvSpPr>
            <a:spLocks noGrp="1"/>
          </p:cNvSpPr>
          <p:nvPr>
            <p:ph type="dt" sz="half" idx="10"/>
          </p:nvPr>
        </p:nvSpPr>
        <p:spPr/>
        <p:txBody>
          <a:bodyPr/>
          <a:lstStyle/>
          <a:p>
            <a:fld id="{BC6863AD-9665-43BB-990C-82ACB5EBE654}" type="datetimeFigureOut">
              <a:rPr kumimoji="1" lang="ja-JP" altLang="en-US" smtClean="0"/>
              <a:t>2023/1/8</a:t>
            </a:fld>
            <a:endParaRPr kumimoji="1" lang="ja-JP" altLang="en-US"/>
          </a:p>
        </p:txBody>
      </p:sp>
      <p:sp>
        <p:nvSpPr>
          <p:cNvPr id="6" name="フッター プレースホルダー 5">
            <a:extLst>
              <a:ext uri="{FF2B5EF4-FFF2-40B4-BE49-F238E27FC236}">
                <a16:creationId xmlns:a16="http://schemas.microsoft.com/office/drawing/2014/main" id="{492A44CF-636C-6437-9C73-A3F64F716AC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4DE0133-A12F-3305-6D95-3D45D4F3B72F}"/>
              </a:ext>
            </a:extLst>
          </p:cNvPr>
          <p:cNvSpPr>
            <a:spLocks noGrp="1"/>
          </p:cNvSpPr>
          <p:nvPr>
            <p:ph type="sldNum" sz="quarter" idx="12"/>
          </p:nvPr>
        </p:nvSpPr>
        <p:spPr/>
        <p:txBody>
          <a:bodyPr/>
          <a:lstStyle/>
          <a:p>
            <a:fld id="{ADCCC319-DA74-49C7-AB8F-975E6460D71F}" type="slidenum">
              <a:rPr kumimoji="1" lang="ja-JP" altLang="en-US" smtClean="0"/>
              <a:t>‹#›</a:t>
            </a:fld>
            <a:endParaRPr kumimoji="1" lang="ja-JP" altLang="en-US"/>
          </a:p>
        </p:txBody>
      </p:sp>
    </p:spTree>
    <p:extLst>
      <p:ext uri="{BB962C8B-B14F-4D97-AF65-F5344CB8AC3E}">
        <p14:creationId xmlns:p14="http://schemas.microsoft.com/office/powerpoint/2010/main" val="3167038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C170A14-75BE-43F7-9C95-06BC76AE30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6AC3628-3DB3-C9AD-17D4-39CAFAA29A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DD42E5F-893E-D0FB-AAEC-B0F97A9D15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6863AD-9665-43BB-990C-82ACB5EBE654}" type="datetimeFigureOut">
              <a:rPr kumimoji="1" lang="ja-JP" altLang="en-US" smtClean="0"/>
              <a:t>2023/1/8</a:t>
            </a:fld>
            <a:endParaRPr kumimoji="1" lang="ja-JP" altLang="en-US"/>
          </a:p>
        </p:txBody>
      </p:sp>
      <p:sp>
        <p:nvSpPr>
          <p:cNvPr id="5" name="フッター プレースホルダー 4">
            <a:extLst>
              <a:ext uri="{FF2B5EF4-FFF2-40B4-BE49-F238E27FC236}">
                <a16:creationId xmlns:a16="http://schemas.microsoft.com/office/drawing/2014/main" id="{F5EFF69C-73AF-9A0B-8A43-F42EFF8C38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8B9C18F-A9D9-B3C4-C545-445063CEE0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CCC319-DA74-49C7-AB8F-975E6460D71F}" type="slidenum">
              <a:rPr kumimoji="1" lang="ja-JP" altLang="en-US" smtClean="0"/>
              <a:t>‹#›</a:t>
            </a:fld>
            <a:endParaRPr kumimoji="1" lang="ja-JP" altLang="en-US"/>
          </a:p>
        </p:txBody>
      </p:sp>
    </p:spTree>
    <p:extLst>
      <p:ext uri="{BB962C8B-B14F-4D97-AF65-F5344CB8AC3E}">
        <p14:creationId xmlns:p14="http://schemas.microsoft.com/office/powerpoint/2010/main" val="3682104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make.playpiper.com/"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hyperlink" Target="https://thonny.org/"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thunderblog.org/2019/03/bread_board.html" TargetMode="External"/><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5.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hyperlink" Target="https://learn.adafruit.com/welcome-to-circuitpython/the-repl" TargetMode="External"/><Relationship Id="rId5" Type="http://schemas.openxmlformats.org/officeDocument/2006/relationships/hyperlink" Target="https://github.com/te1netd/prochalle-led/blob/main/step3-shell.py" TargetMode="Externa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5.wdp"/><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6.wdp"/><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2.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github.com/buildwithpiper/PiperBlocklyLibrary" TargetMode="External"/><Relationship Id="rId5" Type="http://schemas.openxmlformats.org/officeDocument/2006/relationships/hyperlink" Target="https://docs.circuitpython.org/en/latest/shared-bindings/board/index.html" TargetMode="Externa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1.jpe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te1netd/prochalle-led/blob/main/step4-code.py"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te1netd/prochalle-led/blob/main/step4-code.py"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8.wdp"/><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5.wdp"/><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54.png"/><Relationship Id="rId4" Type="http://schemas.microsoft.com/office/2007/relationships/hdphoto" Target="../media/hdphoto5.wdp"/></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te1netd/prochalle-led/blob/main/step5-code.py" TargetMode="External"/><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te1netd/prochalle-led/blob/main/step5-code.py"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peps.python.org/pep-0008/"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te1netd/prochalle-led/blob/main/step6-code.py" TargetMode="External"/><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e1netd/prochalle-led/blob/main/step6-code.py" TargetMode="External"/><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te1netd/prochalle-led/blob/main/step6-code.py"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0.png"/><Relationship Id="rId4" Type="http://schemas.openxmlformats.org/officeDocument/2006/relationships/diagramQuickStyle" Target="../diagrams/quickStyle1.xml"/><Relationship Id="rId9" Type="http://schemas.openxmlformats.org/officeDocument/2006/relationships/image" Target="../media/image9.png"/></Relationships>
</file>

<file path=ppt/slides/_rels/slide6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0.png"/><Relationship Id="rId7" Type="http://schemas.microsoft.com/office/2007/relationships/hdphoto" Target="../media/hdphoto8.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4.png"/><Relationship Id="rId5" Type="http://schemas.microsoft.com/office/2007/relationships/hdphoto" Target="../media/hdphoto5.wdp"/><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5.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te1netd/prochalle-led/blob/main/step65-code.py"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te1netd/prochalle-led/blob/main/step65-code.py"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6.png"/><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2.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1.pn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7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5.jpeg"/></Relationships>
</file>

<file path=ppt/slides/_rels/slide7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8.jpeg"/></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8" Type="http://schemas.openxmlformats.org/officeDocument/2006/relationships/image" Target="../media/image95.jpeg"/><Relationship Id="rId13" Type="http://schemas.openxmlformats.org/officeDocument/2006/relationships/image" Target="../media/image1.png"/><Relationship Id="rId3" Type="http://schemas.openxmlformats.org/officeDocument/2006/relationships/image" Target="../media/image90.jpeg"/><Relationship Id="rId7" Type="http://schemas.openxmlformats.org/officeDocument/2006/relationships/image" Target="../media/image94.jpeg"/><Relationship Id="rId12" Type="http://schemas.openxmlformats.org/officeDocument/2006/relationships/hyperlink" Target="https://tanoden.fun/christmas_wreath_1/" TargetMode="External"/><Relationship Id="rId2" Type="http://schemas.openxmlformats.org/officeDocument/2006/relationships/image" Target="../media/image89.jpeg"/><Relationship Id="rId1" Type="http://schemas.openxmlformats.org/officeDocument/2006/relationships/slideLayout" Target="../slideLayouts/slideLayout2.xml"/><Relationship Id="rId6" Type="http://schemas.openxmlformats.org/officeDocument/2006/relationships/image" Target="../media/image93.jpeg"/><Relationship Id="rId11" Type="http://schemas.openxmlformats.org/officeDocument/2006/relationships/image" Target="../media/image98.jpeg"/><Relationship Id="rId5" Type="http://schemas.openxmlformats.org/officeDocument/2006/relationships/image" Target="../media/image92.jpeg"/><Relationship Id="rId10" Type="http://schemas.openxmlformats.org/officeDocument/2006/relationships/image" Target="../media/image97.jpeg"/><Relationship Id="rId4" Type="http://schemas.openxmlformats.org/officeDocument/2006/relationships/image" Target="../media/image91.jpeg"/><Relationship Id="rId9" Type="http://schemas.openxmlformats.org/officeDocument/2006/relationships/image" Target="../media/image96.png"/></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8.png"/><Relationship Id="rId4" Type="http://schemas.openxmlformats.org/officeDocument/2006/relationships/hyperlink" Target="https://github.com/te1netd/prochalle-led/blob/main/step81-code.py"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54.png"/><Relationship Id="rId4" Type="http://schemas.openxmlformats.org/officeDocument/2006/relationships/hyperlink" Target="https://github.com/te1netd/prochalle-led/blob/main/step81-code.py"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te1netd/prochalle-led/blob/main/step81-code.py"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D9C28F-410B-48AC-9713-A7590AA962F0}"/>
              </a:ext>
            </a:extLst>
          </p:cNvPr>
          <p:cNvSpPr>
            <a:spLocks noGrp="1"/>
          </p:cNvSpPr>
          <p:nvPr>
            <p:ph type="title"/>
          </p:nvPr>
        </p:nvSpPr>
        <p:spPr>
          <a:xfrm>
            <a:off x="339364" y="0"/>
            <a:ext cx="10515599" cy="1325563"/>
          </a:xfrm>
        </p:spPr>
        <p:txBody>
          <a:bodyPr/>
          <a:lstStyle/>
          <a:p>
            <a:r>
              <a:rPr lang="ja-JP" altLang="en-US" dirty="0"/>
              <a:t>前提</a:t>
            </a:r>
            <a:r>
              <a:rPr lang="en-US" altLang="ja-JP" dirty="0"/>
              <a:t>(</a:t>
            </a:r>
            <a:r>
              <a:rPr lang="ja-JP" altLang="en-US" dirty="0"/>
              <a:t>小４－６年生、１２名１クラス</a:t>
            </a:r>
            <a:r>
              <a:rPr lang="en-US" altLang="ja-JP" dirty="0"/>
              <a:t>)</a:t>
            </a:r>
            <a:endParaRPr lang="en-US" dirty="0"/>
          </a:p>
        </p:txBody>
      </p:sp>
      <p:sp>
        <p:nvSpPr>
          <p:cNvPr id="3" name="コンテンツ プレースホルダー 2">
            <a:extLst>
              <a:ext uri="{FF2B5EF4-FFF2-40B4-BE49-F238E27FC236}">
                <a16:creationId xmlns:a16="http://schemas.microsoft.com/office/drawing/2014/main" id="{5E6B4F7C-B153-4E01-99F7-EC3D97389BF9}"/>
              </a:ext>
            </a:extLst>
          </p:cNvPr>
          <p:cNvSpPr>
            <a:spLocks noGrp="1"/>
          </p:cNvSpPr>
          <p:nvPr>
            <p:ph idx="1"/>
          </p:nvPr>
        </p:nvSpPr>
        <p:spPr/>
        <p:txBody>
          <a:bodyPr>
            <a:normAutofit lnSpcReduction="10000"/>
          </a:bodyPr>
          <a:lstStyle/>
          <a:p>
            <a:r>
              <a:rPr lang="en-US" altLang="ja-JP" dirty="0"/>
              <a:t>WINDOWS</a:t>
            </a:r>
            <a:r>
              <a:rPr lang="ja-JP" altLang="en-US" dirty="0"/>
              <a:t>の起動</a:t>
            </a:r>
            <a:r>
              <a:rPr lang="en-US" altLang="ja-JP" dirty="0"/>
              <a:t>/</a:t>
            </a:r>
            <a:r>
              <a:rPr lang="ja-JP" altLang="en-US" dirty="0"/>
              <a:t>終了、アプリの実行</a:t>
            </a:r>
            <a:r>
              <a:rPr lang="en-US" altLang="ja-JP" dirty="0"/>
              <a:t>/</a:t>
            </a:r>
            <a:r>
              <a:rPr lang="ja-JP" altLang="en-US" dirty="0"/>
              <a:t>終了、ファイルの作成</a:t>
            </a:r>
            <a:r>
              <a:rPr lang="en-US" altLang="ja-JP" dirty="0"/>
              <a:t>/</a:t>
            </a:r>
            <a:r>
              <a:rPr lang="ja-JP" altLang="en-US" dirty="0"/>
              <a:t>保存、文字の入力</a:t>
            </a:r>
            <a:r>
              <a:rPr lang="en-US" altLang="ja-JP" dirty="0"/>
              <a:t>/</a:t>
            </a:r>
            <a:r>
              <a:rPr lang="ja-JP" altLang="en-US" dirty="0"/>
              <a:t>コピー</a:t>
            </a:r>
            <a:r>
              <a:rPr lang="en-US" altLang="ja-JP" dirty="0"/>
              <a:t>/</a:t>
            </a:r>
            <a:r>
              <a:rPr lang="ja-JP" altLang="en-US" dirty="0"/>
              <a:t>ペーストができる。</a:t>
            </a:r>
            <a:endParaRPr lang="en-US" altLang="ja-JP" dirty="0"/>
          </a:p>
          <a:p>
            <a:r>
              <a:rPr lang="ja-JP" altLang="en-US" dirty="0"/>
              <a:t>文字の入力</a:t>
            </a:r>
            <a:endParaRPr lang="en-US" altLang="ja-JP" dirty="0"/>
          </a:p>
          <a:p>
            <a:pPr lvl="1"/>
            <a:r>
              <a:rPr lang="en-US" dirty="0"/>
              <a:t>ABC</a:t>
            </a:r>
            <a:r>
              <a:rPr lang="ja-JP" altLang="en-US" dirty="0"/>
              <a:t>・数字を捜しながら入力できる。全角・半角の切り替えができる。</a:t>
            </a:r>
            <a:endParaRPr lang="en-US" altLang="ja-JP" dirty="0"/>
          </a:p>
          <a:p>
            <a:pPr lvl="1"/>
            <a:r>
              <a:rPr lang="ja-JP" altLang="en-US" dirty="0"/>
              <a:t>ダブルクオーテーション、シャープ、カンマ、ピリオド、コロン、かっこ記号が入力できる</a:t>
            </a:r>
            <a:endParaRPr lang="en-US" altLang="ja-JP" dirty="0"/>
          </a:p>
          <a:p>
            <a:r>
              <a:rPr lang="ja-JP" altLang="en-US" dirty="0"/>
              <a:t>ボランティア</a:t>
            </a:r>
            <a:endParaRPr lang="en-US" altLang="ja-JP" dirty="0"/>
          </a:p>
          <a:p>
            <a:pPr lvl="1"/>
            <a:r>
              <a:rPr lang="ja-JP" altLang="en-US" dirty="0"/>
              <a:t>作成経験済みボランティア：全般ヘルプ</a:t>
            </a:r>
            <a:endParaRPr lang="en-US" altLang="ja-JP" dirty="0"/>
          </a:p>
          <a:p>
            <a:pPr lvl="1"/>
            <a:r>
              <a:rPr lang="ja-JP" altLang="en-US" dirty="0"/>
              <a:t>作成経験なしボランティア：ガイドを事前に見てヘルプ</a:t>
            </a:r>
            <a:endParaRPr lang="en-US" altLang="ja-JP" dirty="0"/>
          </a:p>
          <a:p>
            <a:pPr lvl="1"/>
            <a:r>
              <a:rPr lang="ja-JP" altLang="en-US" dirty="0"/>
              <a:t>上記あわせて子供２人に１人以上でスムーズ。４</a:t>
            </a:r>
            <a:r>
              <a:rPr lang="en-US" altLang="ja-JP" dirty="0"/>
              <a:t>:</a:t>
            </a:r>
            <a:r>
              <a:rPr lang="ja-JP" altLang="en-US" dirty="0"/>
              <a:t>１でいそがしい。</a:t>
            </a:r>
            <a:r>
              <a:rPr lang="en-US" altLang="ja-JP" dirty="0"/>
              <a:t>10:1</a:t>
            </a:r>
            <a:r>
              <a:rPr lang="ja-JP" altLang="en-US" dirty="0"/>
              <a:t>だととまりながら進む感じになる。</a:t>
            </a:r>
            <a:endParaRPr lang="en-US" altLang="ja-JP" dirty="0"/>
          </a:p>
          <a:p>
            <a:endParaRPr lang="en-US" altLang="ja-JP" dirty="0"/>
          </a:p>
          <a:p>
            <a:endParaRPr lang="en-US" altLang="ja-JP" dirty="0"/>
          </a:p>
          <a:p>
            <a:endParaRPr lang="en-US" altLang="ja-JP" dirty="0"/>
          </a:p>
        </p:txBody>
      </p:sp>
    </p:spTree>
    <p:extLst>
      <p:ext uri="{BB962C8B-B14F-4D97-AF65-F5344CB8AC3E}">
        <p14:creationId xmlns:p14="http://schemas.microsoft.com/office/powerpoint/2010/main" val="2546167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6485E2-BF99-4619-871C-A7C64964C822}"/>
              </a:ext>
            </a:extLst>
          </p:cNvPr>
          <p:cNvSpPr>
            <a:spLocks noGrp="1"/>
          </p:cNvSpPr>
          <p:nvPr>
            <p:ph type="title"/>
          </p:nvPr>
        </p:nvSpPr>
        <p:spPr/>
        <p:txBody>
          <a:bodyPr/>
          <a:lstStyle/>
          <a:p>
            <a:r>
              <a:rPr lang="ja-JP" altLang="en-US" b="1" dirty="0">
                <a:solidFill>
                  <a:srgbClr val="00B050"/>
                </a:solidFill>
              </a:rPr>
              <a:t>攻略</a:t>
            </a:r>
            <a:r>
              <a:rPr lang="en-US" altLang="ja-JP" b="1" dirty="0">
                <a:solidFill>
                  <a:srgbClr val="00B050"/>
                </a:solidFill>
              </a:rPr>
              <a:t>1</a:t>
            </a:r>
            <a:endParaRPr lang="en-US" dirty="0"/>
          </a:p>
        </p:txBody>
      </p:sp>
      <p:sp>
        <p:nvSpPr>
          <p:cNvPr id="3" name="テキスト プレースホルダー 2">
            <a:extLst>
              <a:ext uri="{FF2B5EF4-FFF2-40B4-BE49-F238E27FC236}">
                <a16:creationId xmlns:a16="http://schemas.microsoft.com/office/drawing/2014/main" id="{E55545EF-ED37-429F-964E-5B4C485E6C1B}"/>
              </a:ext>
            </a:extLst>
          </p:cNvPr>
          <p:cNvSpPr>
            <a:spLocks noGrp="1"/>
          </p:cNvSpPr>
          <p:nvPr>
            <p:ph type="body" idx="1"/>
          </p:nvPr>
        </p:nvSpPr>
        <p:spPr/>
        <p:txBody>
          <a:bodyPr/>
          <a:lstStyle/>
          <a:p>
            <a:r>
              <a:rPr lang="ja-JP" altLang="en-US" dirty="0"/>
              <a:t>はじまりはじまり</a:t>
            </a:r>
            <a:endParaRPr lang="en-US" dirty="0"/>
          </a:p>
        </p:txBody>
      </p:sp>
      <p:pic>
        <p:nvPicPr>
          <p:cNvPr id="4" name="Picture 2" descr="スライムのイラスト（キャラクター）">
            <a:extLst>
              <a:ext uri="{FF2B5EF4-FFF2-40B4-BE49-F238E27FC236}">
                <a16:creationId xmlns:a16="http://schemas.microsoft.com/office/drawing/2014/main" id="{0EFF2972-7C41-4747-8166-5AF0280FF63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84719" y="284364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1693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78BC9D3-DEED-4706-BC17-B58D14B746F0}"/>
              </a:ext>
            </a:extLst>
          </p:cNvPr>
          <p:cNvSpPr>
            <a:spLocks noGrp="1"/>
          </p:cNvSpPr>
          <p:nvPr>
            <p:ph type="title"/>
          </p:nvPr>
        </p:nvSpPr>
        <p:spPr/>
        <p:txBody>
          <a:bodyPr/>
          <a:lstStyle/>
          <a:p>
            <a:r>
              <a:rPr lang="en-US" dirty="0"/>
              <a:t>Raspberry Pi Pico</a:t>
            </a:r>
            <a:r>
              <a:rPr lang="ja-JP" altLang="en-US" dirty="0"/>
              <a:t>の半田付け</a:t>
            </a:r>
            <a:endParaRPr lang="en-US" dirty="0"/>
          </a:p>
        </p:txBody>
      </p:sp>
      <p:sp>
        <p:nvSpPr>
          <p:cNvPr id="5" name="テキスト プレースホルダー 4">
            <a:extLst>
              <a:ext uri="{FF2B5EF4-FFF2-40B4-BE49-F238E27FC236}">
                <a16:creationId xmlns:a16="http://schemas.microsoft.com/office/drawing/2014/main" id="{E2168585-4932-4BD7-A19C-C0F47D6E8A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888285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DFACBA6-4292-4698-A08C-1FD931DA97EC}"/>
              </a:ext>
            </a:extLst>
          </p:cNvPr>
          <p:cNvSpPr>
            <a:spLocks noGrp="1"/>
          </p:cNvSpPr>
          <p:nvPr>
            <p:ph type="title"/>
          </p:nvPr>
        </p:nvSpPr>
        <p:spPr/>
        <p:txBody>
          <a:bodyPr/>
          <a:lstStyle/>
          <a:p>
            <a:r>
              <a:rPr lang="ja-JP" altLang="en-US" dirty="0"/>
              <a:t>長辺は下向き（上から）、短辺は上向き（裏から）につけます。</a:t>
            </a:r>
            <a:endParaRPr lang="en-US" dirty="0"/>
          </a:p>
        </p:txBody>
      </p:sp>
      <p:pic>
        <p:nvPicPr>
          <p:cNvPr id="6" name="図 5">
            <a:extLst>
              <a:ext uri="{FF2B5EF4-FFF2-40B4-BE49-F238E27FC236}">
                <a16:creationId xmlns:a16="http://schemas.microsoft.com/office/drawing/2014/main" id="{5153E955-F7C9-4A46-BB0A-8E10ED045D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22178" y="2376837"/>
            <a:ext cx="5168769" cy="2907433"/>
          </a:xfrm>
          <a:prstGeom prst="rect">
            <a:avLst/>
          </a:prstGeom>
        </p:spPr>
      </p:pic>
      <p:pic>
        <p:nvPicPr>
          <p:cNvPr id="8" name="図 7">
            <a:extLst>
              <a:ext uri="{FF2B5EF4-FFF2-40B4-BE49-F238E27FC236}">
                <a16:creationId xmlns:a16="http://schemas.microsoft.com/office/drawing/2014/main" id="{732068CF-D53E-495A-A63D-9E57EC6512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052" y="2376835"/>
            <a:ext cx="5168769" cy="2907433"/>
          </a:xfrm>
          <a:prstGeom prst="rect">
            <a:avLst/>
          </a:prstGeom>
        </p:spPr>
      </p:pic>
      <p:sp>
        <p:nvSpPr>
          <p:cNvPr id="10" name="矢印: 右 9">
            <a:extLst>
              <a:ext uri="{FF2B5EF4-FFF2-40B4-BE49-F238E27FC236}">
                <a16:creationId xmlns:a16="http://schemas.microsoft.com/office/drawing/2014/main" id="{33464247-5EED-477E-A5A0-097DB5F3E6EA}"/>
              </a:ext>
            </a:extLst>
          </p:cNvPr>
          <p:cNvSpPr/>
          <p:nvPr/>
        </p:nvSpPr>
        <p:spPr>
          <a:xfrm>
            <a:off x="5765533" y="3429000"/>
            <a:ext cx="673768" cy="1104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テキスト ボックス 10">
            <a:extLst>
              <a:ext uri="{FF2B5EF4-FFF2-40B4-BE49-F238E27FC236}">
                <a16:creationId xmlns:a16="http://schemas.microsoft.com/office/drawing/2014/main" id="{DE5BEDBA-F1CA-4177-B1FB-A5602B49BFD4}"/>
              </a:ext>
            </a:extLst>
          </p:cNvPr>
          <p:cNvSpPr txBox="1"/>
          <p:nvPr/>
        </p:nvSpPr>
        <p:spPr>
          <a:xfrm>
            <a:off x="838200" y="5630779"/>
            <a:ext cx="8969943" cy="923330"/>
          </a:xfrm>
          <a:prstGeom prst="rect">
            <a:avLst/>
          </a:prstGeom>
          <a:noFill/>
        </p:spPr>
        <p:txBody>
          <a:bodyPr wrap="square" rtlCol="0">
            <a:spAutoFit/>
          </a:bodyPr>
          <a:lstStyle/>
          <a:p>
            <a:r>
              <a:rPr lang="ja-JP" altLang="en-US" dirty="0"/>
              <a:t>足がまっすぐになるように注意。</a:t>
            </a:r>
            <a:endParaRPr lang="en-US" dirty="0"/>
          </a:p>
          <a:p>
            <a:r>
              <a:rPr lang="ja-JP" altLang="en-US" dirty="0"/>
              <a:t>ブレッドボードにさした状態で半田付けするとＯＫ．ボードを溶かさないように</a:t>
            </a:r>
            <a:endParaRPr lang="en-US" altLang="ja-JP" dirty="0"/>
          </a:p>
          <a:p>
            <a:r>
              <a:rPr lang="ja-JP" altLang="en-US" dirty="0"/>
              <a:t>細かいので、精密用はんだ‘（</a:t>
            </a:r>
            <a:r>
              <a:rPr lang="en-US" altLang="ja-JP" dirty="0"/>
              <a:t>0.6mm</a:t>
            </a:r>
            <a:r>
              <a:rPr lang="ja-JP" altLang="en-US" dirty="0"/>
              <a:t>）、精密用半田ごてのほうがやりやすいです。</a:t>
            </a:r>
            <a:endParaRPr lang="en-US" altLang="ja-JP" dirty="0"/>
          </a:p>
        </p:txBody>
      </p:sp>
    </p:spTree>
    <p:extLst>
      <p:ext uri="{BB962C8B-B14F-4D97-AF65-F5344CB8AC3E}">
        <p14:creationId xmlns:p14="http://schemas.microsoft.com/office/powerpoint/2010/main" val="30956007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78BC9D3-DEED-4706-BC17-B58D14B746F0}"/>
              </a:ext>
            </a:extLst>
          </p:cNvPr>
          <p:cNvSpPr>
            <a:spLocks noGrp="1"/>
          </p:cNvSpPr>
          <p:nvPr>
            <p:ph type="title"/>
          </p:nvPr>
        </p:nvSpPr>
        <p:spPr/>
        <p:txBody>
          <a:bodyPr/>
          <a:lstStyle/>
          <a:p>
            <a:r>
              <a:rPr lang="en-US" dirty="0"/>
              <a:t>Raspberry Pi Pico</a:t>
            </a:r>
            <a:r>
              <a:rPr lang="ja-JP" altLang="en-US" dirty="0"/>
              <a:t>の装着</a:t>
            </a:r>
            <a:endParaRPr lang="en-US" dirty="0"/>
          </a:p>
        </p:txBody>
      </p:sp>
      <p:sp>
        <p:nvSpPr>
          <p:cNvPr id="5" name="テキスト プレースホルダー 4">
            <a:extLst>
              <a:ext uri="{FF2B5EF4-FFF2-40B4-BE49-F238E27FC236}">
                <a16:creationId xmlns:a16="http://schemas.microsoft.com/office/drawing/2014/main" id="{E2168585-4932-4BD7-A19C-C0F47D6E8A90}"/>
              </a:ext>
            </a:extLst>
          </p:cNvPr>
          <p:cNvSpPr>
            <a:spLocks noGrp="1"/>
          </p:cNvSpPr>
          <p:nvPr>
            <p:ph type="body" idx="1"/>
          </p:nvPr>
        </p:nvSpPr>
        <p:spPr/>
        <p:txBody>
          <a:bodyPr/>
          <a:lstStyle/>
          <a:p>
            <a:endParaRPr lang="en-US" altLang="ja-JP" dirty="0"/>
          </a:p>
        </p:txBody>
      </p:sp>
    </p:spTree>
    <p:extLst>
      <p:ext uri="{BB962C8B-B14F-4D97-AF65-F5344CB8AC3E}">
        <p14:creationId xmlns:p14="http://schemas.microsoft.com/office/powerpoint/2010/main" val="1952086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1541AEF-7803-4EC4-991C-1569A6454594}"/>
              </a:ext>
            </a:extLst>
          </p:cNvPr>
          <p:cNvSpPr>
            <a:spLocks noGrp="1"/>
          </p:cNvSpPr>
          <p:nvPr>
            <p:ph type="title"/>
          </p:nvPr>
        </p:nvSpPr>
        <p:spPr/>
        <p:txBody>
          <a:bodyPr>
            <a:normAutofit fontScale="90000"/>
          </a:bodyPr>
          <a:lstStyle/>
          <a:p>
            <a:r>
              <a:rPr lang="ja-JP" altLang="en-US" dirty="0"/>
              <a:t>ブレッドボードに乗せます</a:t>
            </a:r>
            <a:endParaRPr lang="en-US" dirty="0"/>
          </a:p>
        </p:txBody>
      </p:sp>
      <p:sp>
        <p:nvSpPr>
          <p:cNvPr id="5" name="コンテンツ プレースホルダー 4">
            <a:extLst>
              <a:ext uri="{FF2B5EF4-FFF2-40B4-BE49-F238E27FC236}">
                <a16:creationId xmlns:a16="http://schemas.microsoft.com/office/drawing/2014/main" id="{27AF0A9C-DD7C-40FB-B7A2-0317FBDCB5B7}"/>
              </a:ext>
            </a:extLst>
          </p:cNvPr>
          <p:cNvSpPr>
            <a:spLocks noGrp="1"/>
          </p:cNvSpPr>
          <p:nvPr>
            <p:ph idx="1"/>
          </p:nvPr>
        </p:nvSpPr>
        <p:spPr>
          <a:xfrm>
            <a:off x="6882064" y="1825625"/>
            <a:ext cx="4837496" cy="4351338"/>
          </a:xfrm>
        </p:spPr>
        <p:txBody>
          <a:bodyPr/>
          <a:lstStyle/>
          <a:p>
            <a:r>
              <a:rPr lang="ja-JP" altLang="en-US" dirty="0"/>
              <a:t>ブレッドボードの真ん中をまたいでささします。</a:t>
            </a:r>
            <a:endParaRPr lang="en-US" altLang="ja-JP" dirty="0"/>
          </a:p>
          <a:p>
            <a:r>
              <a:rPr lang="ja-JP" altLang="en-US" dirty="0"/>
              <a:t>ブレッドボードが小さいので、使う端子側を広めにするといい。</a:t>
            </a:r>
            <a:endParaRPr lang="en-US" altLang="ja-JP" dirty="0"/>
          </a:p>
          <a:p>
            <a:endParaRPr lang="en-US" altLang="ja-JP" dirty="0"/>
          </a:p>
        </p:txBody>
      </p:sp>
      <p:pic>
        <p:nvPicPr>
          <p:cNvPr id="9" name="図 8">
            <a:extLst>
              <a:ext uri="{FF2B5EF4-FFF2-40B4-BE49-F238E27FC236}">
                <a16:creationId xmlns:a16="http://schemas.microsoft.com/office/drawing/2014/main" id="{9959509E-A3B4-4CAE-9806-2D117E37CD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2440" y="1825625"/>
            <a:ext cx="6332621" cy="3562099"/>
          </a:xfrm>
          <a:prstGeom prst="rect">
            <a:avLst/>
          </a:prstGeom>
        </p:spPr>
      </p:pic>
    </p:spTree>
    <p:extLst>
      <p:ext uri="{BB962C8B-B14F-4D97-AF65-F5344CB8AC3E}">
        <p14:creationId xmlns:p14="http://schemas.microsoft.com/office/powerpoint/2010/main" val="40262746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1541AEF-7803-4EC4-991C-1569A6454594}"/>
              </a:ext>
            </a:extLst>
          </p:cNvPr>
          <p:cNvSpPr>
            <a:spLocks noGrp="1"/>
          </p:cNvSpPr>
          <p:nvPr>
            <p:ph type="title"/>
          </p:nvPr>
        </p:nvSpPr>
        <p:spPr/>
        <p:txBody>
          <a:bodyPr>
            <a:normAutofit fontScale="90000"/>
          </a:bodyPr>
          <a:lstStyle/>
          <a:p>
            <a:r>
              <a:rPr lang="en-US" altLang="ja-JP" dirty="0"/>
              <a:t>USB</a:t>
            </a:r>
            <a:r>
              <a:rPr lang="ja-JP" altLang="en-US" dirty="0"/>
              <a:t>ケーブルはゆっくりさします</a:t>
            </a:r>
            <a:endParaRPr lang="en-US" dirty="0"/>
          </a:p>
        </p:txBody>
      </p:sp>
      <p:sp>
        <p:nvSpPr>
          <p:cNvPr id="5" name="コンテンツ プレースホルダー 4">
            <a:extLst>
              <a:ext uri="{FF2B5EF4-FFF2-40B4-BE49-F238E27FC236}">
                <a16:creationId xmlns:a16="http://schemas.microsoft.com/office/drawing/2014/main" id="{27AF0A9C-DD7C-40FB-B7A2-0317FBDCB5B7}"/>
              </a:ext>
            </a:extLst>
          </p:cNvPr>
          <p:cNvSpPr>
            <a:spLocks noGrp="1"/>
          </p:cNvSpPr>
          <p:nvPr>
            <p:ph idx="1"/>
          </p:nvPr>
        </p:nvSpPr>
        <p:spPr/>
        <p:txBody>
          <a:bodyPr/>
          <a:lstStyle/>
          <a:p>
            <a:r>
              <a:rPr lang="ja-JP" altLang="en-US" dirty="0"/>
              <a:t>ＵＳＢ端子は一番壊れやすい部品</a:t>
            </a:r>
            <a:endParaRPr lang="en-US" altLang="ja-JP" dirty="0"/>
          </a:p>
          <a:p>
            <a:endParaRPr lang="en-US" altLang="ja-JP" dirty="0"/>
          </a:p>
          <a:p>
            <a:r>
              <a:rPr lang="ja-JP" altLang="en-US" dirty="0"/>
              <a:t>予算が許せば、マグネット式の</a:t>
            </a:r>
            <a:r>
              <a:rPr lang="ja-JP" altLang="en-US" dirty="0">
                <a:solidFill>
                  <a:srgbClr val="FF0000"/>
                </a:solidFill>
              </a:rPr>
              <a:t>通信</a:t>
            </a:r>
            <a:r>
              <a:rPr lang="ja-JP" altLang="en-US" dirty="0"/>
              <a:t>ケーブルを使えば、端子を壊しにくいので安心です。 </a:t>
            </a:r>
            <a:r>
              <a:rPr lang="en-US" altLang="ja-JP" dirty="0"/>
              <a:t>1000</a:t>
            </a:r>
            <a:r>
              <a:rPr lang="ja-JP" altLang="en-US" dirty="0"/>
              <a:t>円くらい。</a:t>
            </a:r>
            <a:endParaRPr lang="en-US" dirty="0"/>
          </a:p>
        </p:txBody>
      </p:sp>
      <p:sp>
        <p:nvSpPr>
          <p:cNvPr id="2" name="正方形/長方形 1">
            <a:extLst>
              <a:ext uri="{FF2B5EF4-FFF2-40B4-BE49-F238E27FC236}">
                <a16:creationId xmlns:a16="http://schemas.microsoft.com/office/drawing/2014/main" id="{FA245F4A-E79D-4ECA-9179-8DA8F01724CE}"/>
              </a:ext>
            </a:extLst>
          </p:cNvPr>
          <p:cNvSpPr/>
          <p:nvPr/>
        </p:nvSpPr>
        <p:spPr>
          <a:xfrm>
            <a:off x="1077891" y="4001294"/>
            <a:ext cx="5987537" cy="369332"/>
          </a:xfrm>
          <a:prstGeom prst="rect">
            <a:avLst/>
          </a:prstGeom>
        </p:spPr>
        <p:txBody>
          <a:bodyPr wrap="none">
            <a:spAutoFit/>
          </a:bodyPr>
          <a:lstStyle/>
          <a:p>
            <a:r>
              <a:rPr lang="en-US" dirty="0"/>
              <a:t>https://www.amazon.co.jp/gp/product/B096XXLPCB/</a:t>
            </a:r>
          </a:p>
        </p:txBody>
      </p:sp>
      <p:pic>
        <p:nvPicPr>
          <p:cNvPr id="3" name="図 2">
            <a:extLst>
              <a:ext uri="{FF2B5EF4-FFF2-40B4-BE49-F238E27FC236}">
                <a16:creationId xmlns:a16="http://schemas.microsoft.com/office/drawing/2014/main" id="{95774984-09F3-491B-98F6-0AEAECCE3A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22512" y="4477090"/>
            <a:ext cx="1659071" cy="1593408"/>
          </a:xfrm>
          <a:prstGeom prst="rect">
            <a:avLst/>
          </a:prstGeom>
        </p:spPr>
      </p:pic>
    </p:spTree>
    <p:extLst>
      <p:ext uri="{BB962C8B-B14F-4D97-AF65-F5344CB8AC3E}">
        <p14:creationId xmlns:p14="http://schemas.microsoft.com/office/powerpoint/2010/main" val="14506600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1265631-F99D-49C9-8925-776F8D17A7AD}"/>
              </a:ext>
            </a:extLst>
          </p:cNvPr>
          <p:cNvSpPr>
            <a:spLocks noGrp="1"/>
          </p:cNvSpPr>
          <p:nvPr>
            <p:ph type="title"/>
          </p:nvPr>
        </p:nvSpPr>
        <p:spPr/>
        <p:txBody>
          <a:bodyPr/>
          <a:lstStyle/>
          <a:p>
            <a:r>
              <a:rPr lang="en-US" dirty="0"/>
              <a:t>Raspberry Pi Pico</a:t>
            </a:r>
            <a:r>
              <a:rPr lang="ja-JP" altLang="en-US" dirty="0"/>
              <a:t>のドライバ</a:t>
            </a:r>
            <a:endParaRPr lang="en-US" dirty="0"/>
          </a:p>
        </p:txBody>
      </p:sp>
      <p:sp>
        <p:nvSpPr>
          <p:cNvPr id="5" name="テキスト プレースホルダー 4">
            <a:extLst>
              <a:ext uri="{FF2B5EF4-FFF2-40B4-BE49-F238E27FC236}">
                <a16:creationId xmlns:a16="http://schemas.microsoft.com/office/drawing/2014/main" id="{1E822F89-3B65-4859-BFF3-41E9D1770D30}"/>
              </a:ext>
            </a:extLst>
          </p:cNvPr>
          <p:cNvSpPr>
            <a:spLocks noGrp="1"/>
          </p:cNvSpPr>
          <p:nvPr>
            <p:ph type="body" idx="1"/>
          </p:nvPr>
        </p:nvSpPr>
        <p:spPr/>
        <p:txBody>
          <a:bodyPr>
            <a:normAutofit fontScale="92500" lnSpcReduction="20000"/>
          </a:bodyPr>
          <a:lstStyle/>
          <a:p>
            <a:r>
              <a:rPr lang="en-US" dirty="0"/>
              <a:t>Windows10/MAC</a:t>
            </a:r>
            <a:r>
              <a:rPr lang="ja-JP" altLang="en-US" dirty="0"/>
              <a:t>は自動でインストールされます。何もしなくて</a:t>
            </a:r>
            <a:r>
              <a:rPr lang="en-US" altLang="ja-JP" dirty="0"/>
              <a:t>OK.</a:t>
            </a:r>
          </a:p>
          <a:p>
            <a:r>
              <a:rPr lang="ja-JP" altLang="en-US" dirty="0"/>
              <a:t>＊</a:t>
            </a:r>
            <a:r>
              <a:rPr lang="en-US" altLang="ja-JP" dirty="0"/>
              <a:t>USB</a:t>
            </a:r>
            <a:r>
              <a:rPr lang="ja-JP" altLang="en-US" dirty="0"/>
              <a:t>ストレージデバイスおよびシリアルデバイス</a:t>
            </a:r>
            <a:endParaRPr lang="en-US" altLang="ja-JP" dirty="0"/>
          </a:p>
          <a:p>
            <a:r>
              <a:rPr lang="ja-JP" altLang="en-US" dirty="0"/>
              <a:t>＊そのほかのデバイス機能は今回使いません</a:t>
            </a:r>
            <a:endParaRPr lang="en-US" altLang="ja-JP" dirty="0"/>
          </a:p>
          <a:p>
            <a:r>
              <a:rPr lang="ja-JP" altLang="en-US" dirty="0"/>
              <a:t>（</a:t>
            </a:r>
            <a:r>
              <a:rPr lang="en-US" altLang="ja-JP" dirty="0"/>
              <a:t>Windows7</a:t>
            </a:r>
            <a:r>
              <a:rPr lang="ja-JP" altLang="en-US" dirty="0"/>
              <a:t>は手動です、ぐぐってください。）</a:t>
            </a:r>
            <a:endParaRPr lang="en-US" altLang="ja-JP" dirty="0"/>
          </a:p>
        </p:txBody>
      </p:sp>
    </p:spTree>
    <p:extLst>
      <p:ext uri="{BB962C8B-B14F-4D97-AF65-F5344CB8AC3E}">
        <p14:creationId xmlns:p14="http://schemas.microsoft.com/office/powerpoint/2010/main" val="36455864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78BC9D3-DEED-4706-BC17-B58D14B746F0}"/>
              </a:ext>
            </a:extLst>
          </p:cNvPr>
          <p:cNvSpPr>
            <a:spLocks noGrp="1"/>
          </p:cNvSpPr>
          <p:nvPr>
            <p:ph type="title"/>
          </p:nvPr>
        </p:nvSpPr>
        <p:spPr/>
        <p:txBody>
          <a:bodyPr/>
          <a:lstStyle/>
          <a:p>
            <a:r>
              <a:rPr lang="en-US" dirty="0"/>
              <a:t>Raspberry Pi Pico</a:t>
            </a:r>
            <a:r>
              <a:rPr lang="ja-JP" altLang="en-US" dirty="0"/>
              <a:t>の</a:t>
            </a:r>
            <a:r>
              <a:rPr lang="en-US" altLang="ja-JP" dirty="0"/>
              <a:t>FW</a:t>
            </a:r>
            <a:r>
              <a:rPr lang="ja-JP" altLang="en-US" dirty="0"/>
              <a:t>更新</a:t>
            </a:r>
            <a:endParaRPr lang="en-US" dirty="0"/>
          </a:p>
        </p:txBody>
      </p:sp>
      <p:sp>
        <p:nvSpPr>
          <p:cNvPr id="5" name="テキスト プレースホルダー 4">
            <a:extLst>
              <a:ext uri="{FF2B5EF4-FFF2-40B4-BE49-F238E27FC236}">
                <a16:creationId xmlns:a16="http://schemas.microsoft.com/office/drawing/2014/main" id="{E2168585-4932-4BD7-A19C-C0F47D6E8A90}"/>
              </a:ext>
            </a:extLst>
          </p:cNvPr>
          <p:cNvSpPr>
            <a:spLocks noGrp="1"/>
          </p:cNvSpPr>
          <p:nvPr>
            <p:ph type="body" idx="1"/>
          </p:nvPr>
        </p:nvSpPr>
        <p:spPr/>
        <p:txBody>
          <a:bodyPr/>
          <a:lstStyle/>
          <a:p>
            <a:r>
              <a:rPr lang="ja-JP" altLang="en-US" dirty="0"/>
              <a:t>最初に必ず１回必要。 </a:t>
            </a:r>
            <a:r>
              <a:rPr lang="en-US" altLang="ja-JP" dirty="0"/>
              <a:t>(</a:t>
            </a:r>
            <a:r>
              <a:rPr lang="ja-JP" altLang="en-US" dirty="0"/>
              <a:t>今回実施済みです。</a:t>
            </a:r>
            <a:r>
              <a:rPr lang="en-US" altLang="ja-JP" dirty="0"/>
              <a:t>)</a:t>
            </a:r>
          </a:p>
          <a:p>
            <a:r>
              <a:rPr lang="ja-JP" altLang="en-US" dirty="0"/>
              <a:t>以降必要ないが、つながらなくなった場合にも実施。</a:t>
            </a:r>
            <a:endParaRPr lang="en-US" dirty="0"/>
          </a:p>
        </p:txBody>
      </p:sp>
    </p:spTree>
    <p:extLst>
      <p:ext uri="{BB962C8B-B14F-4D97-AF65-F5344CB8AC3E}">
        <p14:creationId xmlns:p14="http://schemas.microsoft.com/office/powerpoint/2010/main" val="13304834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68B2F-FD51-4D28-AC3B-D72E0D56F157}"/>
              </a:ext>
            </a:extLst>
          </p:cNvPr>
          <p:cNvSpPr>
            <a:spLocks noGrp="1"/>
          </p:cNvSpPr>
          <p:nvPr>
            <p:ph type="title"/>
          </p:nvPr>
        </p:nvSpPr>
        <p:spPr/>
        <p:txBody>
          <a:bodyPr>
            <a:normAutofit fontScale="90000"/>
          </a:bodyPr>
          <a:lstStyle/>
          <a:p>
            <a:r>
              <a:rPr lang="en-US" altLang="ja-JP" dirty="0" err="1"/>
              <a:t>PiperMake</a:t>
            </a:r>
            <a:r>
              <a:rPr lang="ja-JP" altLang="en-US" dirty="0"/>
              <a:t>にアクセス</a:t>
            </a:r>
            <a:endParaRPr lang="en-US" dirty="0"/>
          </a:p>
        </p:txBody>
      </p:sp>
      <p:sp>
        <p:nvSpPr>
          <p:cNvPr id="5" name="コンテンツ プレースホルダー 4">
            <a:extLst>
              <a:ext uri="{FF2B5EF4-FFF2-40B4-BE49-F238E27FC236}">
                <a16:creationId xmlns:a16="http://schemas.microsoft.com/office/drawing/2014/main" id="{FA0F854D-EC67-4490-B1BF-30C621C94F20}"/>
              </a:ext>
            </a:extLst>
          </p:cNvPr>
          <p:cNvSpPr>
            <a:spLocks noGrp="1"/>
          </p:cNvSpPr>
          <p:nvPr>
            <p:ph idx="1"/>
          </p:nvPr>
        </p:nvSpPr>
        <p:spPr/>
        <p:txBody>
          <a:bodyPr/>
          <a:lstStyle/>
          <a:p>
            <a:r>
              <a:rPr lang="en-US" dirty="0">
                <a:hlinkClick r:id="rId2"/>
              </a:rPr>
              <a:t>https://make.playPiper.com/</a:t>
            </a:r>
            <a:endParaRPr lang="en-US" dirty="0"/>
          </a:p>
          <a:p>
            <a:r>
              <a:rPr lang="en-US" dirty="0"/>
              <a:t>SETUP MY </a:t>
            </a:r>
            <a:r>
              <a:rPr lang="en-US" dirty="0" err="1"/>
              <a:t>PiCO</a:t>
            </a:r>
            <a:r>
              <a:rPr lang="ja-JP" altLang="en-US" dirty="0"/>
              <a:t>を押す</a:t>
            </a:r>
            <a:endParaRPr lang="en-US" dirty="0"/>
          </a:p>
        </p:txBody>
      </p:sp>
      <p:pic>
        <p:nvPicPr>
          <p:cNvPr id="3" name="図 2">
            <a:extLst>
              <a:ext uri="{FF2B5EF4-FFF2-40B4-BE49-F238E27FC236}">
                <a16:creationId xmlns:a16="http://schemas.microsoft.com/office/drawing/2014/main" id="{55691927-7519-4F4A-AEB4-24FC1BFE62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3913" y="2812457"/>
            <a:ext cx="5230876" cy="3499444"/>
          </a:xfrm>
          <a:prstGeom prst="rect">
            <a:avLst/>
          </a:prstGeom>
        </p:spPr>
      </p:pic>
      <p:sp>
        <p:nvSpPr>
          <p:cNvPr id="14" name="正方形/長方形 13">
            <a:extLst>
              <a:ext uri="{FF2B5EF4-FFF2-40B4-BE49-F238E27FC236}">
                <a16:creationId xmlns:a16="http://schemas.microsoft.com/office/drawing/2014/main" id="{4E9A59DA-A39D-417C-8895-9886D73F704E}"/>
              </a:ext>
            </a:extLst>
          </p:cNvPr>
          <p:cNvSpPr/>
          <p:nvPr/>
        </p:nvSpPr>
        <p:spPr>
          <a:xfrm>
            <a:off x="838200" y="5297557"/>
            <a:ext cx="872109" cy="3873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467007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68B2F-FD51-4D28-AC3B-D72E0D56F157}"/>
              </a:ext>
            </a:extLst>
          </p:cNvPr>
          <p:cNvSpPr>
            <a:spLocks noGrp="1"/>
          </p:cNvSpPr>
          <p:nvPr>
            <p:ph type="title"/>
          </p:nvPr>
        </p:nvSpPr>
        <p:spPr/>
        <p:txBody>
          <a:bodyPr>
            <a:normAutofit fontScale="90000"/>
          </a:bodyPr>
          <a:lstStyle/>
          <a:p>
            <a:r>
              <a:rPr lang="ja-JP" altLang="en-US" dirty="0"/>
              <a:t>画面にしたがって</a:t>
            </a:r>
            <a:r>
              <a:rPr lang="en-US" altLang="ja-JP" dirty="0"/>
              <a:t>FW</a:t>
            </a:r>
            <a:r>
              <a:rPr lang="ja-JP" altLang="en-US" dirty="0"/>
              <a:t>をいれる</a:t>
            </a:r>
            <a:endParaRPr lang="en-US" dirty="0"/>
          </a:p>
        </p:txBody>
      </p:sp>
      <p:sp>
        <p:nvSpPr>
          <p:cNvPr id="5" name="コンテンツ プレースホルダー 4">
            <a:extLst>
              <a:ext uri="{FF2B5EF4-FFF2-40B4-BE49-F238E27FC236}">
                <a16:creationId xmlns:a16="http://schemas.microsoft.com/office/drawing/2014/main" id="{FA0F854D-EC67-4490-B1BF-30C621C94F20}"/>
              </a:ext>
            </a:extLst>
          </p:cNvPr>
          <p:cNvSpPr>
            <a:spLocks noGrp="1"/>
          </p:cNvSpPr>
          <p:nvPr>
            <p:ph idx="1"/>
          </p:nvPr>
        </p:nvSpPr>
        <p:spPr>
          <a:xfrm>
            <a:off x="838200" y="1547329"/>
            <a:ext cx="10515600" cy="4351338"/>
          </a:xfrm>
        </p:spPr>
        <p:txBody>
          <a:bodyPr/>
          <a:lstStyle/>
          <a:p>
            <a:pPr marL="0" indent="0">
              <a:buNone/>
            </a:pPr>
            <a:endParaRPr lang="en-US" dirty="0"/>
          </a:p>
        </p:txBody>
      </p:sp>
      <p:pic>
        <p:nvPicPr>
          <p:cNvPr id="7" name="図 6">
            <a:extLst>
              <a:ext uri="{FF2B5EF4-FFF2-40B4-BE49-F238E27FC236}">
                <a16:creationId xmlns:a16="http://schemas.microsoft.com/office/drawing/2014/main" id="{19328C30-4312-41EB-A249-4732CB3C88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1547329"/>
            <a:ext cx="5027338" cy="983999"/>
          </a:xfrm>
          <a:prstGeom prst="rect">
            <a:avLst/>
          </a:prstGeom>
        </p:spPr>
      </p:pic>
      <p:pic>
        <p:nvPicPr>
          <p:cNvPr id="8" name="図 7">
            <a:extLst>
              <a:ext uri="{FF2B5EF4-FFF2-40B4-BE49-F238E27FC236}">
                <a16:creationId xmlns:a16="http://schemas.microsoft.com/office/drawing/2014/main" id="{6B4579D0-F209-4964-A57F-808DD8672A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67150" y="1533315"/>
            <a:ext cx="4682344" cy="998013"/>
          </a:xfrm>
          <a:prstGeom prst="rect">
            <a:avLst/>
          </a:prstGeom>
        </p:spPr>
      </p:pic>
      <p:pic>
        <p:nvPicPr>
          <p:cNvPr id="9" name="図 8">
            <a:extLst>
              <a:ext uri="{FF2B5EF4-FFF2-40B4-BE49-F238E27FC236}">
                <a16:creationId xmlns:a16="http://schemas.microsoft.com/office/drawing/2014/main" id="{C80712BA-FDD1-4533-A736-AFE6B37B2A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8200" y="3037138"/>
            <a:ext cx="2669090" cy="2157835"/>
          </a:xfrm>
          <a:prstGeom prst="rect">
            <a:avLst/>
          </a:prstGeom>
        </p:spPr>
      </p:pic>
      <p:pic>
        <p:nvPicPr>
          <p:cNvPr id="10" name="図 9">
            <a:extLst>
              <a:ext uri="{FF2B5EF4-FFF2-40B4-BE49-F238E27FC236}">
                <a16:creationId xmlns:a16="http://schemas.microsoft.com/office/drawing/2014/main" id="{E4932232-E259-467A-B1BA-616B952837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6517" y="3011185"/>
            <a:ext cx="3978965" cy="2209740"/>
          </a:xfrm>
          <a:prstGeom prst="rect">
            <a:avLst/>
          </a:prstGeom>
        </p:spPr>
      </p:pic>
      <p:pic>
        <p:nvPicPr>
          <p:cNvPr id="11" name="図 10">
            <a:extLst>
              <a:ext uri="{FF2B5EF4-FFF2-40B4-BE49-F238E27FC236}">
                <a16:creationId xmlns:a16="http://schemas.microsoft.com/office/drawing/2014/main" id="{70400FE1-E992-43E8-96C9-03E33E4B9FA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62461" y="3190583"/>
            <a:ext cx="2114359" cy="714375"/>
          </a:xfrm>
          <a:prstGeom prst="rect">
            <a:avLst/>
          </a:prstGeom>
        </p:spPr>
      </p:pic>
      <p:pic>
        <p:nvPicPr>
          <p:cNvPr id="12" name="図 11">
            <a:extLst>
              <a:ext uri="{FF2B5EF4-FFF2-40B4-BE49-F238E27FC236}">
                <a16:creationId xmlns:a16="http://schemas.microsoft.com/office/drawing/2014/main" id="{479C9870-F6EB-4C93-BC41-2FA88CEC9C2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708322" y="4293964"/>
            <a:ext cx="2090737" cy="714375"/>
          </a:xfrm>
          <a:prstGeom prst="rect">
            <a:avLst/>
          </a:prstGeom>
        </p:spPr>
      </p:pic>
      <p:pic>
        <p:nvPicPr>
          <p:cNvPr id="13" name="図 12">
            <a:extLst>
              <a:ext uri="{FF2B5EF4-FFF2-40B4-BE49-F238E27FC236}">
                <a16:creationId xmlns:a16="http://schemas.microsoft.com/office/drawing/2014/main" id="{AAC6001A-3295-476B-831C-B436EF69797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75870" y="6115375"/>
            <a:ext cx="1021895" cy="578204"/>
          </a:xfrm>
          <a:prstGeom prst="rect">
            <a:avLst/>
          </a:prstGeom>
        </p:spPr>
      </p:pic>
      <p:sp>
        <p:nvSpPr>
          <p:cNvPr id="3" name="矢印: 右 2">
            <a:extLst>
              <a:ext uri="{FF2B5EF4-FFF2-40B4-BE49-F238E27FC236}">
                <a16:creationId xmlns:a16="http://schemas.microsoft.com/office/drawing/2014/main" id="{2F84C559-CE3F-4F77-A494-F636D6323FC7}"/>
              </a:ext>
            </a:extLst>
          </p:cNvPr>
          <p:cNvSpPr/>
          <p:nvPr/>
        </p:nvSpPr>
        <p:spPr>
          <a:xfrm>
            <a:off x="5936290" y="1938469"/>
            <a:ext cx="319420" cy="309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矢印: 右 5">
            <a:extLst>
              <a:ext uri="{FF2B5EF4-FFF2-40B4-BE49-F238E27FC236}">
                <a16:creationId xmlns:a16="http://schemas.microsoft.com/office/drawing/2014/main" id="{818CF820-CEE9-4B82-B935-1CF75A5F4E07}"/>
              </a:ext>
            </a:extLst>
          </p:cNvPr>
          <p:cNvSpPr/>
          <p:nvPr/>
        </p:nvSpPr>
        <p:spPr>
          <a:xfrm rot="10437459">
            <a:off x="3623667" y="2630022"/>
            <a:ext cx="2483884" cy="298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矢印: 右 13">
            <a:extLst>
              <a:ext uri="{FF2B5EF4-FFF2-40B4-BE49-F238E27FC236}">
                <a16:creationId xmlns:a16="http://schemas.microsoft.com/office/drawing/2014/main" id="{18C1FDFB-E7F5-4C78-B507-D847E8888078}"/>
              </a:ext>
            </a:extLst>
          </p:cNvPr>
          <p:cNvSpPr/>
          <p:nvPr/>
        </p:nvSpPr>
        <p:spPr>
          <a:xfrm>
            <a:off x="3680876" y="4038933"/>
            <a:ext cx="275667" cy="334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矢印: 右 14">
            <a:extLst>
              <a:ext uri="{FF2B5EF4-FFF2-40B4-BE49-F238E27FC236}">
                <a16:creationId xmlns:a16="http://schemas.microsoft.com/office/drawing/2014/main" id="{2A9F9B36-369E-481F-BDF7-29758A40746C}"/>
              </a:ext>
            </a:extLst>
          </p:cNvPr>
          <p:cNvSpPr/>
          <p:nvPr/>
        </p:nvSpPr>
        <p:spPr>
          <a:xfrm>
            <a:off x="8286530" y="3948916"/>
            <a:ext cx="275667" cy="334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テキスト ボックス 15">
            <a:extLst>
              <a:ext uri="{FF2B5EF4-FFF2-40B4-BE49-F238E27FC236}">
                <a16:creationId xmlns:a16="http://schemas.microsoft.com/office/drawing/2014/main" id="{48DCF05C-7F79-4640-AC7B-F723281C5723}"/>
              </a:ext>
            </a:extLst>
          </p:cNvPr>
          <p:cNvSpPr txBox="1"/>
          <p:nvPr/>
        </p:nvSpPr>
        <p:spPr>
          <a:xfrm>
            <a:off x="4351489" y="5303830"/>
            <a:ext cx="3529712" cy="369332"/>
          </a:xfrm>
          <a:prstGeom prst="rect">
            <a:avLst/>
          </a:prstGeom>
          <a:noFill/>
        </p:spPr>
        <p:txBody>
          <a:bodyPr wrap="square" rtlCol="0">
            <a:spAutoFit/>
          </a:bodyPr>
          <a:lstStyle/>
          <a:p>
            <a:r>
              <a:rPr lang="ja-JP" altLang="en-US" dirty="0"/>
              <a:t>指示通り</a:t>
            </a:r>
            <a:r>
              <a:rPr lang="en-US" altLang="ja-JP" dirty="0"/>
              <a:t>RP</a:t>
            </a:r>
            <a:r>
              <a:rPr lang="ja-JP" altLang="en-US" dirty="0"/>
              <a:t>のドライブを選ぶ</a:t>
            </a:r>
            <a:endParaRPr lang="en-US" dirty="0"/>
          </a:p>
        </p:txBody>
      </p:sp>
      <p:sp>
        <p:nvSpPr>
          <p:cNvPr id="17" name="テキスト ボックス 16">
            <a:extLst>
              <a:ext uri="{FF2B5EF4-FFF2-40B4-BE49-F238E27FC236}">
                <a16:creationId xmlns:a16="http://schemas.microsoft.com/office/drawing/2014/main" id="{07C59BCF-2393-44E1-B14F-66F3EF714340}"/>
              </a:ext>
            </a:extLst>
          </p:cNvPr>
          <p:cNvSpPr txBox="1"/>
          <p:nvPr/>
        </p:nvSpPr>
        <p:spPr>
          <a:xfrm>
            <a:off x="8562197" y="5313107"/>
            <a:ext cx="3390830" cy="369332"/>
          </a:xfrm>
          <a:prstGeom prst="rect">
            <a:avLst/>
          </a:prstGeom>
          <a:noFill/>
        </p:spPr>
        <p:txBody>
          <a:bodyPr wrap="square" rtlCol="0">
            <a:spAutoFit/>
          </a:bodyPr>
          <a:lstStyle/>
          <a:p>
            <a:r>
              <a:rPr lang="ja-JP" altLang="en-US" dirty="0"/>
              <a:t>保存の許可をきかれたら許可</a:t>
            </a:r>
            <a:endParaRPr lang="en-US" dirty="0"/>
          </a:p>
        </p:txBody>
      </p:sp>
      <p:sp>
        <p:nvSpPr>
          <p:cNvPr id="18" name="テキスト ボックス 17">
            <a:extLst>
              <a:ext uri="{FF2B5EF4-FFF2-40B4-BE49-F238E27FC236}">
                <a16:creationId xmlns:a16="http://schemas.microsoft.com/office/drawing/2014/main" id="{325C4011-C3E8-450A-8EE2-DB087E89D0FC}"/>
              </a:ext>
            </a:extLst>
          </p:cNvPr>
          <p:cNvSpPr txBox="1"/>
          <p:nvPr/>
        </p:nvSpPr>
        <p:spPr>
          <a:xfrm>
            <a:off x="878890" y="5234939"/>
            <a:ext cx="3529712" cy="646331"/>
          </a:xfrm>
          <a:prstGeom prst="rect">
            <a:avLst/>
          </a:prstGeom>
          <a:noFill/>
        </p:spPr>
        <p:txBody>
          <a:bodyPr wrap="square" rtlCol="0">
            <a:spAutoFit/>
          </a:bodyPr>
          <a:lstStyle/>
          <a:p>
            <a:r>
              <a:rPr lang="en-US" altLang="ja-JP" dirty="0"/>
              <a:t>BOOTSEL</a:t>
            </a:r>
            <a:r>
              <a:rPr lang="ja-JP" altLang="en-US" dirty="0"/>
              <a:t>を押しならが</a:t>
            </a:r>
            <a:endParaRPr lang="en-US" altLang="ja-JP" dirty="0"/>
          </a:p>
          <a:p>
            <a:r>
              <a:rPr lang="en-US" dirty="0"/>
              <a:t>RP</a:t>
            </a:r>
            <a:r>
              <a:rPr lang="ja-JP" altLang="en-US" dirty="0"/>
              <a:t>をパソコンの</a:t>
            </a:r>
            <a:r>
              <a:rPr lang="en-US" altLang="ja-JP" dirty="0"/>
              <a:t>USB</a:t>
            </a:r>
            <a:r>
              <a:rPr lang="ja-JP" altLang="en-US" dirty="0"/>
              <a:t>に接続</a:t>
            </a:r>
            <a:endParaRPr lang="en-US" dirty="0"/>
          </a:p>
        </p:txBody>
      </p:sp>
      <p:sp>
        <p:nvSpPr>
          <p:cNvPr id="19" name="テキスト ボックス 18">
            <a:extLst>
              <a:ext uri="{FF2B5EF4-FFF2-40B4-BE49-F238E27FC236}">
                <a16:creationId xmlns:a16="http://schemas.microsoft.com/office/drawing/2014/main" id="{BB555DEE-A7A1-4363-B124-ADCBE8056D21}"/>
              </a:ext>
            </a:extLst>
          </p:cNvPr>
          <p:cNvSpPr txBox="1"/>
          <p:nvPr/>
        </p:nvSpPr>
        <p:spPr>
          <a:xfrm>
            <a:off x="2123294" y="6270038"/>
            <a:ext cx="3390830" cy="369332"/>
          </a:xfrm>
          <a:prstGeom prst="rect">
            <a:avLst/>
          </a:prstGeom>
          <a:noFill/>
        </p:spPr>
        <p:txBody>
          <a:bodyPr wrap="square" rtlCol="0">
            <a:spAutoFit/>
          </a:bodyPr>
          <a:lstStyle/>
          <a:p>
            <a:r>
              <a:rPr lang="ja-JP" altLang="en-US" dirty="0"/>
              <a:t>少しまでば完了</a:t>
            </a:r>
            <a:endParaRPr lang="en-US" dirty="0"/>
          </a:p>
        </p:txBody>
      </p:sp>
    </p:spTree>
    <p:extLst>
      <p:ext uri="{BB962C8B-B14F-4D97-AF65-F5344CB8AC3E}">
        <p14:creationId xmlns:p14="http://schemas.microsoft.com/office/powerpoint/2010/main" val="31037101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AA623E-245A-5497-FCED-2B156F0D2688}"/>
              </a:ext>
            </a:extLst>
          </p:cNvPr>
          <p:cNvSpPr>
            <a:spLocks noGrp="1"/>
          </p:cNvSpPr>
          <p:nvPr>
            <p:ph type="title"/>
          </p:nvPr>
        </p:nvSpPr>
        <p:spPr/>
        <p:txBody>
          <a:bodyPr/>
          <a:lstStyle/>
          <a:p>
            <a:r>
              <a:rPr lang="en-US" altLang="ja-JP" dirty="0"/>
              <a:t>Thonny</a:t>
            </a:r>
            <a:r>
              <a:rPr lang="ja-JP" altLang="en-US" dirty="0"/>
              <a:t> インストール</a:t>
            </a:r>
            <a:endParaRPr kumimoji="1" lang="ja-JP" altLang="en-US" dirty="0"/>
          </a:p>
        </p:txBody>
      </p:sp>
      <p:sp>
        <p:nvSpPr>
          <p:cNvPr id="4" name="テキスト プレースホルダー 3">
            <a:extLst>
              <a:ext uri="{FF2B5EF4-FFF2-40B4-BE49-F238E27FC236}">
                <a16:creationId xmlns:a16="http://schemas.microsoft.com/office/drawing/2014/main" id="{89B93884-96E4-448E-B668-FD2276F4D63C}"/>
              </a:ext>
            </a:extLst>
          </p:cNvPr>
          <p:cNvSpPr>
            <a:spLocks noGrp="1"/>
          </p:cNvSpPr>
          <p:nvPr>
            <p:ph type="body" idx="1"/>
          </p:nvPr>
        </p:nvSpPr>
        <p:spPr/>
        <p:txBody>
          <a:bodyPr/>
          <a:lstStyle/>
          <a:p>
            <a:r>
              <a:rPr lang="en-US" dirty="0"/>
              <a:t>Raspberry Pi Pico</a:t>
            </a:r>
            <a:r>
              <a:rPr lang="ja-JP" altLang="en-US" dirty="0"/>
              <a:t>用に</a:t>
            </a:r>
            <a:r>
              <a:rPr lang="en-US" altLang="ja-JP" dirty="0"/>
              <a:t>python(code.py)</a:t>
            </a:r>
            <a:r>
              <a:rPr lang="ja-JP" altLang="en-US" dirty="0"/>
              <a:t>を書くときに一番便利な</a:t>
            </a:r>
            <a:r>
              <a:rPr lang="en-US" altLang="ja-JP" dirty="0"/>
              <a:t>IDE</a:t>
            </a:r>
            <a:endParaRPr lang="en-US" dirty="0"/>
          </a:p>
        </p:txBody>
      </p:sp>
      <p:sp>
        <p:nvSpPr>
          <p:cNvPr id="5" name="テキスト ボックス 4">
            <a:extLst>
              <a:ext uri="{FF2B5EF4-FFF2-40B4-BE49-F238E27FC236}">
                <a16:creationId xmlns:a16="http://schemas.microsoft.com/office/drawing/2014/main" id="{BE867317-2FBA-4E51-8EDF-6E8D4AD6D49D}"/>
              </a:ext>
            </a:extLst>
          </p:cNvPr>
          <p:cNvSpPr txBox="1"/>
          <p:nvPr/>
        </p:nvSpPr>
        <p:spPr>
          <a:xfrm>
            <a:off x="10733149" y="-1883"/>
            <a:ext cx="1458851" cy="830997"/>
          </a:xfrm>
          <a:prstGeom prst="rect">
            <a:avLst/>
          </a:prstGeom>
          <a:solidFill>
            <a:schemeClr val="accent6"/>
          </a:solidFill>
        </p:spPr>
        <p:txBody>
          <a:bodyPr wrap="square" rtlCol="0">
            <a:spAutoFit/>
          </a:bodyPr>
          <a:lstStyle/>
          <a:p>
            <a:r>
              <a:rPr lang="ja-JP" altLang="en-US" sz="4800" b="1" dirty="0">
                <a:solidFill>
                  <a:schemeClr val="bg1"/>
                </a:solidFill>
              </a:rPr>
              <a:t>作る</a:t>
            </a:r>
            <a:endParaRPr lang="en-US" sz="4800" b="1" dirty="0">
              <a:solidFill>
                <a:schemeClr val="bg1"/>
              </a:solidFill>
            </a:endParaRPr>
          </a:p>
        </p:txBody>
      </p:sp>
    </p:spTree>
    <p:extLst>
      <p:ext uri="{BB962C8B-B14F-4D97-AF65-F5344CB8AC3E}">
        <p14:creationId xmlns:p14="http://schemas.microsoft.com/office/powerpoint/2010/main" val="2900004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1 </a:t>
            </a:r>
            <a:r>
              <a:rPr lang="en-US" altLang="ja-JP" dirty="0"/>
              <a:t>Raspberry Pi Pico</a:t>
            </a:r>
            <a:r>
              <a:rPr lang="ja-JP" altLang="en-US" dirty="0"/>
              <a:t>をつなげよう</a:t>
            </a:r>
            <a:endParaRPr lang="en-US" dirty="0"/>
          </a:p>
        </p:txBody>
      </p:sp>
      <p:sp>
        <p:nvSpPr>
          <p:cNvPr id="12" name="コンテンツ プレースホルダー 11">
            <a:extLst>
              <a:ext uri="{FF2B5EF4-FFF2-40B4-BE49-F238E27FC236}">
                <a16:creationId xmlns:a16="http://schemas.microsoft.com/office/drawing/2014/main" id="{AC443417-11C6-4185-86E1-87EED3B8F75D}"/>
              </a:ext>
            </a:extLst>
          </p:cNvPr>
          <p:cNvSpPr>
            <a:spLocks noGrp="1"/>
          </p:cNvSpPr>
          <p:nvPr>
            <p:ph idx="1"/>
          </p:nvPr>
        </p:nvSpPr>
        <p:spPr/>
        <p:txBody>
          <a:bodyPr/>
          <a:lstStyle/>
          <a:p>
            <a:pPr marL="0" indent="0">
              <a:buNone/>
            </a:pPr>
            <a:r>
              <a:rPr lang="en-US" altLang="ja-JP" b="1" dirty="0">
                <a:solidFill>
                  <a:schemeClr val="accent6"/>
                </a:solidFill>
              </a:rPr>
              <a:t>Raspberry Pi Pico(</a:t>
            </a:r>
            <a:r>
              <a:rPr lang="ja-JP" altLang="en-US" b="1" dirty="0">
                <a:solidFill>
                  <a:schemeClr val="accent6"/>
                </a:solidFill>
              </a:rPr>
              <a:t>ラズベリーパイピコ）を</a:t>
            </a:r>
            <a:endParaRPr lang="en-US" altLang="ja-JP" b="1" dirty="0">
              <a:solidFill>
                <a:schemeClr val="accent6"/>
              </a:solidFill>
            </a:endParaRPr>
          </a:p>
          <a:p>
            <a:pPr marL="0" indent="0">
              <a:buNone/>
            </a:pPr>
            <a:r>
              <a:rPr lang="ja-JP" altLang="en-US" b="1" dirty="0">
                <a:solidFill>
                  <a:schemeClr val="accent6"/>
                </a:solidFill>
              </a:rPr>
              <a:t>取り出して、</a:t>
            </a:r>
            <a:r>
              <a:rPr lang="en-US" altLang="ja-JP" b="1" dirty="0">
                <a:solidFill>
                  <a:schemeClr val="accent6"/>
                </a:solidFill>
              </a:rPr>
              <a:t>USB</a:t>
            </a:r>
            <a:r>
              <a:rPr lang="ja-JP" altLang="en-US" b="1" dirty="0">
                <a:solidFill>
                  <a:schemeClr val="accent6"/>
                </a:solidFill>
              </a:rPr>
              <a:t>ケーブルをつなげます。</a:t>
            </a:r>
            <a:endParaRPr lang="en-US" dirty="0"/>
          </a:p>
        </p:txBody>
      </p:sp>
      <p:pic>
        <p:nvPicPr>
          <p:cNvPr id="4" name="図 3">
            <a:extLst>
              <a:ext uri="{FF2B5EF4-FFF2-40B4-BE49-F238E27FC236}">
                <a16:creationId xmlns:a16="http://schemas.microsoft.com/office/drawing/2014/main" id="{F801BB9C-5623-40E1-AE81-F4FEC669FF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53884" y="2449462"/>
            <a:ext cx="1984201" cy="2802685"/>
          </a:xfrm>
          <a:prstGeom prst="rect">
            <a:avLst/>
          </a:prstGeom>
        </p:spPr>
      </p:pic>
      <p:sp>
        <p:nvSpPr>
          <p:cNvPr id="5" name="正方形/長方形 4">
            <a:extLst>
              <a:ext uri="{FF2B5EF4-FFF2-40B4-BE49-F238E27FC236}">
                <a16:creationId xmlns:a16="http://schemas.microsoft.com/office/drawing/2014/main" id="{EC66A139-BB66-47DB-86EB-0C20913AAEF9}"/>
              </a:ext>
            </a:extLst>
          </p:cNvPr>
          <p:cNvSpPr/>
          <p:nvPr/>
        </p:nvSpPr>
        <p:spPr>
          <a:xfrm>
            <a:off x="9654312" y="4431717"/>
            <a:ext cx="1984201" cy="2979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494E27B-2367-403C-8F49-FDCED1C86753}"/>
              </a:ext>
            </a:extLst>
          </p:cNvPr>
          <p:cNvSpPr txBox="1"/>
          <p:nvPr/>
        </p:nvSpPr>
        <p:spPr>
          <a:xfrm>
            <a:off x="9519652" y="1472944"/>
            <a:ext cx="2672348" cy="923330"/>
          </a:xfrm>
          <a:prstGeom prst="rect">
            <a:avLst/>
          </a:prstGeom>
          <a:noFill/>
        </p:spPr>
        <p:txBody>
          <a:bodyPr wrap="square" rtlCol="0">
            <a:spAutoFit/>
          </a:bodyPr>
          <a:lstStyle/>
          <a:p>
            <a:r>
              <a:rPr lang="ja-JP" altLang="en-US" sz="900" b="1" dirty="0"/>
              <a:t>詳細確認</a:t>
            </a:r>
            <a:endParaRPr lang="en-US" altLang="ja-JP" sz="900" b="1" dirty="0"/>
          </a:p>
          <a:p>
            <a:r>
              <a:rPr lang="ja-JP" altLang="en-US" sz="900" b="1" dirty="0"/>
              <a:t>①デバイスマネージャの</a:t>
            </a:r>
            <a:r>
              <a:rPr lang="en-US" altLang="ja-JP" sz="900" b="1" dirty="0"/>
              <a:t>COM</a:t>
            </a:r>
            <a:r>
              <a:rPr lang="ja-JP" altLang="en-US" sz="900" b="1" dirty="0"/>
              <a:t>と</a:t>
            </a:r>
            <a:r>
              <a:rPr lang="en-US" altLang="ja-JP" sz="900" b="1" dirty="0"/>
              <a:t>LPT</a:t>
            </a:r>
            <a:r>
              <a:rPr lang="ja-JP" altLang="en-US" sz="900" b="1" dirty="0"/>
              <a:t>で確認し、</a:t>
            </a:r>
            <a:r>
              <a:rPr lang="en-US" altLang="ja-JP" sz="900" b="1" dirty="0"/>
              <a:t>CircuitPython CDC control *Interface 0 ( COM</a:t>
            </a:r>
            <a:r>
              <a:rPr lang="ja-JP" altLang="en-US" sz="900" b="1" dirty="0"/>
              <a:t> ＊</a:t>
            </a:r>
            <a:r>
              <a:rPr lang="en-US" altLang="ja-JP" sz="900" b="1" dirty="0"/>
              <a:t>) </a:t>
            </a:r>
            <a:r>
              <a:rPr lang="ja-JP" altLang="en-US" sz="900" b="1" dirty="0"/>
              <a:t>がでたら接続</a:t>
            </a:r>
            <a:r>
              <a:rPr lang="en-US" altLang="ja-JP" sz="900" b="1" dirty="0"/>
              <a:t>OK</a:t>
            </a:r>
            <a:br>
              <a:rPr lang="en-US" altLang="ja-JP" sz="900" b="1" dirty="0"/>
            </a:br>
            <a:r>
              <a:rPr lang="ja-JP" altLang="en-US" sz="900" b="1" dirty="0"/>
              <a:t>②エクスプローラに、マスストレージドライブ </a:t>
            </a:r>
            <a:r>
              <a:rPr lang="en-US" altLang="ja-JP" sz="900" b="1" dirty="0"/>
              <a:t>RPi-RP2(D:)</a:t>
            </a:r>
            <a:r>
              <a:rPr lang="ja-JP" altLang="en-US" sz="900" b="1" dirty="0"/>
              <a:t>が認識される</a:t>
            </a:r>
            <a:endParaRPr lang="en-US" altLang="ja-JP" sz="900" b="1" dirty="0"/>
          </a:p>
        </p:txBody>
      </p:sp>
      <p:pic>
        <p:nvPicPr>
          <p:cNvPr id="10" name="図 9">
            <a:extLst>
              <a:ext uri="{FF2B5EF4-FFF2-40B4-BE49-F238E27FC236}">
                <a16:creationId xmlns:a16="http://schemas.microsoft.com/office/drawing/2014/main" id="{07041D10-99CA-4E1F-8942-878173A9689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749749" y="2828100"/>
            <a:ext cx="2969659" cy="1821047"/>
          </a:xfrm>
          <a:prstGeom prst="rect">
            <a:avLst/>
          </a:prstGeom>
        </p:spPr>
      </p:pic>
      <p:pic>
        <p:nvPicPr>
          <p:cNvPr id="14" name="図 13">
            <a:extLst>
              <a:ext uri="{FF2B5EF4-FFF2-40B4-BE49-F238E27FC236}">
                <a16:creationId xmlns:a16="http://schemas.microsoft.com/office/drawing/2014/main" id="{C48DA1C9-2347-43EF-999A-36B16F2106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49749" y="5006510"/>
            <a:ext cx="3208629" cy="1785840"/>
          </a:xfrm>
          <a:prstGeom prst="rect">
            <a:avLst/>
          </a:prstGeom>
        </p:spPr>
      </p:pic>
      <p:sp>
        <p:nvSpPr>
          <p:cNvPr id="17" name="楕円 16">
            <a:extLst>
              <a:ext uri="{FF2B5EF4-FFF2-40B4-BE49-F238E27FC236}">
                <a16:creationId xmlns:a16="http://schemas.microsoft.com/office/drawing/2014/main" id="{6EF74F15-5FEC-4298-AF60-1B1006BF7838}"/>
              </a:ext>
            </a:extLst>
          </p:cNvPr>
          <p:cNvSpPr/>
          <p:nvPr/>
        </p:nvSpPr>
        <p:spPr>
          <a:xfrm>
            <a:off x="4599767" y="5467284"/>
            <a:ext cx="671209" cy="6261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直線矢印コネクタ 18">
            <a:extLst>
              <a:ext uri="{FF2B5EF4-FFF2-40B4-BE49-F238E27FC236}">
                <a16:creationId xmlns:a16="http://schemas.microsoft.com/office/drawing/2014/main" id="{FB6E7E76-D19A-4C4D-8FFD-FA9DCABCD5A5}"/>
              </a:ext>
            </a:extLst>
          </p:cNvPr>
          <p:cNvCxnSpPr>
            <a:cxnSpLocks/>
          </p:cNvCxnSpPr>
          <p:nvPr/>
        </p:nvCxnSpPr>
        <p:spPr>
          <a:xfrm flipH="1">
            <a:off x="5172680" y="3496661"/>
            <a:ext cx="1005230" cy="2072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21F35485-07F2-451F-A031-168ED4DCF96E}"/>
              </a:ext>
            </a:extLst>
          </p:cNvPr>
          <p:cNvSpPr txBox="1"/>
          <p:nvPr/>
        </p:nvSpPr>
        <p:spPr>
          <a:xfrm>
            <a:off x="6177910" y="3070771"/>
            <a:ext cx="2913338" cy="830997"/>
          </a:xfrm>
          <a:prstGeom prst="rect">
            <a:avLst/>
          </a:prstGeom>
          <a:noFill/>
        </p:spPr>
        <p:txBody>
          <a:bodyPr wrap="square" rtlCol="0">
            <a:spAutoFit/>
          </a:bodyPr>
          <a:lstStyle/>
          <a:p>
            <a:r>
              <a:rPr lang="ja-JP" altLang="en-US" sz="2400" b="1" dirty="0">
                <a:solidFill>
                  <a:srgbClr val="FF0000"/>
                </a:solidFill>
              </a:rPr>
              <a:t>こわれやすいよ</a:t>
            </a:r>
            <a:endParaRPr lang="en-US" altLang="ja-JP" sz="2400" b="1" dirty="0">
              <a:solidFill>
                <a:srgbClr val="FF0000"/>
              </a:solidFill>
            </a:endParaRPr>
          </a:p>
          <a:p>
            <a:r>
              <a:rPr lang="ja-JP" altLang="en-US" sz="2400" b="1" dirty="0">
                <a:solidFill>
                  <a:srgbClr val="FF0000"/>
                </a:solidFill>
              </a:rPr>
              <a:t>ゆっくりさしてね</a:t>
            </a:r>
            <a:endParaRPr lang="en-US" sz="2400" b="1" dirty="0">
              <a:solidFill>
                <a:srgbClr val="FF0000"/>
              </a:solidFill>
            </a:endParaRPr>
          </a:p>
        </p:txBody>
      </p:sp>
      <p:sp>
        <p:nvSpPr>
          <p:cNvPr id="22" name="テキスト ボックス 21">
            <a:extLst>
              <a:ext uri="{FF2B5EF4-FFF2-40B4-BE49-F238E27FC236}">
                <a16:creationId xmlns:a16="http://schemas.microsoft.com/office/drawing/2014/main" id="{D4F79247-79CC-42C6-B2F3-0303D168478D}"/>
              </a:ext>
            </a:extLst>
          </p:cNvPr>
          <p:cNvSpPr txBox="1"/>
          <p:nvPr/>
        </p:nvSpPr>
        <p:spPr>
          <a:xfrm>
            <a:off x="134843" y="3067518"/>
            <a:ext cx="2435630" cy="1938992"/>
          </a:xfrm>
          <a:prstGeom prst="rect">
            <a:avLst/>
          </a:prstGeom>
          <a:noFill/>
        </p:spPr>
        <p:txBody>
          <a:bodyPr wrap="square" rtlCol="0">
            <a:spAutoFit/>
          </a:bodyPr>
          <a:lstStyle/>
          <a:p>
            <a:r>
              <a:rPr lang="ja-JP" altLang="en-US" sz="2400" b="1" dirty="0"/>
              <a:t>スイッチ</a:t>
            </a:r>
            <a:r>
              <a:rPr lang="ja-JP" altLang="en-US" sz="2400" dirty="0"/>
              <a:t>（まだつかいません）</a:t>
            </a:r>
            <a:endParaRPr lang="en-US" altLang="ja-JP" sz="2400" dirty="0"/>
          </a:p>
          <a:p>
            <a:endParaRPr lang="en-US" sz="2400" dirty="0"/>
          </a:p>
          <a:p>
            <a:r>
              <a:rPr lang="en-US" sz="2400" b="1" dirty="0"/>
              <a:t>Raspberry Pi</a:t>
            </a:r>
          </a:p>
          <a:p>
            <a:r>
              <a:rPr lang="ja-JP" altLang="en-US" sz="2400" b="1" dirty="0"/>
              <a:t>ラズベリーパイ</a:t>
            </a:r>
            <a:endParaRPr lang="en-US" sz="2400" b="1" dirty="0"/>
          </a:p>
        </p:txBody>
      </p:sp>
      <p:sp>
        <p:nvSpPr>
          <p:cNvPr id="23" name="正方形/長方形 22">
            <a:extLst>
              <a:ext uri="{FF2B5EF4-FFF2-40B4-BE49-F238E27FC236}">
                <a16:creationId xmlns:a16="http://schemas.microsoft.com/office/drawing/2014/main" id="{1164192D-33B0-47C2-B8A4-2A68CBF03469}"/>
              </a:ext>
            </a:extLst>
          </p:cNvPr>
          <p:cNvSpPr/>
          <p:nvPr/>
        </p:nvSpPr>
        <p:spPr>
          <a:xfrm>
            <a:off x="3201925" y="3314552"/>
            <a:ext cx="1886031" cy="8447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2699F4E5-A005-4AA6-A904-73E2ABD72139}"/>
              </a:ext>
            </a:extLst>
          </p:cNvPr>
          <p:cNvSpPr/>
          <p:nvPr/>
        </p:nvSpPr>
        <p:spPr>
          <a:xfrm>
            <a:off x="2907064" y="3115250"/>
            <a:ext cx="411727" cy="371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矢印コネクタ 25">
            <a:extLst>
              <a:ext uri="{FF2B5EF4-FFF2-40B4-BE49-F238E27FC236}">
                <a16:creationId xmlns:a16="http://schemas.microsoft.com/office/drawing/2014/main" id="{286A3F1B-3B81-45B1-B79C-976B2C5D522B}"/>
              </a:ext>
            </a:extLst>
          </p:cNvPr>
          <p:cNvCxnSpPr>
            <a:cxnSpLocks/>
            <a:endCxn id="24" idx="1"/>
          </p:cNvCxnSpPr>
          <p:nvPr/>
        </p:nvCxnSpPr>
        <p:spPr>
          <a:xfrm flipV="1">
            <a:off x="2370472" y="3300760"/>
            <a:ext cx="536592" cy="417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42B4B83-6A1F-4E4A-96AE-936FA5373EBA}"/>
              </a:ext>
            </a:extLst>
          </p:cNvPr>
          <p:cNvCxnSpPr>
            <a:cxnSpLocks/>
          </p:cNvCxnSpPr>
          <p:nvPr/>
        </p:nvCxnSpPr>
        <p:spPr>
          <a:xfrm flipV="1">
            <a:off x="2127614" y="3761295"/>
            <a:ext cx="1074311" cy="511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20412489-3808-4363-9528-AEB001AFA61A}"/>
              </a:ext>
            </a:extLst>
          </p:cNvPr>
          <p:cNvSpPr txBox="1"/>
          <p:nvPr/>
        </p:nvSpPr>
        <p:spPr>
          <a:xfrm>
            <a:off x="6182805" y="4797600"/>
            <a:ext cx="3046419" cy="1569660"/>
          </a:xfrm>
          <a:prstGeom prst="rect">
            <a:avLst/>
          </a:prstGeom>
          <a:noFill/>
        </p:spPr>
        <p:txBody>
          <a:bodyPr wrap="square" rtlCol="0">
            <a:spAutoFit/>
          </a:bodyPr>
          <a:lstStyle/>
          <a:p>
            <a:r>
              <a:rPr lang="en-US" sz="2400" b="1" dirty="0"/>
              <a:t>USB</a:t>
            </a:r>
            <a:r>
              <a:rPr lang="ja-JP" altLang="en-US" sz="2400" b="1" dirty="0"/>
              <a:t>ケーブル</a:t>
            </a:r>
            <a:endParaRPr lang="en-US" altLang="ja-JP" sz="2400" b="1" dirty="0"/>
          </a:p>
          <a:p>
            <a:r>
              <a:rPr lang="ja-JP" altLang="en-US" sz="2400" dirty="0"/>
              <a:t>みんなのは黒色</a:t>
            </a:r>
            <a:endParaRPr lang="en-US" altLang="ja-JP" sz="2400" dirty="0"/>
          </a:p>
          <a:p>
            <a:r>
              <a:rPr lang="ja-JP" altLang="en-US" sz="2400" b="1" dirty="0">
                <a:solidFill>
                  <a:schemeClr val="accent6"/>
                </a:solidFill>
              </a:rPr>
              <a:t>はんたいがわをノートパソコンにさす</a:t>
            </a:r>
            <a:endParaRPr lang="en-US" sz="2400" b="1" dirty="0">
              <a:solidFill>
                <a:schemeClr val="accent6"/>
              </a:solidFill>
            </a:endParaRPr>
          </a:p>
        </p:txBody>
      </p:sp>
      <p:cxnSp>
        <p:nvCxnSpPr>
          <p:cNvPr id="33" name="直線矢印コネクタ 32">
            <a:extLst>
              <a:ext uri="{FF2B5EF4-FFF2-40B4-BE49-F238E27FC236}">
                <a16:creationId xmlns:a16="http://schemas.microsoft.com/office/drawing/2014/main" id="{3D4DDF24-3254-477A-B107-DDB5FA54DDE9}"/>
              </a:ext>
            </a:extLst>
          </p:cNvPr>
          <p:cNvCxnSpPr>
            <a:cxnSpLocks/>
          </p:cNvCxnSpPr>
          <p:nvPr/>
        </p:nvCxnSpPr>
        <p:spPr>
          <a:xfrm flipH="1">
            <a:off x="5727859" y="5006510"/>
            <a:ext cx="479173" cy="685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矢印: 下 38">
            <a:extLst>
              <a:ext uri="{FF2B5EF4-FFF2-40B4-BE49-F238E27FC236}">
                <a16:creationId xmlns:a16="http://schemas.microsoft.com/office/drawing/2014/main" id="{B890E396-44C3-49DD-A79D-F1B7FAC89C32}"/>
              </a:ext>
            </a:extLst>
          </p:cNvPr>
          <p:cNvSpPr/>
          <p:nvPr/>
        </p:nvSpPr>
        <p:spPr>
          <a:xfrm>
            <a:off x="3891244" y="4589190"/>
            <a:ext cx="1032782" cy="626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図 20">
            <a:extLst>
              <a:ext uri="{FF2B5EF4-FFF2-40B4-BE49-F238E27FC236}">
                <a16:creationId xmlns:a16="http://schemas.microsoft.com/office/drawing/2014/main" id="{F86E4786-B45F-4217-AD88-CDDE2AA9C7C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571037" y="5385056"/>
            <a:ext cx="1651046" cy="1476147"/>
          </a:xfrm>
          <a:prstGeom prst="rect">
            <a:avLst/>
          </a:prstGeom>
        </p:spPr>
      </p:pic>
      <p:grpSp>
        <p:nvGrpSpPr>
          <p:cNvPr id="25" name="グループ化 24">
            <a:extLst>
              <a:ext uri="{FF2B5EF4-FFF2-40B4-BE49-F238E27FC236}">
                <a16:creationId xmlns:a16="http://schemas.microsoft.com/office/drawing/2014/main" id="{C3849A7B-E060-4A3C-BAD6-78BEFD0562D7}"/>
              </a:ext>
            </a:extLst>
          </p:cNvPr>
          <p:cNvGrpSpPr/>
          <p:nvPr/>
        </p:nvGrpSpPr>
        <p:grpSpPr>
          <a:xfrm>
            <a:off x="-5082" y="8472"/>
            <a:ext cx="1786748" cy="546848"/>
            <a:chOff x="550140" y="4508477"/>
            <a:chExt cx="1786748" cy="546848"/>
          </a:xfrm>
        </p:grpSpPr>
        <p:sp>
          <p:nvSpPr>
            <p:cNvPr id="27" name="テキスト ボックス 26">
              <a:extLst>
                <a:ext uri="{FF2B5EF4-FFF2-40B4-BE49-F238E27FC236}">
                  <a16:creationId xmlns:a16="http://schemas.microsoft.com/office/drawing/2014/main" id="{F65F7881-12AC-43C9-AF2E-E497344FDA89}"/>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28" name="Picture 2" descr="工作をする子供たちのイラスト | かわいいフリー素材集 いらすとや">
              <a:extLst>
                <a:ext uri="{FF2B5EF4-FFF2-40B4-BE49-F238E27FC236}">
                  <a16:creationId xmlns:a16="http://schemas.microsoft.com/office/drawing/2014/main" id="{8FCDE546-7D5C-4C2F-A2B1-64FE0BACD916}"/>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テキスト ボックス 29">
            <a:extLst>
              <a:ext uri="{FF2B5EF4-FFF2-40B4-BE49-F238E27FC236}">
                <a16:creationId xmlns:a16="http://schemas.microsoft.com/office/drawing/2014/main" id="{6C85560A-3FAB-4C2E-ACB7-E08D7FC71102}"/>
              </a:ext>
            </a:extLst>
          </p:cNvPr>
          <p:cNvSpPr txBox="1"/>
          <p:nvPr/>
        </p:nvSpPr>
        <p:spPr>
          <a:xfrm>
            <a:off x="10646004" y="8472"/>
            <a:ext cx="1545996" cy="523220"/>
          </a:xfrm>
          <a:prstGeom prst="rect">
            <a:avLst/>
          </a:prstGeom>
          <a:solidFill>
            <a:schemeClr val="accent6">
              <a:lumMod val="50000"/>
            </a:schemeClr>
          </a:solidFill>
          <a:ln>
            <a:noFill/>
          </a:ln>
        </p:spPr>
        <p:txBody>
          <a:bodyPr wrap="square" rtlCol="0">
            <a:spAutoFit/>
          </a:bodyPr>
          <a:lstStyle/>
          <a:p>
            <a:r>
              <a:rPr lang="ja-JP" altLang="en-US" sz="2800" b="1" dirty="0">
                <a:solidFill>
                  <a:schemeClr val="bg1"/>
                </a:solidFill>
              </a:rPr>
              <a:t>回路</a:t>
            </a:r>
            <a:r>
              <a:rPr lang="en-US" altLang="ja-JP" sz="2800" b="1" dirty="0">
                <a:solidFill>
                  <a:schemeClr val="bg1"/>
                </a:solidFill>
              </a:rPr>
              <a:t>1-1</a:t>
            </a:r>
            <a:endParaRPr lang="en-US" sz="2800" b="1" dirty="0">
              <a:solidFill>
                <a:schemeClr val="bg1"/>
              </a:solidFill>
            </a:endParaRPr>
          </a:p>
        </p:txBody>
      </p:sp>
    </p:spTree>
    <p:extLst>
      <p:ext uri="{BB962C8B-B14F-4D97-AF65-F5344CB8AC3E}">
        <p14:creationId xmlns:p14="http://schemas.microsoft.com/office/powerpoint/2010/main" val="37186118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9E4CBC38-125A-2A86-C317-9D7422F5B32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8496" y="1573036"/>
            <a:ext cx="5485294" cy="5105670"/>
          </a:xfrm>
          <a:prstGeom prst="rect">
            <a:avLst/>
          </a:prstGeom>
        </p:spPr>
      </p:pic>
      <p:sp>
        <p:nvSpPr>
          <p:cNvPr id="2" name="タイトル 1">
            <a:extLst>
              <a:ext uri="{FF2B5EF4-FFF2-40B4-BE49-F238E27FC236}">
                <a16:creationId xmlns:a16="http://schemas.microsoft.com/office/drawing/2014/main" id="{9F42AA63-223F-C58C-A940-04B8F7A20EBB}"/>
              </a:ext>
            </a:extLst>
          </p:cNvPr>
          <p:cNvSpPr>
            <a:spLocks noGrp="1"/>
          </p:cNvSpPr>
          <p:nvPr>
            <p:ph type="title"/>
          </p:nvPr>
        </p:nvSpPr>
        <p:spPr/>
        <p:txBody>
          <a:bodyPr>
            <a:normAutofit fontScale="90000"/>
          </a:bodyPr>
          <a:lstStyle/>
          <a:p>
            <a:r>
              <a:rPr kumimoji="1" lang="en-US" altLang="ja-JP" dirty="0"/>
              <a:t>THONNY</a:t>
            </a:r>
            <a:r>
              <a:rPr kumimoji="1" lang="ja-JP" altLang="en-US" dirty="0"/>
              <a:t>ダウンロード</a:t>
            </a:r>
            <a:r>
              <a:rPr kumimoji="1" lang="en-US" altLang="ja-JP" dirty="0"/>
              <a:t>   </a:t>
            </a:r>
            <a:endParaRPr kumimoji="1" lang="ja-JP" altLang="en-US" dirty="0"/>
          </a:p>
        </p:txBody>
      </p:sp>
      <p:sp>
        <p:nvSpPr>
          <p:cNvPr id="3" name="コンテンツ プレースホルダー 2">
            <a:extLst>
              <a:ext uri="{FF2B5EF4-FFF2-40B4-BE49-F238E27FC236}">
                <a16:creationId xmlns:a16="http://schemas.microsoft.com/office/drawing/2014/main" id="{BFEF1AFA-4BF8-CCF8-F528-EF8FC61DBF5E}"/>
              </a:ext>
            </a:extLst>
          </p:cNvPr>
          <p:cNvSpPr>
            <a:spLocks noGrp="1"/>
          </p:cNvSpPr>
          <p:nvPr>
            <p:ph idx="1"/>
          </p:nvPr>
        </p:nvSpPr>
        <p:spPr/>
        <p:txBody>
          <a:bodyPr/>
          <a:lstStyle/>
          <a:p>
            <a:pPr marL="0" indent="0">
              <a:buNone/>
            </a:pPr>
            <a:endParaRPr lang="en-US" altLang="ja-JP" dirty="0"/>
          </a:p>
          <a:p>
            <a:endParaRPr kumimoji="1" lang="ja-JP" altLang="en-US" dirty="0"/>
          </a:p>
        </p:txBody>
      </p:sp>
      <p:pic>
        <p:nvPicPr>
          <p:cNvPr id="11" name="図 10">
            <a:extLst>
              <a:ext uri="{FF2B5EF4-FFF2-40B4-BE49-F238E27FC236}">
                <a16:creationId xmlns:a16="http://schemas.microsoft.com/office/drawing/2014/main" id="{B375F3C5-AB2D-5E95-4DF6-97C4FF8F9DDA}"/>
              </a:ext>
            </a:extLst>
          </p:cNvPr>
          <p:cNvPicPr>
            <a:picLocks noChangeAspect="1"/>
          </p:cNvPicPr>
          <p:nvPr/>
        </p:nvPicPr>
        <p:blipFill>
          <a:blip r:embed="rId3"/>
          <a:stretch>
            <a:fillRect/>
          </a:stretch>
        </p:blipFill>
        <p:spPr>
          <a:xfrm>
            <a:off x="5953201" y="3590755"/>
            <a:ext cx="6005080" cy="1325995"/>
          </a:xfrm>
          <a:prstGeom prst="rect">
            <a:avLst/>
          </a:prstGeom>
        </p:spPr>
      </p:pic>
      <p:sp>
        <p:nvSpPr>
          <p:cNvPr id="13" name="テキスト ボックス 12">
            <a:extLst>
              <a:ext uri="{FF2B5EF4-FFF2-40B4-BE49-F238E27FC236}">
                <a16:creationId xmlns:a16="http://schemas.microsoft.com/office/drawing/2014/main" id="{CD0CE2B6-D09F-2493-F154-F949E4350263}"/>
              </a:ext>
            </a:extLst>
          </p:cNvPr>
          <p:cNvSpPr txBox="1"/>
          <p:nvPr/>
        </p:nvSpPr>
        <p:spPr>
          <a:xfrm>
            <a:off x="6811738" y="673963"/>
            <a:ext cx="5304062" cy="1446550"/>
          </a:xfrm>
          <a:prstGeom prst="rect">
            <a:avLst/>
          </a:prstGeom>
          <a:noFill/>
        </p:spPr>
        <p:txBody>
          <a:bodyPr wrap="square">
            <a:spAutoFit/>
          </a:bodyPr>
          <a:lstStyle/>
          <a:p>
            <a:r>
              <a:rPr lang="en-US" altLang="ja-JP" sz="4000" dirty="0">
                <a:hlinkClick r:id="rId4"/>
              </a:rPr>
              <a:t>https://thonny.org/</a:t>
            </a:r>
            <a:endParaRPr lang="en-US" altLang="ja-JP" sz="4000" dirty="0"/>
          </a:p>
          <a:p>
            <a:r>
              <a:rPr lang="ja-JP" altLang="en-US" sz="2400" b="1" dirty="0">
                <a:solidFill>
                  <a:schemeClr val="accent6"/>
                </a:solidFill>
              </a:rPr>
              <a:t>↑を</a:t>
            </a:r>
            <a:r>
              <a:rPr lang="en-US" altLang="ja-JP" sz="2400" b="1" dirty="0">
                <a:solidFill>
                  <a:schemeClr val="accent6"/>
                </a:solidFill>
              </a:rPr>
              <a:t>CTRL</a:t>
            </a:r>
            <a:r>
              <a:rPr lang="ja-JP" altLang="en-US" sz="2400" b="1" dirty="0">
                <a:solidFill>
                  <a:schemeClr val="accent6"/>
                </a:solidFill>
              </a:rPr>
              <a:t>キーを押しながらクリックするとアクセスできる</a:t>
            </a:r>
            <a:endParaRPr lang="en-US" altLang="ja-JP" sz="2400" b="1" dirty="0">
              <a:solidFill>
                <a:schemeClr val="accent6"/>
              </a:solidFill>
            </a:endParaRPr>
          </a:p>
        </p:txBody>
      </p:sp>
      <p:sp>
        <p:nvSpPr>
          <p:cNvPr id="14" name="正方形/長方形 13">
            <a:extLst>
              <a:ext uri="{FF2B5EF4-FFF2-40B4-BE49-F238E27FC236}">
                <a16:creationId xmlns:a16="http://schemas.microsoft.com/office/drawing/2014/main" id="{B01E80A9-4D5B-6D7A-4F92-906999978C14}"/>
              </a:ext>
            </a:extLst>
          </p:cNvPr>
          <p:cNvSpPr/>
          <p:nvPr/>
        </p:nvSpPr>
        <p:spPr>
          <a:xfrm>
            <a:off x="2919845" y="2265219"/>
            <a:ext cx="917049" cy="3524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A7E043D6-AFAA-CC8F-A6BE-E86B5E1F288C}"/>
              </a:ext>
            </a:extLst>
          </p:cNvPr>
          <p:cNvSpPr/>
          <p:nvPr/>
        </p:nvSpPr>
        <p:spPr>
          <a:xfrm>
            <a:off x="690283" y="3267635"/>
            <a:ext cx="1479176" cy="2465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C10FB54-DC09-B18B-EF32-EEFC74204EA1}"/>
              </a:ext>
            </a:extLst>
          </p:cNvPr>
          <p:cNvSpPr txBox="1"/>
          <p:nvPr/>
        </p:nvSpPr>
        <p:spPr>
          <a:xfrm>
            <a:off x="3062552" y="1557863"/>
            <a:ext cx="800219" cy="830997"/>
          </a:xfrm>
          <a:prstGeom prst="rect">
            <a:avLst/>
          </a:prstGeom>
          <a:noFill/>
        </p:spPr>
        <p:txBody>
          <a:bodyPr wrap="none" rtlCol="0">
            <a:spAutoFit/>
          </a:bodyPr>
          <a:lstStyle/>
          <a:p>
            <a:r>
              <a:rPr kumimoji="1" lang="ja-JP" altLang="en-US" sz="4800" b="1" dirty="0">
                <a:solidFill>
                  <a:srgbClr val="FF0000"/>
                </a:solidFill>
              </a:rPr>
              <a:t>①</a:t>
            </a:r>
          </a:p>
        </p:txBody>
      </p:sp>
      <p:sp>
        <p:nvSpPr>
          <p:cNvPr id="25" name="テキスト ボックス 24">
            <a:extLst>
              <a:ext uri="{FF2B5EF4-FFF2-40B4-BE49-F238E27FC236}">
                <a16:creationId xmlns:a16="http://schemas.microsoft.com/office/drawing/2014/main" id="{6110DCCA-8BF2-8CB9-EB8A-4BB3F1592E76}"/>
              </a:ext>
            </a:extLst>
          </p:cNvPr>
          <p:cNvSpPr txBox="1"/>
          <p:nvPr/>
        </p:nvSpPr>
        <p:spPr>
          <a:xfrm>
            <a:off x="104495" y="2551602"/>
            <a:ext cx="800219" cy="830997"/>
          </a:xfrm>
          <a:prstGeom prst="rect">
            <a:avLst/>
          </a:prstGeom>
          <a:noFill/>
        </p:spPr>
        <p:txBody>
          <a:bodyPr wrap="none" rtlCol="0">
            <a:spAutoFit/>
          </a:bodyPr>
          <a:lstStyle/>
          <a:p>
            <a:r>
              <a:rPr kumimoji="1" lang="ja-JP" altLang="en-US" sz="4800" b="1" dirty="0">
                <a:solidFill>
                  <a:srgbClr val="FF0000"/>
                </a:solidFill>
              </a:rPr>
              <a:t>②</a:t>
            </a:r>
          </a:p>
        </p:txBody>
      </p:sp>
      <p:sp>
        <p:nvSpPr>
          <p:cNvPr id="26" name="正方形/長方形 25">
            <a:extLst>
              <a:ext uri="{FF2B5EF4-FFF2-40B4-BE49-F238E27FC236}">
                <a16:creationId xmlns:a16="http://schemas.microsoft.com/office/drawing/2014/main" id="{B8B22EFE-03AA-1C63-EDAA-9A0C46B11A8A}"/>
              </a:ext>
            </a:extLst>
          </p:cNvPr>
          <p:cNvSpPr/>
          <p:nvPr/>
        </p:nvSpPr>
        <p:spPr>
          <a:xfrm>
            <a:off x="6096000" y="4561608"/>
            <a:ext cx="1489364" cy="3551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40ED6323-31EE-F10F-50D2-CD3873AD3678}"/>
              </a:ext>
            </a:extLst>
          </p:cNvPr>
          <p:cNvSpPr txBox="1"/>
          <p:nvPr/>
        </p:nvSpPr>
        <p:spPr>
          <a:xfrm>
            <a:off x="5486362" y="3892786"/>
            <a:ext cx="800219" cy="830997"/>
          </a:xfrm>
          <a:prstGeom prst="rect">
            <a:avLst/>
          </a:prstGeom>
          <a:noFill/>
        </p:spPr>
        <p:txBody>
          <a:bodyPr wrap="none" rtlCol="0">
            <a:spAutoFit/>
          </a:bodyPr>
          <a:lstStyle/>
          <a:p>
            <a:r>
              <a:rPr lang="ja-JP" altLang="en-US" sz="4800" b="1" dirty="0">
                <a:solidFill>
                  <a:srgbClr val="FF0000"/>
                </a:solidFill>
              </a:rPr>
              <a:t>③</a:t>
            </a:r>
            <a:endParaRPr kumimoji="1" lang="ja-JP" altLang="en-US" sz="4800" b="1" dirty="0">
              <a:solidFill>
                <a:srgbClr val="FF0000"/>
              </a:solidFill>
            </a:endParaRPr>
          </a:p>
        </p:txBody>
      </p:sp>
      <p:sp>
        <p:nvSpPr>
          <p:cNvPr id="4" name="正方形/長方形 3">
            <a:extLst>
              <a:ext uri="{FF2B5EF4-FFF2-40B4-BE49-F238E27FC236}">
                <a16:creationId xmlns:a16="http://schemas.microsoft.com/office/drawing/2014/main" id="{4128F202-4401-4DFA-9AFC-5C10524685AC}"/>
              </a:ext>
            </a:extLst>
          </p:cNvPr>
          <p:cNvSpPr/>
          <p:nvPr/>
        </p:nvSpPr>
        <p:spPr>
          <a:xfrm>
            <a:off x="6019800" y="5155598"/>
            <a:ext cx="6096000" cy="369332"/>
          </a:xfrm>
          <a:prstGeom prst="rect">
            <a:avLst/>
          </a:prstGeom>
        </p:spPr>
        <p:txBody>
          <a:bodyPr>
            <a:spAutoFit/>
          </a:bodyPr>
          <a:lstStyle/>
          <a:p>
            <a:r>
              <a:rPr lang="ja-JP" altLang="en-US" b="1" dirty="0">
                <a:solidFill>
                  <a:schemeClr val="accent6"/>
                </a:solidFill>
              </a:rPr>
              <a:t>↑をクリックするとインストールが始まる</a:t>
            </a:r>
            <a:endParaRPr lang="en-US" altLang="ja-JP" b="1" dirty="0">
              <a:solidFill>
                <a:schemeClr val="accent6"/>
              </a:solidFill>
            </a:endParaRPr>
          </a:p>
        </p:txBody>
      </p:sp>
    </p:spTree>
    <p:extLst>
      <p:ext uri="{BB962C8B-B14F-4D97-AF65-F5344CB8AC3E}">
        <p14:creationId xmlns:p14="http://schemas.microsoft.com/office/powerpoint/2010/main" val="5867274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B7D50A-71B5-CEB8-005D-F5E316C81872}"/>
              </a:ext>
            </a:extLst>
          </p:cNvPr>
          <p:cNvSpPr>
            <a:spLocks noGrp="1"/>
          </p:cNvSpPr>
          <p:nvPr>
            <p:ph type="title"/>
          </p:nvPr>
        </p:nvSpPr>
        <p:spPr/>
        <p:txBody>
          <a:bodyPr>
            <a:normAutofit fontScale="90000"/>
          </a:bodyPr>
          <a:lstStyle/>
          <a:p>
            <a:r>
              <a:rPr lang="en-US" altLang="ja-JP" dirty="0"/>
              <a:t>Thonny </a:t>
            </a:r>
            <a:r>
              <a:rPr kumimoji="1" lang="ja-JP" altLang="en-US" dirty="0"/>
              <a:t>インストール　　　</a:t>
            </a:r>
          </a:p>
        </p:txBody>
      </p:sp>
      <p:sp>
        <p:nvSpPr>
          <p:cNvPr id="3" name="コンテンツ プレースホルダー 2">
            <a:extLst>
              <a:ext uri="{FF2B5EF4-FFF2-40B4-BE49-F238E27FC236}">
                <a16:creationId xmlns:a16="http://schemas.microsoft.com/office/drawing/2014/main" id="{BFD97888-E1F4-3BFD-DFCB-ADC545605BAD}"/>
              </a:ext>
            </a:extLst>
          </p:cNvPr>
          <p:cNvSpPr>
            <a:spLocks noGrp="1"/>
          </p:cNvSpPr>
          <p:nvPr>
            <p:ph idx="1"/>
          </p:nvPr>
        </p:nvSpPr>
        <p:spPr/>
        <p:txBody>
          <a:bodyPr/>
          <a:lstStyle/>
          <a:p>
            <a:endParaRPr kumimoji="1" lang="ja-JP" altLang="en-US" dirty="0"/>
          </a:p>
        </p:txBody>
      </p:sp>
      <p:pic>
        <p:nvPicPr>
          <p:cNvPr id="4" name="図 3">
            <a:extLst>
              <a:ext uri="{FF2B5EF4-FFF2-40B4-BE49-F238E27FC236}">
                <a16:creationId xmlns:a16="http://schemas.microsoft.com/office/drawing/2014/main" id="{2E6852BC-67E8-0DFF-7F37-FD56847A4C56}"/>
              </a:ext>
            </a:extLst>
          </p:cNvPr>
          <p:cNvPicPr>
            <a:picLocks noChangeAspect="1"/>
          </p:cNvPicPr>
          <p:nvPr/>
        </p:nvPicPr>
        <p:blipFill>
          <a:blip r:embed="rId2"/>
          <a:stretch>
            <a:fillRect/>
          </a:stretch>
        </p:blipFill>
        <p:spPr>
          <a:xfrm>
            <a:off x="6509721" y="1825625"/>
            <a:ext cx="4844079" cy="3996573"/>
          </a:xfrm>
          <a:prstGeom prst="rect">
            <a:avLst/>
          </a:prstGeom>
        </p:spPr>
      </p:pic>
      <p:pic>
        <p:nvPicPr>
          <p:cNvPr id="5" name="図 4">
            <a:extLst>
              <a:ext uri="{FF2B5EF4-FFF2-40B4-BE49-F238E27FC236}">
                <a16:creationId xmlns:a16="http://schemas.microsoft.com/office/drawing/2014/main" id="{44192150-118A-4964-93FB-C5BBCE863BF4}"/>
              </a:ext>
            </a:extLst>
          </p:cNvPr>
          <p:cNvPicPr>
            <a:picLocks noChangeAspect="1"/>
          </p:cNvPicPr>
          <p:nvPr/>
        </p:nvPicPr>
        <p:blipFill>
          <a:blip r:embed="rId3"/>
          <a:stretch>
            <a:fillRect/>
          </a:stretch>
        </p:blipFill>
        <p:spPr>
          <a:xfrm>
            <a:off x="303684" y="1825625"/>
            <a:ext cx="5033198" cy="3919053"/>
          </a:xfrm>
          <a:prstGeom prst="rect">
            <a:avLst/>
          </a:prstGeom>
        </p:spPr>
      </p:pic>
      <p:sp>
        <p:nvSpPr>
          <p:cNvPr id="7" name="正方形/長方形 6">
            <a:extLst>
              <a:ext uri="{FF2B5EF4-FFF2-40B4-BE49-F238E27FC236}">
                <a16:creationId xmlns:a16="http://schemas.microsoft.com/office/drawing/2014/main" id="{E80E7D78-8E81-9D41-EE6E-9C9D5E15BDCD}"/>
              </a:ext>
            </a:extLst>
          </p:cNvPr>
          <p:cNvSpPr/>
          <p:nvPr/>
        </p:nvSpPr>
        <p:spPr>
          <a:xfrm>
            <a:off x="3388355" y="5242525"/>
            <a:ext cx="1113966" cy="3368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C909218-8207-46BB-98AA-902537B2C719}"/>
              </a:ext>
            </a:extLst>
          </p:cNvPr>
          <p:cNvSpPr/>
          <p:nvPr/>
        </p:nvSpPr>
        <p:spPr>
          <a:xfrm>
            <a:off x="9499314" y="5410967"/>
            <a:ext cx="1113966" cy="3368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8FA7F76-3277-4263-B9C9-22C41C560BF6}"/>
              </a:ext>
            </a:extLst>
          </p:cNvPr>
          <p:cNvSpPr txBox="1"/>
          <p:nvPr/>
        </p:nvSpPr>
        <p:spPr>
          <a:xfrm>
            <a:off x="303684" y="6254483"/>
            <a:ext cx="2872902" cy="369332"/>
          </a:xfrm>
          <a:prstGeom prst="rect">
            <a:avLst/>
          </a:prstGeom>
          <a:noFill/>
        </p:spPr>
        <p:txBody>
          <a:bodyPr wrap="none" rtlCol="0">
            <a:spAutoFit/>
          </a:bodyPr>
          <a:lstStyle/>
          <a:p>
            <a:r>
              <a:rPr lang="en-US" dirty="0"/>
              <a:t>NEXT</a:t>
            </a:r>
            <a:r>
              <a:rPr lang="ja-JP" altLang="en-US" dirty="0"/>
              <a:t>を押すだけの紙芝居</a:t>
            </a:r>
            <a:endParaRPr lang="en-US" dirty="0"/>
          </a:p>
        </p:txBody>
      </p:sp>
      <p:sp>
        <p:nvSpPr>
          <p:cNvPr id="9" name="矢印: 右 8">
            <a:extLst>
              <a:ext uri="{FF2B5EF4-FFF2-40B4-BE49-F238E27FC236}">
                <a16:creationId xmlns:a16="http://schemas.microsoft.com/office/drawing/2014/main" id="{5A4124F6-A474-4E3D-B322-C398633FCBE8}"/>
              </a:ext>
            </a:extLst>
          </p:cNvPr>
          <p:cNvSpPr/>
          <p:nvPr/>
        </p:nvSpPr>
        <p:spPr>
          <a:xfrm>
            <a:off x="5530910" y="3752815"/>
            <a:ext cx="784782" cy="496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テキスト ボックス 9">
            <a:extLst>
              <a:ext uri="{FF2B5EF4-FFF2-40B4-BE49-F238E27FC236}">
                <a16:creationId xmlns:a16="http://schemas.microsoft.com/office/drawing/2014/main" id="{05531FCF-82C1-4DA0-A51E-0863CF628E18}"/>
              </a:ext>
            </a:extLst>
          </p:cNvPr>
          <p:cNvSpPr txBox="1"/>
          <p:nvPr/>
        </p:nvSpPr>
        <p:spPr>
          <a:xfrm>
            <a:off x="2873741" y="4587816"/>
            <a:ext cx="800219" cy="830997"/>
          </a:xfrm>
          <a:prstGeom prst="rect">
            <a:avLst/>
          </a:prstGeom>
          <a:noFill/>
        </p:spPr>
        <p:txBody>
          <a:bodyPr wrap="none" rtlCol="0">
            <a:spAutoFit/>
          </a:bodyPr>
          <a:lstStyle/>
          <a:p>
            <a:r>
              <a:rPr kumimoji="1" lang="ja-JP" altLang="en-US" sz="4800" b="1" dirty="0">
                <a:solidFill>
                  <a:srgbClr val="FF0000"/>
                </a:solidFill>
              </a:rPr>
              <a:t>①</a:t>
            </a:r>
          </a:p>
        </p:txBody>
      </p:sp>
    </p:spTree>
    <p:extLst>
      <p:ext uri="{BB962C8B-B14F-4D97-AF65-F5344CB8AC3E}">
        <p14:creationId xmlns:p14="http://schemas.microsoft.com/office/powerpoint/2010/main" val="22276008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B7D50A-71B5-CEB8-005D-F5E316C81872}"/>
              </a:ext>
            </a:extLst>
          </p:cNvPr>
          <p:cNvSpPr>
            <a:spLocks noGrp="1"/>
          </p:cNvSpPr>
          <p:nvPr>
            <p:ph type="title"/>
          </p:nvPr>
        </p:nvSpPr>
        <p:spPr/>
        <p:txBody>
          <a:bodyPr>
            <a:normAutofit fontScale="90000"/>
          </a:bodyPr>
          <a:lstStyle/>
          <a:p>
            <a:r>
              <a:rPr kumimoji="1" lang="en-US" altLang="ja-JP" dirty="0"/>
              <a:t>Thonn</a:t>
            </a:r>
            <a:r>
              <a:rPr lang="en-US" altLang="ja-JP" dirty="0"/>
              <a:t>y </a:t>
            </a:r>
            <a:r>
              <a:rPr kumimoji="1" lang="ja-JP" altLang="en-US" dirty="0"/>
              <a:t>起動　</a:t>
            </a:r>
          </a:p>
        </p:txBody>
      </p:sp>
      <p:sp>
        <p:nvSpPr>
          <p:cNvPr id="3" name="コンテンツ プレースホルダー 2">
            <a:extLst>
              <a:ext uri="{FF2B5EF4-FFF2-40B4-BE49-F238E27FC236}">
                <a16:creationId xmlns:a16="http://schemas.microsoft.com/office/drawing/2014/main" id="{BFD97888-E1F4-3BFD-DFCB-ADC545605BAD}"/>
              </a:ext>
            </a:extLst>
          </p:cNvPr>
          <p:cNvSpPr>
            <a:spLocks noGrp="1"/>
          </p:cNvSpPr>
          <p:nvPr>
            <p:ph idx="1"/>
          </p:nvPr>
        </p:nvSpPr>
        <p:spPr/>
        <p:txBody>
          <a:bodyPr/>
          <a:lstStyle/>
          <a:p>
            <a:pPr marL="0" indent="0">
              <a:buNone/>
            </a:pPr>
            <a:r>
              <a:rPr kumimoji="1" lang="ja-JP" altLang="en-US" b="1" dirty="0">
                <a:solidFill>
                  <a:schemeClr val="accent6"/>
                </a:solidFill>
              </a:rPr>
              <a:t>スタートメニューから　</a:t>
            </a:r>
            <a:r>
              <a:rPr kumimoji="1" lang="en-US" altLang="ja-JP" b="1" dirty="0">
                <a:solidFill>
                  <a:schemeClr val="accent6"/>
                </a:solidFill>
              </a:rPr>
              <a:t>Thonny</a:t>
            </a:r>
            <a:r>
              <a:rPr kumimoji="1" lang="ja-JP" altLang="en-US" b="1" dirty="0">
                <a:solidFill>
                  <a:schemeClr val="accent6"/>
                </a:solidFill>
              </a:rPr>
              <a:t>を検索してクリック</a:t>
            </a:r>
          </a:p>
        </p:txBody>
      </p:sp>
      <p:pic>
        <p:nvPicPr>
          <p:cNvPr id="6" name="図 5">
            <a:extLst>
              <a:ext uri="{FF2B5EF4-FFF2-40B4-BE49-F238E27FC236}">
                <a16:creationId xmlns:a16="http://schemas.microsoft.com/office/drawing/2014/main" id="{4B86642B-48B6-621D-8BC7-7D3ED67554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466041"/>
            <a:ext cx="4073325" cy="3845859"/>
          </a:xfrm>
          <a:prstGeom prst="rect">
            <a:avLst/>
          </a:prstGeom>
        </p:spPr>
      </p:pic>
      <p:sp>
        <p:nvSpPr>
          <p:cNvPr id="7" name="正方形/長方形 6">
            <a:extLst>
              <a:ext uri="{FF2B5EF4-FFF2-40B4-BE49-F238E27FC236}">
                <a16:creationId xmlns:a16="http://schemas.microsoft.com/office/drawing/2014/main" id="{E80E7D78-8E81-9D41-EE6E-9C9D5E15BDCD}"/>
              </a:ext>
            </a:extLst>
          </p:cNvPr>
          <p:cNvSpPr/>
          <p:nvPr/>
        </p:nvSpPr>
        <p:spPr>
          <a:xfrm>
            <a:off x="941716" y="3346030"/>
            <a:ext cx="1790282" cy="3854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B6E0EE1-79DE-4A44-8F79-A739C5B07568}"/>
              </a:ext>
            </a:extLst>
          </p:cNvPr>
          <p:cNvSpPr txBox="1"/>
          <p:nvPr/>
        </p:nvSpPr>
        <p:spPr>
          <a:xfrm>
            <a:off x="5377543" y="3520609"/>
            <a:ext cx="5185954" cy="1815882"/>
          </a:xfrm>
          <a:prstGeom prst="rect">
            <a:avLst/>
          </a:prstGeom>
          <a:noFill/>
        </p:spPr>
        <p:txBody>
          <a:bodyPr wrap="square" rtlCol="0">
            <a:spAutoFit/>
          </a:bodyPr>
          <a:lstStyle/>
          <a:p>
            <a:r>
              <a:rPr lang="en-US" altLang="ja-JP" sz="2800" dirty="0" err="1"/>
              <a:t>Thonny</a:t>
            </a:r>
            <a:r>
              <a:rPr lang="ja-JP" altLang="en-US" sz="2800" dirty="0"/>
              <a:t>が起動します。</a:t>
            </a:r>
            <a:endParaRPr lang="en-US" altLang="ja-JP" sz="2800" dirty="0"/>
          </a:p>
          <a:p>
            <a:endParaRPr lang="en-US" altLang="ja-JP" sz="2800" dirty="0"/>
          </a:p>
          <a:p>
            <a:r>
              <a:rPr lang="ja-JP" altLang="en-US" sz="2800" dirty="0"/>
              <a:t>もし言語をえらぶ画面が出てきたら英語をえらぶ</a:t>
            </a:r>
            <a:endParaRPr lang="en-US" sz="2800" dirty="0"/>
          </a:p>
        </p:txBody>
      </p:sp>
      <p:sp>
        <p:nvSpPr>
          <p:cNvPr id="5" name="テキスト ボックス 4">
            <a:extLst>
              <a:ext uri="{FF2B5EF4-FFF2-40B4-BE49-F238E27FC236}">
                <a16:creationId xmlns:a16="http://schemas.microsoft.com/office/drawing/2014/main" id="{E86907CB-2F13-493E-9E53-96B31E1AA0D2}"/>
              </a:ext>
            </a:extLst>
          </p:cNvPr>
          <p:cNvSpPr txBox="1"/>
          <p:nvPr/>
        </p:nvSpPr>
        <p:spPr>
          <a:xfrm>
            <a:off x="5377543" y="5471428"/>
            <a:ext cx="6539802" cy="400110"/>
          </a:xfrm>
          <a:prstGeom prst="rect">
            <a:avLst/>
          </a:prstGeom>
          <a:noFill/>
        </p:spPr>
        <p:txBody>
          <a:bodyPr wrap="square" rtlCol="0">
            <a:spAutoFit/>
          </a:bodyPr>
          <a:lstStyle/>
          <a:p>
            <a:r>
              <a:rPr lang="en-US" altLang="ja-JP" sz="1000" dirty="0"/>
              <a:t>※</a:t>
            </a:r>
            <a:r>
              <a:rPr lang="ja-JP" altLang="en-US" sz="1000" dirty="0"/>
              <a:t>英語部分の設定は小学生では１人１人手とり足取り指示が必要です。日本語にできると良いですが現在</a:t>
            </a:r>
            <a:r>
              <a:rPr lang="en-US" altLang="ja-JP" sz="1000" dirty="0"/>
              <a:t>(2022/12/5)</a:t>
            </a:r>
            <a:r>
              <a:rPr lang="en-US" altLang="ja-JP" sz="1000" dirty="0" err="1"/>
              <a:t>thonny</a:t>
            </a:r>
            <a:r>
              <a:rPr lang="ja-JP" altLang="en-US" sz="1000" dirty="0"/>
              <a:t>の日本語対応は完全ではなく逆に混乱するため、英語を利用します。</a:t>
            </a:r>
            <a:endParaRPr lang="en-US" sz="1000" dirty="0"/>
          </a:p>
        </p:txBody>
      </p:sp>
    </p:spTree>
    <p:extLst>
      <p:ext uri="{BB962C8B-B14F-4D97-AF65-F5344CB8AC3E}">
        <p14:creationId xmlns:p14="http://schemas.microsoft.com/office/powerpoint/2010/main" val="12495183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C55A8C-63B3-45D2-0ED1-45D7691B1B74}"/>
              </a:ext>
            </a:extLst>
          </p:cNvPr>
          <p:cNvSpPr>
            <a:spLocks noGrp="1"/>
          </p:cNvSpPr>
          <p:nvPr>
            <p:ph type="title"/>
          </p:nvPr>
        </p:nvSpPr>
        <p:spPr/>
        <p:txBody>
          <a:bodyPr>
            <a:normAutofit fontScale="90000"/>
          </a:bodyPr>
          <a:lstStyle/>
          <a:p>
            <a:r>
              <a:rPr lang="en-US" altLang="ja-JP" sz="4000" dirty="0"/>
              <a:t>Thonny </a:t>
            </a:r>
            <a:r>
              <a:rPr kumimoji="1" lang="ja-JP" altLang="en-US" sz="4000" dirty="0"/>
              <a:t>設定１　</a:t>
            </a:r>
            <a:r>
              <a:rPr kumimoji="1" lang="en-US" altLang="ja-JP" sz="4000" dirty="0"/>
              <a:t>tools-&gt;options-&gt;Interpreter</a:t>
            </a:r>
            <a:endParaRPr kumimoji="1" lang="ja-JP" altLang="en-US" sz="4000" dirty="0"/>
          </a:p>
        </p:txBody>
      </p:sp>
      <p:sp>
        <p:nvSpPr>
          <p:cNvPr id="3" name="コンテンツ プレースホルダー 2">
            <a:extLst>
              <a:ext uri="{FF2B5EF4-FFF2-40B4-BE49-F238E27FC236}">
                <a16:creationId xmlns:a16="http://schemas.microsoft.com/office/drawing/2014/main" id="{E5A6EFF4-3ABE-803A-513D-3D94D2257EB8}"/>
              </a:ext>
            </a:extLst>
          </p:cNvPr>
          <p:cNvSpPr>
            <a:spLocks noGrp="1"/>
          </p:cNvSpPr>
          <p:nvPr>
            <p:ph idx="1"/>
          </p:nvPr>
        </p:nvSpPr>
        <p:spPr/>
        <p:txBody>
          <a:bodyPr/>
          <a:lstStyle/>
          <a:p>
            <a:endParaRPr kumimoji="1" lang="ja-JP" altLang="en-US" dirty="0"/>
          </a:p>
        </p:txBody>
      </p:sp>
      <p:pic>
        <p:nvPicPr>
          <p:cNvPr id="5" name="図 4">
            <a:extLst>
              <a:ext uri="{FF2B5EF4-FFF2-40B4-BE49-F238E27FC236}">
                <a16:creationId xmlns:a16="http://schemas.microsoft.com/office/drawing/2014/main" id="{84C052B5-B44F-D708-212E-FA6E9ED87D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1825625"/>
            <a:ext cx="8189259" cy="4740290"/>
          </a:xfrm>
          <a:prstGeom prst="rect">
            <a:avLst/>
          </a:prstGeom>
        </p:spPr>
      </p:pic>
      <p:sp>
        <p:nvSpPr>
          <p:cNvPr id="6" name="正方形/長方形 5">
            <a:extLst>
              <a:ext uri="{FF2B5EF4-FFF2-40B4-BE49-F238E27FC236}">
                <a16:creationId xmlns:a16="http://schemas.microsoft.com/office/drawing/2014/main" id="{E45C97AB-5DCA-34E4-E323-68F6CE90FF84}"/>
              </a:ext>
            </a:extLst>
          </p:cNvPr>
          <p:cNvSpPr/>
          <p:nvPr/>
        </p:nvSpPr>
        <p:spPr>
          <a:xfrm>
            <a:off x="3343837" y="4464423"/>
            <a:ext cx="3594845" cy="1972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E7084834-D25A-E72C-A157-DACE5B9BDBC1}"/>
              </a:ext>
            </a:extLst>
          </p:cNvPr>
          <p:cNvSpPr txBox="1"/>
          <p:nvPr/>
        </p:nvSpPr>
        <p:spPr>
          <a:xfrm>
            <a:off x="4248827" y="197639"/>
            <a:ext cx="5278583" cy="769441"/>
          </a:xfrm>
          <a:prstGeom prst="rect">
            <a:avLst/>
          </a:prstGeom>
          <a:noFill/>
        </p:spPr>
        <p:txBody>
          <a:bodyPr wrap="square" rtlCol="0">
            <a:spAutoFit/>
          </a:bodyPr>
          <a:lstStyle/>
          <a:p>
            <a:r>
              <a:rPr kumimoji="1" lang="ja-JP" altLang="en-US" sz="4400" b="1" dirty="0">
                <a:solidFill>
                  <a:srgbClr val="FF0000"/>
                </a:solidFill>
              </a:rPr>
              <a:t>①      ②          ③</a:t>
            </a:r>
          </a:p>
        </p:txBody>
      </p:sp>
      <p:sp>
        <p:nvSpPr>
          <p:cNvPr id="8" name="テキスト ボックス 7">
            <a:extLst>
              <a:ext uri="{FF2B5EF4-FFF2-40B4-BE49-F238E27FC236}">
                <a16:creationId xmlns:a16="http://schemas.microsoft.com/office/drawing/2014/main" id="{175336CD-F1A1-818E-2258-0B21D00E70C9}"/>
              </a:ext>
            </a:extLst>
          </p:cNvPr>
          <p:cNvSpPr txBox="1"/>
          <p:nvPr/>
        </p:nvSpPr>
        <p:spPr>
          <a:xfrm>
            <a:off x="6758733" y="3473168"/>
            <a:ext cx="5293437" cy="584775"/>
          </a:xfrm>
          <a:prstGeom prst="rect">
            <a:avLst/>
          </a:prstGeom>
          <a:noFill/>
          <a:ln w="28575">
            <a:solidFill>
              <a:srgbClr val="FF0000"/>
            </a:solidFill>
          </a:ln>
        </p:spPr>
        <p:txBody>
          <a:bodyPr wrap="none" rtlCol="0">
            <a:spAutoFit/>
          </a:bodyPr>
          <a:lstStyle/>
          <a:p>
            <a:r>
              <a:rPr kumimoji="1" lang="en-US" altLang="ja-JP" sz="3200" b="1" dirty="0"/>
              <a:t>CircuitPython</a:t>
            </a:r>
            <a:r>
              <a:rPr kumimoji="1" lang="ja-JP" altLang="en-US" sz="3200" b="1" dirty="0"/>
              <a:t>（</a:t>
            </a:r>
            <a:r>
              <a:rPr kumimoji="1" lang="en-US" altLang="ja-JP" sz="3200" b="1" dirty="0"/>
              <a:t>Generic</a:t>
            </a:r>
            <a:r>
              <a:rPr kumimoji="1" lang="ja-JP" altLang="en-US" sz="3200" b="1" dirty="0"/>
              <a:t>）</a:t>
            </a:r>
          </a:p>
        </p:txBody>
      </p:sp>
      <p:sp>
        <p:nvSpPr>
          <p:cNvPr id="9" name="正方形/長方形 8">
            <a:extLst>
              <a:ext uri="{FF2B5EF4-FFF2-40B4-BE49-F238E27FC236}">
                <a16:creationId xmlns:a16="http://schemas.microsoft.com/office/drawing/2014/main" id="{2F06036B-7BB1-4D93-9AA4-2F51E95D7E1E}"/>
              </a:ext>
            </a:extLst>
          </p:cNvPr>
          <p:cNvSpPr/>
          <p:nvPr/>
        </p:nvSpPr>
        <p:spPr>
          <a:xfrm>
            <a:off x="1806585" y="2002832"/>
            <a:ext cx="340268" cy="193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8816C48-AEC7-4E54-900D-B962857561C9}"/>
              </a:ext>
            </a:extLst>
          </p:cNvPr>
          <p:cNvSpPr/>
          <p:nvPr/>
        </p:nvSpPr>
        <p:spPr>
          <a:xfrm>
            <a:off x="3718211" y="2771058"/>
            <a:ext cx="495980" cy="2703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5598792D-BCC3-4E5B-AE38-325B72C4E7D2}"/>
              </a:ext>
            </a:extLst>
          </p:cNvPr>
          <p:cNvCxnSpPr/>
          <p:nvPr/>
        </p:nvCxnSpPr>
        <p:spPr>
          <a:xfrm flipH="1">
            <a:off x="2146853" y="1194955"/>
            <a:ext cx="2622574" cy="807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9061572-839E-4D14-BAD5-E49484394159}"/>
              </a:ext>
            </a:extLst>
          </p:cNvPr>
          <p:cNvCxnSpPr>
            <a:cxnSpLocks/>
          </p:cNvCxnSpPr>
          <p:nvPr/>
        </p:nvCxnSpPr>
        <p:spPr>
          <a:xfrm flipH="1">
            <a:off x="4214191" y="1173289"/>
            <a:ext cx="4337528" cy="1597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E4F8CCC-58DA-4246-91D0-D63356124AEA}"/>
              </a:ext>
            </a:extLst>
          </p:cNvPr>
          <p:cNvCxnSpPr>
            <a:cxnSpLocks/>
            <a:stCxn id="8" idx="1"/>
          </p:cNvCxnSpPr>
          <p:nvPr/>
        </p:nvCxnSpPr>
        <p:spPr>
          <a:xfrm flipH="1">
            <a:off x="5188377" y="3765556"/>
            <a:ext cx="1570356" cy="691203"/>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2D93A1E7-C130-4E9D-9B1A-8D7EA4677296}"/>
              </a:ext>
            </a:extLst>
          </p:cNvPr>
          <p:cNvPicPr>
            <a:picLocks noChangeAspect="1"/>
          </p:cNvPicPr>
          <p:nvPr/>
        </p:nvPicPr>
        <p:blipFill>
          <a:blip r:embed="rId3"/>
          <a:stretch>
            <a:fillRect/>
          </a:stretch>
        </p:blipFill>
        <p:spPr>
          <a:xfrm>
            <a:off x="239856" y="2328345"/>
            <a:ext cx="2038350" cy="1352550"/>
          </a:xfrm>
          <a:prstGeom prst="rect">
            <a:avLst/>
          </a:prstGeom>
        </p:spPr>
      </p:pic>
      <p:sp>
        <p:nvSpPr>
          <p:cNvPr id="18" name="正方形/長方形 17">
            <a:extLst>
              <a:ext uri="{FF2B5EF4-FFF2-40B4-BE49-F238E27FC236}">
                <a16:creationId xmlns:a16="http://schemas.microsoft.com/office/drawing/2014/main" id="{F2FBD90C-F920-4965-BDD1-CE57976CBF54}"/>
              </a:ext>
            </a:extLst>
          </p:cNvPr>
          <p:cNvSpPr/>
          <p:nvPr/>
        </p:nvSpPr>
        <p:spPr>
          <a:xfrm>
            <a:off x="368893" y="3429000"/>
            <a:ext cx="628633" cy="2427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626F5AA4-4319-4D9B-A2C2-8D6507F737A6}"/>
              </a:ext>
            </a:extLst>
          </p:cNvPr>
          <p:cNvCxnSpPr>
            <a:cxnSpLocks/>
          </p:cNvCxnSpPr>
          <p:nvPr/>
        </p:nvCxnSpPr>
        <p:spPr>
          <a:xfrm flipH="1">
            <a:off x="997526" y="1194955"/>
            <a:ext cx="5288975" cy="2344329"/>
          </a:xfrm>
          <a:prstGeom prst="line">
            <a:avLst/>
          </a:prstGeom>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B1B56945-17D9-4919-9928-2881F20CF7DB}"/>
              </a:ext>
            </a:extLst>
          </p:cNvPr>
          <p:cNvSpPr/>
          <p:nvPr/>
        </p:nvSpPr>
        <p:spPr>
          <a:xfrm>
            <a:off x="7075210" y="2790980"/>
            <a:ext cx="748923" cy="769441"/>
          </a:xfrm>
          <a:prstGeom prst="rect">
            <a:avLst/>
          </a:prstGeom>
        </p:spPr>
        <p:txBody>
          <a:bodyPr wrap="none">
            <a:spAutoFit/>
          </a:bodyPr>
          <a:lstStyle/>
          <a:p>
            <a:r>
              <a:rPr lang="ja-JP" altLang="en-US" sz="4400" b="1" dirty="0">
                <a:solidFill>
                  <a:srgbClr val="FF0000"/>
                </a:solidFill>
              </a:rPr>
              <a:t>④</a:t>
            </a:r>
            <a:endParaRPr lang="en-US" sz="4400" dirty="0"/>
          </a:p>
        </p:txBody>
      </p:sp>
    </p:spTree>
    <p:extLst>
      <p:ext uri="{BB962C8B-B14F-4D97-AF65-F5344CB8AC3E}">
        <p14:creationId xmlns:p14="http://schemas.microsoft.com/office/powerpoint/2010/main" val="6586511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BE3745-996E-CF9C-7C3D-6A703D1C9F35}"/>
              </a:ext>
            </a:extLst>
          </p:cNvPr>
          <p:cNvSpPr>
            <a:spLocks noGrp="1"/>
          </p:cNvSpPr>
          <p:nvPr>
            <p:ph type="title"/>
          </p:nvPr>
        </p:nvSpPr>
        <p:spPr/>
        <p:txBody>
          <a:bodyPr>
            <a:normAutofit fontScale="90000"/>
          </a:bodyPr>
          <a:lstStyle/>
          <a:p>
            <a:r>
              <a:rPr lang="en-US" altLang="ja-JP" sz="4000" dirty="0"/>
              <a:t>Thonny</a:t>
            </a:r>
            <a:r>
              <a:rPr lang="ja-JP" altLang="en-US" sz="4000" dirty="0"/>
              <a:t>設定２</a:t>
            </a:r>
            <a:r>
              <a:rPr kumimoji="1" lang="ja-JP" altLang="en-US" sz="4000" dirty="0"/>
              <a:t>　</a:t>
            </a:r>
            <a:r>
              <a:rPr kumimoji="1" lang="en-US" altLang="ja-JP" sz="4000" dirty="0"/>
              <a:t>tools-&gt;options-&gt;Interpreter</a:t>
            </a:r>
            <a:endParaRPr kumimoji="1" lang="ja-JP" altLang="en-US" sz="4000" dirty="0"/>
          </a:p>
        </p:txBody>
      </p:sp>
      <p:sp>
        <p:nvSpPr>
          <p:cNvPr id="3" name="コンテンツ プレースホルダー 2">
            <a:extLst>
              <a:ext uri="{FF2B5EF4-FFF2-40B4-BE49-F238E27FC236}">
                <a16:creationId xmlns:a16="http://schemas.microsoft.com/office/drawing/2014/main" id="{EA76D3B4-843C-0831-FAD9-455024BAAA1D}"/>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E795AFFC-4432-8F8F-8C35-108FB25D5A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9624" y="1584778"/>
            <a:ext cx="8872415" cy="5170640"/>
          </a:xfrm>
          <a:prstGeom prst="rect">
            <a:avLst/>
          </a:prstGeom>
        </p:spPr>
      </p:pic>
      <p:sp>
        <p:nvSpPr>
          <p:cNvPr id="6" name="テキスト ボックス 5">
            <a:extLst>
              <a:ext uri="{FF2B5EF4-FFF2-40B4-BE49-F238E27FC236}">
                <a16:creationId xmlns:a16="http://schemas.microsoft.com/office/drawing/2014/main" id="{939D1596-73B4-C88C-FF69-45667B76D024}"/>
              </a:ext>
            </a:extLst>
          </p:cNvPr>
          <p:cNvSpPr txBox="1"/>
          <p:nvPr/>
        </p:nvSpPr>
        <p:spPr>
          <a:xfrm>
            <a:off x="7268817" y="4001294"/>
            <a:ext cx="4346062" cy="584775"/>
          </a:xfrm>
          <a:prstGeom prst="rect">
            <a:avLst/>
          </a:prstGeom>
          <a:noFill/>
          <a:ln w="38100">
            <a:solidFill>
              <a:srgbClr val="FF0000"/>
            </a:solidFill>
          </a:ln>
        </p:spPr>
        <p:txBody>
          <a:bodyPr wrap="none" rtlCol="0">
            <a:spAutoFit/>
          </a:bodyPr>
          <a:lstStyle/>
          <a:p>
            <a:r>
              <a:rPr kumimoji="1" lang="en-US" altLang="ja-JP" sz="3200" b="1" dirty="0"/>
              <a:t>USB</a:t>
            </a:r>
            <a:r>
              <a:rPr kumimoji="1" lang="ja-JP" altLang="en-US" sz="3200" b="1" dirty="0"/>
              <a:t>シリアルデバイス</a:t>
            </a:r>
          </a:p>
        </p:txBody>
      </p:sp>
      <p:sp>
        <p:nvSpPr>
          <p:cNvPr id="7" name="正方形/長方形 6">
            <a:extLst>
              <a:ext uri="{FF2B5EF4-FFF2-40B4-BE49-F238E27FC236}">
                <a16:creationId xmlns:a16="http://schemas.microsoft.com/office/drawing/2014/main" id="{255D2FDE-5DCB-9149-CA05-8B6A5D84F522}"/>
              </a:ext>
            </a:extLst>
          </p:cNvPr>
          <p:cNvSpPr/>
          <p:nvPr/>
        </p:nvSpPr>
        <p:spPr>
          <a:xfrm>
            <a:off x="2969961" y="4267199"/>
            <a:ext cx="3594845" cy="1972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5EC22EC-4C0A-B24F-4AB1-5110DD898222}"/>
              </a:ext>
            </a:extLst>
          </p:cNvPr>
          <p:cNvSpPr txBox="1"/>
          <p:nvPr/>
        </p:nvSpPr>
        <p:spPr>
          <a:xfrm>
            <a:off x="7428143" y="3385329"/>
            <a:ext cx="646331" cy="646331"/>
          </a:xfrm>
          <a:prstGeom prst="rect">
            <a:avLst/>
          </a:prstGeom>
          <a:noFill/>
        </p:spPr>
        <p:txBody>
          <a:bodyPr wrap="none" rtlCol="0">
            <a:spAutoFit/>
          </a:bodyPr>
          <a:lstStyle/>
          <a:p>
            <a:r>
              <a:rPr lang="ja-JP" altLang="en-US" sz="3600" b="1" dirty="0">
                <a:solidFill>
                  <a:srgbClr val="FF0000"/>
                </a:solidFill>
              </a:rPr>
              <a:t>④</a:t>
            </a:r>
            <a:endParaRPr kumimoji="1" lang="ja-JP" altLang="en-US" sz="3600" b="1" dirty="0">
              <a:solidFill>
                <a:srgbClr val="FF0000"/>
              </a:solidFill>
            </a:endParaRPr>
          </a:p>
        </p:txBody>
      </p:sp>
      <p:sp>
        <p:nvSpPr>
          <p:cNvPr id="9" name="正方形/長方形 8">
            <a:extLst>
              <a:ext uri="{FF2B5EF4-FFF2-40B4-BE49-F238E27FC236}">
                <a16:creationId xmlns:a16="http://schemas.microsoft.com/office/drawing/2014/main" id="{86A8CB10-88E9-4A7B-801C-7C176749545A}"/>
              </a:ext>
            </a:extLst>
          </p:cNvPr>
          <p:cNvSpPr/>
          <p:nvPr/>
        </p:nvSpPr>
        <p:spPr>
          <a:xfrm>
            <a:off x="1409019" y="1794672"/>
            <a:ext cx="340268" cy="193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75C4ED0-3712-4E17-B78E-E88590DC33D5}"/>
              </a:ext>
            </a:extLst>
          </p:cNvPr>
          <p:cNvSpPr/>
          <p:nvPr/>
        </p:nvSpPr>
        <p:spPr>
          <a:xfrm>
            <a:off x="3241132" y="2420341"/>
            <a:ext cx="535738" cy="2703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2650181-B273-4566-B272-D5030B47501B}"/>
              </a:ext>
            </a:extLst>
          </p:cNvPr>
          <p:cNvSpPr txBox="1"/>
          <p:nvPr/>
        </p:nvSpPr>
        <p:spPr>
          <a:xfrm>
            <a:off x="4248827" y="197639"/>
            <a:ext cx="5278583" cy="769441"/>
          </a:xfrm>
          <a:prstGeom prst="rect">
            <a:avLst/>
          </a:prstGeom>
          <a:noFill/>
        </p:spPr>
        <p:txBody>
          <a:bodyPr wrap="square" rtlCol="0">
            <a:spAutoFit/>
          </a:bodyPr>
          <a:lstStyle/>
          <a:p>
            <a:r>
              <a:rPr kumimoji="1" lang="ja-JP" altLang="en-US" sz="4400" b="1" dirty="0">
                <a:solidFill>
                  <a:srgbClr val="FF0000"/>
                </a:solidFill>
              </a:rPr>
              <a:t>①      ②          ③</a:t>
            </a:r>
          </a:p>
        </p:txBody>
      </p:sp>
      <p:cxnSp>
        <p:nvCxnSpPr>
          <p:cNvPr id="12" name="直線コネクタ 11">
            <a:extLst>
              <a:ext uri="{FF2B5EF4-FFF2-40B4-BE49-F238E27FC236}">
                <a16:creationId xmlns:a16="http://schemas.microsoft.com/office/drawing/2014/main" id="{722C91D3-1923-4BF8-94D9-46B1B56F1727}"/>
              </a:ext>
            </a:extLst>
          </p:cNvPr>
          <p:cNvCxnSpPr>
            <a:cxnSpLocks/>
          </p:cNvCxnSpPr>
          <p:nvPr/>
        </p:nvCxnSpPr>
        <p:spPr>
          <a:xfrm flipH="1">
            <a:off x="1749287" y="1194955"/>
            <a:ext cx="3020140" cy="7934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82603F13-B33D-4769-8329-CE02C565C6F3}"/>
              </a:ext>
            </a:extLst>
          </p:cNvPr>
          <p:cNvCxnSpPr>
            <a:cxnSpLocks/>
            <a:endCxn id="10" idx="3"/>
          </p:cNvCxnSpPr>
          <p:nvPr/>
        </p:nvCxnSpPr>
        <p:spPr>
          <a:xfrm flipH="1">
            <a:off x="3776870" y="1194955"/>
            <a:ext cx="4504685" cy="1360544"/>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5F66D02E-952D-498C-A4BE-B860E95D4B24}"/>
              </a:ext>
            </a:extLst>
          </p:cNvPr>
          <p:cNvPicPr>
            <a:picLocks noChangeAspect="1"/>
          </p:cNvPicPr>
          <p:nvPr/>
        </p:nvPicPr>
        <p:blipFill>
          <a:blip r:embed="rId3"/>
          <a:stretch>
            <a:fillRect/>
          </a:stretch>
        </p:blipFill>
        <p:spPr>
          <a:xfrm>
            <a:off x="239856" y="2328345"/>
            <a:ext cx="2038350" cy="1352550"/>
          </a:xfrm>
          <a:prstGeom prst="rect">
            <a:avLst/>
          </a:prstGeom>
        </p:spPr>
      </p:pic>
      <p:sp>
        <p:nvSpPr>
          <p:cNvPr id="15" name="正方形/長方形 14">
            <a:extLst>
              <a:ext uri="{FF2B5EF4-FFF2-40B4-BE49-F238E27FC236}">
                <a16:creationId xmlns:a16="http://schemas.microsoft.com/office/drawing/2014/main" id="{9B1937DB-1098-49BC-81EC-19B02F7168C9}"/>
              </a:ext>
            </a:extLst>
          </p:cNvPr>
          <p:cNvSpPr/>
          <p:nvPr/>
        </p:nvSpPr>
        <p:spPr>
          <a:xfrm>
            <a:off x="368893" y="3429000"/>
            <a:ext cx="628633" cy="2427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8B9E7E31-F530-4F68-A0A0-05103254B620}"/>
              </a:ext>
            </a:extLst>
          </p:cNvPr>
          <p:cNvCxnSpPr>
            <a:cxnSpLocks/>
          </p:cNvCxnSpPr>
          <p:nvPr/>
        </p:nvCxnSpPr>
        <p:spPr>
          <a:xfrm flipH="1">
            <a:off x="997526" y="1194955"/>
            <a:ext cx="5288975" cy="2344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E7984EC-B646-4626-8509-653C072E4B60}"/>
              </a:ext>
            </a:extLst>
          </p:cNvPr>
          <p:cNvCxnSpPr>
            <a:cxnSpLocks/>
            <a:endCxn id="7" idx="3"/>
          </p:cNvCxnSpPr>
          <p:nvPr/>
        </p:nvCxnSpPr>
        <p:spPr>
          <a:xfrm flipH="1">
            <a:off x="6564806" y="4001295"/>
            <a:ext cx="704012" cy="36451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9840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D888DE-2A35-AC3C-1DBA-8EB38052A7C0}"/>
              </a:ext>
            </a:extLst>
          </p:cNvPr>
          <p:cNvSpPr>
            <a:spLocks noGrp="1"/>
          </p:cNvSpPr>
          <p:nvPr>
            <p:ph type="title"/>
          </p:nvPr>
        </p:nvSpPr>
        <p:spPr/>
        <p:txBody>
          <a:bodyPr>
            <a:normAutofit/>
          </a:bodyPr>
          <a:lstStyle/>
          <a:p>
            <a:r>
              <a:rPr lang="en-US" altLang="ja-JP" sz="4000" dirty="0"/>
              <a:t>Thonny</a:t>
            </a:r>
            <a:r>
              <a:rPr kumimoji="1" lang="ja-JP" altLang="en-US" sz="4000" dirty="0"/>
              <a:t>設定３　</a:t>
            </a:r>
            <a:r>
              <a:rPr lang="en-US" altLang="ja-JP" sz="4000" dirty="0"/>
              <a:t>View-</a:t>
            </a:r>
            <a:r>
              <a:rPr lang="ja-JP" altLang="en-US" sz="4000" dirty="0"/>
              <a:t>＞</a:t>
            </a:r>
            <a:r>
              <a:rPr lang="en-US" altLang="ja-JP" sz="4000" dirty="0"/>
              <a:t>Files</a:t>
            </a:r>
            <a:r>
              <a:rPr lang="ja-JP" altLang="en-US" sz="4000" dirty="0"/>
              <a:t>にチェック</a:t>
            </a:r>
            <a:endParaRPr kumimoji="1" lang="ja-JP" altLang="en-US" sz="4000" dirty="0"/>
          </a:p>
        </p:txBody>
      </p:sp>
      <p:sp>
        <p:nvSpPr>
          <p:cNvPr id="3" name="コンテンツ プレースホルダー 2">
            <a:extLst>
              <a:ext uri="{FF2B5EF4-FFF2-40B4-BE49-F238E27FC236}">
                <a16:creationId xmlns:a16="http://schemas.microsoft.com/office/drawing/2014/main" id="{35BC304A-9196-3BEE-1480-6C872A3728BA}"/>
              </a:ext>
            </a:extLst>
          </p:cNvPr>
          <p:cNvSpPr>
            <a:spLocks noGrp="1"/>
          </p:cNvSpPr>
          <p:nvPr>
            <p:ph idx="1"/>
          </p:nvPr>
        </p:nvSpPr>
        <p:spPr/>
        <p:txBody>
          <a:bodyPr/>
          <a:lstStyle/>
          <a:p>
            <a:endParaRPr kumimoji="1" lang="ja-JP" altLang="en-US" dirty="0"/>
          </a:p>
        </p:txBody>
      </p:sp>
      <p:pic>
        <p:nvPicPr>
          <p:cNvPr id="7" name="図 6">
            <a:extLst>
              <a:ext uri="{FF2B5EF4-FFF2-40B4-BE49-F238E27FC236}">
                <a16:creationId xmlns:a16="http://schemas.microsoft.com/office/drawing/2014/main" id="{0DEE865A-7099-573A-CFF3-F67252295CF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1295" y="1794249"/>
            <a:ext cx="8188410" cy="4742954"/>
          </a:xfrm>
          <a:prstGeom prst="rect">
            <a:avLst/>
          </a:prstGeom>
        </p:spPr>
      </p:pic>
      <p:sp>
        <p:nvSpPr>
          <p:cNvPr id="11" name="正方形/長方形 10">
            <a:extLst>
              <a:ext uri="{FF2B5EF4-FFF2-40B4-BE49-F238E27FC236}">
                <a16:creationId xmlns:a16="http://schemas.microsoft.com/office/drawing/2014/main" id="{DD91FEDE-E537-00F2-5470-3D9B4406D1D6}"/>
              </a:ext>
            </a:extLst>
          </p:cNvPr>
          <p:cNvSpPr/>
          <p:nvPr/>
        </p:nvSpPr>
        <p:spPr>
          <a:xfrm>
            <a:off x="1356794" y="2339786"/>
            <a:ext cx="1449160" cy="197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A29307E0-C3F9-B691-F6D0-56C2E941D0BD}"/>
              </a:ext>
            </a:extLst>
          </p:cNvPr>
          <p:cNvSpPr txBox="1"/>
          <p:nvPr/>
        </p:nvSpPr>
        <p:spPr>
          <a:xfrm>
            <a:off x="941295" y="2235803"/>
            <a:ext cx="415498" cy="369332"/>
          </a:xfrm>
          <a:prstGeom prst="rect">
            <a:avLst/>
          </a:prstGeom>
          <a:noFill/>
        </p:spPr>
        <p:txBody>
          <a:bodyPr wrap="none" rtlCol="0">
            <a:spAutoFit/>
          </a:bodyPr>
          <a:lstStyle/>
          <a:p>
            <a:r>
              <a:rPr kumimoji="1" lang="ja-JP" altLang="en-US" b="1" dirty="0">
                <a:solidFill>
                  <a:srgbClr val="FF0000"/>
                </a:solidFill>
              </a:rPr>
              <a:t>③</a:t>
            </a:r>
          </a:p>
        </p:txBody>
      </p:sp>
      <p:sp>
        <p:nvSpPr>
          <p:cNvPr id="8" name="正方形/長方形 7">
            <a:extLst>
              <a:ext uri="{FF2B5EF4-FFF2-40B4-BE49-F238E27FC236}">
                <a16:creationId xmlns:a16="http://schemas.microsoft.com/office/drawing/2014/main" id="{022D5C1A-D078-48A7-9604-D0BFCEC2008A}"/>
              </a:ext>
            </a:extLst>
          </p:cNvPr>
          <p:cNvSpPr/>
          <p:nvPr/>
        </p:nvSpPr>
        <p:spPr>
          <a:xfrm>
            <a:off x="1356794" y="1979546"/>
            <a:ext cx="415498" cy="197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26041EC-A27B-46AC-B322-BE23D1F49764}"/>
              </a:ext>
            </a:extLst>
          </p:cNvPr>
          <p:cNvSpPr txBox="1"/>
          <p:nvPr/>
        </p:nvSpPr>
        <p:spPr>
          <a:xfrm>
            <a:off x="4248827" y="197639"/>
            <a:ext cx="5278583" cy="769441"/>
          </a:xfrm>
          <a:prstGeom prst="rect">
            <a:avLst/>
          </a:prstGeom>
          <a:noFill/>
        </p:spPr>
        <p:txBody>
          <a:bodyPr wrap="square" rtlCol="0">
            <a:spAutoFit/>
          </a:bodyPr>
          <a:lstStyle/>
          <a:p>
            <a:r>
              <a:rPr kumimoji="1" lang="ja-JP" altLang="en-US" sz="4400" b="1" dirty="0">
                <a:solidFill>
                  <a:srgbClr val="FF0000"/>
                </a:solidFill>
              </a:rPr>
              <a:t>①      ②</a:t>
            </a:r>
          </a:p>
        </p:txBody>
      </p:sp>
      <p:cxnSp>
        <p:nvCxnSpPr>
          <p:cNvPr id="5" name="直線コネクタ 4">
            <a:extLst>
              <a:ext uri="{FF2B5EF4-FFF2-40B4-BE49-F238E27FC236}">
                <a16:creationId xmlns:a16="http://schemas.microsoft.com/office/drawing/2014/main" id="{DB2CEE42-2E32-45DF-812F-1A7B0ED11925}"/>
              </a:ext>
            </a:extLst>
          </p:cNvPr>
          <p:cNvCxnSpPr/>
          <p:nvPr/>
        </p:nvCxnSpPr>
        <p:spPr>
          <a:xfrm flipH="1">
            <a:off x="1772292" y="1174173"/>
            <a:ext cx="2862053" cy="805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87A365F-4140-4385-AEB5-0924300990AE}"/>
              </a:ext>
            </a:extLst>
          </p:cNvPr>
          <p:cNvCxnSpPr/>
          <p:nvPr/>
        </p:nvCxnSpPr>
        <p:spPr>
          <a:xfrm flipH="1">
            <a:off x="2805954" y="1205345"/>
            <a:ext cx="3542891" cy="12469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7715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FE66D5-DDAA-43D8-B0A4-1D740DC93BEE}"/>
              </a:ext>
            </a:extLst>
          </p:cNvPr>
          <p:cNvSpPr>
            <a:spLocks noGrp="1"/>
          </p:cNvSpPr>
          <p:nvPr>
            <p:ph type="title"/>
          </p:nvPr>
        </p:nvSpPr>
        <p:spPr/>
        <p:txBody>
          <a:bodyPr>
            <a:normAutofit fontScale="90000"/>
          </a:bodyPr>
          <a:lstStyle/>
          <a:p>
            <a:r>
              <a:rPr lang="ja-JP" altLang="en-US" dirty="0"/>
              <a:t>できた？</a:t>
            </a:r>
            <a:endParaRPr lang="en-US" dirty="0"/>
          </a:p>
        </p:txBody>
      </p:sp>
      <p:sp>
        <p:nvSpPr>
          <p:cNvPr id="3" name="コンテンツ プレースホルダー 2">
            <a:extLst>
              <a:ext uri="{FF2B5EF4-FFF2-40B4-BE49-F238E27FC236}">
                <a16:creationId xmlns:a16="http://schemas.microsoft.com/office/drawing/2014/main" id="{003D4FFA-172E-465A-8764-9FC22B75BE9F}"/>
              </a:ext>
            </a:extLst>
          </p:cNvPr>
          <p:cNvSpPr>
            <a:spLocks noGrp="1"/>
          </p:cNvSpPr>
          <p:nvPr>
            <p:ph idx="1"/>
          </p:nvPr>
        </p:nvSpPr>
        <p:spPr/>
        <p:txBody>
          <a:bodyPr/>
          <a:lstStyle/>
          <a:p>
            <a:r>
              <a:rPr lang="en-US" altLang="ja-JP" b="1" dirty="0"/>
              <a:t>CircuitPython</a:t>
            </a:r>
            <a:r>
              <a:rPr lang="ja-JP" altLang="en-US" b="1" dirty="0"/>
              <a:t>（</a:t>
            </a:r>
            <a:r>
              <a:rPr lang="en-US" altLang="ja-JP" b="1" dirty="0"/>
              <a:t>Generic</a:t>
            </a:r>
            <a:r>
              <a:rPr lang="ja-JP" altLang="en-US" b="1" dirty="0"/>
              <a:t>）</a:t>
            </a:r>
            <a:endParaRPr lang="en-US" altLang="ja-JP" b="1" dirty="0"/>
          </a:p>
          <a:p>
            <a:r>
              <a:rPr lang="en-US" altLang="ja-JP" b="1" dirty="0"/>
              <a:t>USB</a:t>
            </a:r>
            <a:r>
              <a:rPr lang="ja-JP" altLang="en-US" b="1" dirty="0"/>
              <a:t>シリアルデバイス</a:t>
            </a:r>
            <a:endParaRPr lang="en-US" altLang="ja-JP" b="1" dirty="0"/>
          </a:p>
          <a:p>
            <a:r>
              <a:rPr lang="en-US" altLang="ja-JP" dirty="0"/>
              <a:t>Files</a:t>
            </a:r>
            <a:r>
              <a:rPr lang="ja-JP" altLang="en-US" dirty="0"/>
              <a:t>にチェック</a:t>
            </a:r>
            <a:endParaRPr lang="en-US" altLang="ja-JP" dirty="0"/>
          </a:p>
          <a:p>
            <a:pPr marL="0" indent="0">
              <a:buNone/>
            </a:pPr>
            <a:endParaRPr lang="en-US" altLang="ja-JP" b="1" dirty="0"/>
          </a:p>
          <a:p>
            <a:pPr marL="0" indent="0">
              <a:buNone/>
            </a:pPr>
            <a:r>
              <a:rPr lang="ja-JP" altLang="en-US" b="1" dirty="0"/>
              <a:t>ができているか確認してください。</a:t>
            </a:r>
          </a:p>
          <a:p>
            <a:endParaRPr lang="en-US" dirty="0"/>
          </a:p>
        </p:txBody>
      </p:sp>
    </p:spTree>
    <p:extLst>
      <p:ext uri="{BB962C8B-B14F-4D97-AF65-F5344CB8AC3E}">
        <p14:creationId xmlns:p14="http://schemas.microsoft.com/office/powerpoint/2010/main" val="14060857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19C7596D-A0E0-41A3-B3D0-2E509D31B5C8}"/>
              </a:ext>
            </a:extLst>
          </p:cNvPr>
          <p:cNvSpPr>
            <a:spLocks noGrp="1"/>
          </p:cNvSpPr>
          <p:nvPr>
            <p:ph type="title"/>
          </p:nvPr>
        </p:nvSpPr>
        <p:spPr/>
        <p:txBody>
          <a:bodyPr/>
          <a:lstStyle/>
          <a:p>
            <a:r>
              <a:rPr lang="en-US" dirty="0"/>
              <a:t>Thonny </a:t>
            </a:r>
            <a:r>
              <a:rPr lang="ja-JP" altLang="en-US" dirty="0"/>
              <a:t>プログラムを作る</a:t>
            </a:r>
            <a:endParaRPr lang="en-US" dirty="0"/>
          </a:p>
        </p:txBody>
      </p:sp>
      <p:sp>
        <p:nvSpPr>
          <p:cNvPr id="7" name="テキスト プレースホルダー 6">
            <a:extLst>
              <a:ext uri="{FF2B5EF4-FFF2-40B4-BE49-F238E27FC236}">
                <a16:creationId xmlns:a16="http://schemas.microsoft.com/office/drawing/2014/main" id="{8BE1DD29-29A4-4DA1-BBDB-86EA39856657}"/>
              </a:ext>
            </a:extLst>
          </p:cNvPr>
          <p:cNvSpPr>
            <a:spLocks noGrp="1"/>
          </p:cNvSpPr>
          <p:nvPr>
            <p:ph type="body" idx="1"/>
          </p:nvPr>
        </p:nvSpPr>
        <p:spPr/>
        <p:txBody>
          <a:bodyPr/>
          <a:lstStyle/>
          <a:p>
            <a:r>
              <a:rPr lang="ja-JP" altLang="en-US" dirty="0"/>
              <a:t>一般的な説明</a:t>
            </a:r>
            <a:endParaRPr lang="en-US" dirty="0"/>
          </a:p>
        </p:txBody>
      </p:sp>
    </p:spTree>
    <p:extLst>
      <p:ext uri="{BB962C8B-B14F-4D97-AF65-F5344CB8AC3E}">
        <p14:creationId xmlns:p14="http://schemas.microsoft.com/office/powerpoint/2010/main" val="41924983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AC00457-56DC-4DF1-8843-90CCCFE6683A}"/>
              </a:ext>
            </a:extLst>
          </p:cNvPr>
          <p:cNvSpPr>
            <a:spLocks noGrp="1"/>
          </p:cNvSpPr>
          <p:nvPr>
            <p:ph type="title"/>
          </p:nvPr>
        </p:nvSpPr>
        <p:spPr/>
        <p:txBody>
          <a:bodyPr>
            <a:normAutofit fontScale="90000"/>
          </a:bodyPr>
          <a:lstStyle/>
          <a:p>
            <a:r>
              <a:rPr lang="ja-JP" altLang="en-US" dirty="0"/>
              <a:t>作成</a:t>
            </a:r>
            <a:endParaRPr lang="en-US" dirty="0"/>
          </a:p>
        </p:txBody>
      </p:sp>
      <p:sp>
        <p:nvSpPr>
          <p:cNvPr id="5" name="コンテンツ プレースホルダー 4">
            <a:extLst>
              <a:ext uri="{FF2B5EF4-FFF2-40B4-BE49-F238E27FC236}">
                <a16:creationId xmlns:a16="http://schemas.microsoft.com/office/drawing/2014/main" id="{F3B3F7FB-A566-46B7-ACAB-D7F62C746D6E}"/>
              </a:ext>
            </a:extLst>
          </p:cNvPr>
          <p:cNvSpPr>
            <a:spLocks noGrp="1"/>
          </p:cNvSpPr>
          <p:nvPr>
            <p:ph idx="1"/>
          </p:nvPr>
        </p:nvSpPr>
        <p:spPr/>
        <p:txBody>
          <a:bodyPr/>
          <a:lstStyle/>
          <a:p>
            <a:r>
              <a:rPr lang="en-US" dirty="0"/>
              <a:t>Code.py</a:t>
            </a:r>
            <a:r>
              <a:rPr lang="ja-JP" altLang="en-US" dirty="0"/>
              <a:t>をダブルクリック </a:t>
            </a:r>
            <a:endParaRPr lang="en-US" altLang="ja-JP" dirty="0"/>
          </a:p>
          <a:p>
            <a:endParaRPr lang="en-US" altLang="ja-JP" dirty="0"/>
          </a:p>
          <a:p>
            <a:endParaRPr lang="en-US" altLang="ja-JP" dirty="0"/>
          </a:p>
          <a:p>
            <a:r>
              <a:rPr lang="ja-JP" altLang="en-US" dirty="0"/>
              <a:t>                                                           </a:t>
            </a:r>
            <a:r>
              <a:rPr lang="en-US" altLang="ja-JP" dirty="0"/>
              <a:t>&lt;=code.py</a:t>
            </a:r>
            <a:r>
              <a:rPr lang="ja-JP" altLang="en-US" dirty="0"/>
              <a:t>の作成画面</a:t>
            </a:r>
            <a:endParaRPr lang="en-US" altLang="ja-JP" dirty="0"/>
          </a:p>
          <a:p>
            <a:r>
              <a:rPr lang="en-US" altLang="ja-JP" dirty="0"/>
              <a:t>                                                                 </a:t>
            </a:r>
            <a:r>
              <a:rPr lang="ja-JP" altLang="en-US" dirty="0"/>
              <a:t>が開く</a:t>
            </a:r>
            <a:endParaRPr lang="en-US" altLang="ja-JP" dirty="0"/>
          </a:p>
          <a:p>
            <a:r>
              <a:rPr lang="en-US" altLang="ja-JP" dirty="0"/>
              <a:t>                                                                  </a:t>
            </a:r>
            <a:r>
              <a:rPr lang="ja-JP" altLang="en-US" dirty="0"/>
              <a:t>ここに書いていく</a:t>
            </a:r>
            <a:endParaRPr lang="en-US" altLang="ja-JP" dirty="0"/>
          </a:p>
          <a:p>
            <a:pPr marL="0" indent="0">
              <a:buNone/>
            </a:pPr>
            <a:endParaRPr lang="en-US" dirty="0"/>
          </a:p>
        </p:txBody>
      </p:sp>
      <p:pic>
        <p:nvPicPr>
          <p:cNvPr id="6" name="図 5">
            <a:extLst>
              <a:ext uri="{FF2B5EF4-FFF2-40B4-BE49-F238E27FC236}">
                <a16:creationId xmlns:a16="http://schemas.microsoft.com/office/drawing/2014/main" id="{96DC8374-F803-4AF4-BBFA-EC82534303D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386719"/>
            <a:ext cx="6172742" cy="4221024"/>
          </a:xfrm>
          <a:prstGeom prst="rect">
            <a:avLst/>
          </a:prstGeom>
        </p:spPr>
      </p:pic>
      <p:sp>
        <p:nvSpPr>
          <p:cNvPr id="7" name="正方形/長方形 6">
            <a:extLst>
              <a:ext uri="{FF2B5EF4-FFF2-40B4-BE49-F238E27FC236}">
                <a16:creationId xmlns:a16="http://schemas.microsoft.com/office/drawing/2014/main" id="{0F223AC9-F19B-4951-8136-C48E3414CA26}"/>
              </a:ext>
            </a:extLst>
          </p:cNvPr>
          <p:cNvSpPr/>
          <p:nvPr/>
        </p:nvSpPr>
        <p:spPr>
          <a:xfrm>
            <a:off x="905577" y="5124987"/>
            <a:ext cx="923223" cy="245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850D83F-F14B-445C-8193-45843264A103}"/>
              </a:ext>
            </a:extLst>
          </p:cNvPr>
          <p:cNvSpPr/>
          <p:nvPr/>
        </p:nvSpPr>
        <p:spPr>
          <a:xfrm>
            <a:off x="1991628" y="2899947"/>
            <a:ext cx="4928936" cy="24709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19413D0-9682-4381-BA39-BEF6DCF9407D}"/>
              </a:ext>
            </a:extLst>
          </p:cNvPr>
          <p:cNvSpPr/>
          <p:nvPr/>
        </p:nvSpPr>
        <p:spPr>
          <a:xfrm>
            <a:off x="7261981" y="5247942"/>
            <a:ext cx="4488581" cy="1200329"/>
          </a:xfrm>
          <a:prstGeom prst="rect">
            <a:avLst/>
          </a:prstGeom>
        </p:spPr>
        <p:txBody>
          <a:bodyPr wrap="square">
            <a:spAutoFit/>
          </a:bodyPr>
          <a:lstStyle/>
          <a:p>
            <a:r>
              <a:rPr lang="ja-JP" altLang="en-US" dirty="0"/>
              <a:t>末尾のサンプルプログラム参照</a:t>
            </a:r>
            <a:endParaRPr lang="en-US" altLang="ja-JP" dirty="0"/>
          </a:p>
          <a:p>
            <a:endParaRPr lang="en-US" dirty="0"/>
          </a:p>
          <a:p>
            <a:r>
              <a:rPr lang="en-US" dirty="0" err="1"/>
              <a:t>最初</a:t>
            </a:r>
            <a:r>
              <a:rPr lang="en-US" dirty="0"/>
              <a:t> Print("Hello World")</a:t>
            </a:r>
          </a:p>
          <a:p>
            <a:r>
              <a:rPr lang="en-US" dirty="0" err="1"/>
              <a:t>が入っているが、いらないので消す</a:t>
            </a:r>
            <a:r>
              <a:rPr lang="en-US" dirty="0"/>
              <a:t>。</a:t>
            </a:r>
          </a:p>
        </p:txBody>
      </p:sp>
    </p:spTree>
    <p:extLst>
      <p:ext uri="{BB962C8B-B14F-4D97-AF65-F5344CB8AC3E}">
        <p14:creationId xmlns:p14="http://schemas.microsoft.com/office/powerpoint/2010/main" val="36313766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94E667-20A3-4425-935B-EC70C1C68D72}"/>
              </a:ext>
            </a:extLst>
          </p:cNvPr>
          <p:cNvSpPr>
            <a:spLocks noGrp="1"/>
          </p:cNvSpPr>
          <p:nvPr>
            <p:ph type="title"/>
          </p:nvPr>
        </p:nvSpPr>
        <p:spPr/>
        <p:txBody>
          <a:bodyPr>
            <a:normAutofit fontScale="90000"/>
          </a:bodyPr>
          <a:lstStyle/>
          <a:p>
            <a:r>
              <a:rPr lang="ja-JP" altLang="en-US" dirty="0"/>
              <a:t>実行</a:t>
            </a:r>
            <a:endParaRPr lang="en-US" dirty="0"/>
          </a:p>
        </p:txBody>
      </p:sp>
      <p:sp>
        <p:nvSpPr>
          <p:cNvPr id="3" name="コンテンツ プレースホルダー 2">
            <a:extLst>
              <a:ext uri="{FF2B5EF4-FFF2-40B4-BE49-F238E27FC236}">
                <a16:creationId xmlns:a16="http://schemas.microsoft.com/office/drawing/2014/main" id="{8FC0FD03-495C-4679-8FF0-FB4FEC11B9C2}"/>
              </a:ext>
            </a:extLst>
          </p:cNvPr>
          <p:cNvSpPr>
            <a:spLocks noGrp="1"/>
          </p:cNvSpPr>
          <p:nvPr>
            <p:ph idx="1"/>
          </p:nvPr>
        </p:nvSpPr>
        <p:spPr>
          <a:xfrm>
            <a:off x="838200" y="1825624"/>
            <a:ext cx="10515600" cy="4752331"/>
          </a:xfrm>
        </p:spPr>
        <p:txBody>
          <a:bodyPr>
            <a:normAutofit/>
          </a:bodyPr>
          <a:lstStyle/>
          <a:p>
            <a:pPr marL="0" indent="0">
              <a:buNone/>
            </a:pPr>
            <a:r>
              <a:rPr lang="ja-JP" altLang="en-US" dirty="0"/>
              <a:t>再生マークをクリックする</a:t>
            </a:r>
            <a:endParaRPr lang="en-US" altLang="ja-JP" dirty="0"/>
          </a:p>
          <a:p>
            <a:pPr marL="0" indent="0">
              <a:buNone/>
            </a:pPr>
            <a:endParaRPr lang="en-US" altLang="ja-JP" dirty="0"/>
          </a:p>
          <a:p>
            <a:pPr marL="0" indent="0">
              <a:buNone/>
            </a:pPr>
            <a:endParaRPr lang="en-US" altLang="ja-JP" dirty="0"/>
          </a:p>
          <a:p>
            <a:pPr marL="0" indent="0">
              <a:buNone/>
            </a:pPr>
            <a:r>
              <a:rPr lang="en-US" altLang="ja-JP" dirty="0"/>
              <a:t>                                                             </a:t>
            </a:r>
            <a:r>
              <a:rPr lang="ja-JP" altLang="en-US" dirty="0"/>
              <a:t>プログラムが実行される</a:t>
            </a: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en-US" dirty="0"/>
              <a:t>                                                            Shell</a:t>
            </a:r>
            <a:r>
              <a:rPr lang="ja-JP" altLang="en-US" dirty="0"/>
              <a:t>に実行情報が</a:t>
            </a:r>
            <a:endParaRPr lang="en-US" altLang="ja-JP" dirty="0"/>
          </a:p>
          <a:p>
            <a:pPr marL="0" indent="0">
              <a:buNone/>
            </a:pPr>
            <a:r>
              <a:rPr lang="en-US" altLang="ja-JP" dirty="0"/>
              <a:t>                                                            </a:t>
            </a:r>
            <a:r>
              <a:rPr lang="ja-JP" altLang="en-US" dirty="0"/>
              <a:t>表示される</a:t>
            </a:r>
            <a:endParaRPr lang="en-US" dirty="0"/>
          </a:p>
        </p:txBody>
      </p:sp>
      <p:pic>
        <p:nvPicPr>
          <p:cNvPr id="4" name="図 3">
            <a:extLst>
              <a:ext uri="{FF2B5EF4-FFF2-40B4-BE49-F238E27FC236}">
                <a16:creationId xmlns:a16="http://schemas.microsoft.com/office/drawing/2014/main" id="{3D94DC15-06B7-460C-855B-97899D8A76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394918"/>
            <a:ext cx="6082364" cy="4183038"/>
          </a:xfrm>
          <a:prstGeom prst="rect">
            <a:avLst/>
          </a:prstGeom>
        </p:spPr>
      </p:pic>
      <p:sp>
        <p:nvSpPr>
          <p:cNvPr id="5" name="正方形/長方形 4">
            <a:extLst>
              <a:ext uri="{FF2B5EF4-FFF2-40B4-BE49-F238E27FC236}">
                <a16:creationId xmlns:a16="http://schemas.microsoft.com/office/drawing/2014/main" id="{1265584D-5061-4750-B753-C7E15212B9CF}"/>
              </a:ext>
            </a:extLst>
          </p:cNvPr>
          <p:cNvSpPr/>
          <p:nvPr/>
        </p:nvSpPr>
        <p:spPr>
          <a:xfrm>
            <a:off x="1319463" y="2689796"/>
            <a:ext cx="297581" cy="2362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8FEB3BD-9340-4DD3-A38E-619BDD4150CA}"/>
              </a:ext>
            </a:extLst>
          </p:cNvPr>
          <p:cNvSpPr/>
          <p:nvPr/>
        </p:nvSpPr>
        <p:spPr>
          <a:xfrm>
            <a:off x="1950720" y="5467148"/>
            <a:ext cx="4844716" cy="8447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3748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4C87AEE1-1C21-4522-AE66-31ECBD1ADD20}"/>
              </a:ext>
            </a:extLst>
          </p:cNvPr>
          <p:cNvSpPr>
            <a:spLocks noGrp="1"/>
          </p:cNvSpPr>
          <p:nvPr>
            <p:ph idx="1"/>
          </p:nvPr>
        </p:nvSpPr>
        <p:spPr>
          <a:xfrm>
            <a:off x="358220" y="1849491"/>
            <a:ext cx="10515600" cy="4351338"/>
          </a:xfrm>
        </p:spPr>
        <p:txBody>
          <a:bodyPr/>
          <a:lstStyle/>
          <a:p>
            <a:pPr marL="0" indent="0">
              <a:buNone/>
            </a:pPr>
            <a:r>
              <a:rPr lang="ja-JP" altLang="en-US" b="1" dirty="0">
                <a:solidFill>
                  <a:srgbClr val="FF0000"/>
                </a:solidFill>
              </a:rPr>
              <a:t>注意</a:t>
            </a:r>
            <a:endParaRPr lang="en-US" altLang="ja-JP" b="1" dirty="0">
              <a:solidFill>
                <a:srgbClr val="FF0000"/>
              </a:solidFill>
            </a:endParaRPr>
          </a:p>
          <a:p>
            <a:pPr marL="0" indent="0">
              <a:buNone/>
            </a:pPr>
            <a:r>
              <a:rPr lang="ja-JP" altLang="en-US" dirty="0"/>
              <a:t>小さい部品がたくさんあるので、なくさないようにふくろにいれてしめておこう</a:t>
            </a:r>
            <a:endParaRPr lang="en-US" altLang="ja-JP" dirty="0"/>
          </a:p>
          <a:p>
            <a:pPr marL="0" indent="0">
              <a:buNone/>
            </a:pPr>
            <a:br>
              <a:rPr lang="en-US" altLang="ja-JP" dirty="0"/>
            </a:br>
            <a:r>
              <a:rPr lang="ja-JP" altLang="en-US" dirty="0"/>
              <a:t>作業しやすいように、場所をうまくつくってね</a:t>
            </a:r>
            <a:endParaRPr lang="en-US" altLang="ja-JP" dirty="0"/>
          </a:p>
          <a:p>
            <a:pPr marL="0" indent="0">
              <a:buNone/>
            </a:pPr>
            <a:endParaRPr lang="en-US" altLang="ja-JP" dirty="0"/>
          </a:p>
          <a:p>
            <a:pPr marL="0" indent="0">
              <a:buNone/>
            </a:pPr>
            <a:r>
              <a:rPr lang="ja-JP" altLang="en-US" dirty="0"/>
              <a:t>まちがえないようにね</a:t>
            </a:r>
            <a:endParaRPr lang="en-US" altLang="ja-JP" dirty="0"/>
          </a:p>
        </p:txBody>
      </p:sp>
      <p:pic>
        <p:nvPicPr>
          <p:cNvPr id="6146" name="Picture 2" descr="綺麗な会社の机のイラスト">
            <a:extLst>
              <a:ext uri="{FF2B5EF4-FFF2-40B4-BE49-F238E27FC236}">
                <a16:creationId xmlns:a16="http://schemas.microsoft.com/office/drawing/2014/main" id="{8370DC08-1F96-41DA-A648-5575DFD4DF8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14442" y="3239816"/>
            <a:ext cx="3187340" cy="34834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実験に失敗した博士のイラスト">
            <a:extLst>
              <a:ext uri="{FF2B5EF4-FFF2-40B4-BE49-F238E27FC236}">
                <a16:creationId xmlns:a16="http://schemas.microsoft.com/office/drawing/2014/main" id="{21ED2049-D801-4211-A13F-41CCD455603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58067" y="4144688"/>
            <a:ext cx="2017564" cy="2662474"/>
          </a:xfrm>
          <a:prstGeom prst="rect">
            <a:avLst/>
          </a:prstGeom>
          <a:noFill/>
          <a:extLst>
            <a:ext uri="{909E8E84-426E-40DD-AFC4-6F175D3DCCD1}">
              <a14:hiddenFill xmlns:a14="http://schemas.microsoft.com/office/drawing/2010/main">
                <a:solidFill>
                  <a:srgbClr val="FFFFFF"/>
                </a:solidFill>
              </a14:hiddenFill>
            </a:ext>
          </a:extLst>
        </p:spPr>
      </p:pic>
      <p:sp>
        <p:nvSpPr>
          <p:cNvPr id="6" name="タイトル 5">
            <a:extLst>
              <a:ext uri="{FF2B5EF4-FFF2-40B4-BE49-F238E27FC236}">
                <a16:creationId xmlns:a16="http://schemas.microsoft.com/office/drawing/2014/main" id="{8C847EC8-9BB1-430E-B10F-17EC0562959F}"/>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1 </a:t>
            </a:r>
            <a:r>
              <a:rPr lang="en-US" altLang="ja-JP" dirty="0"/>
              <a:t>Raspberry Pi Pico</a:t>
            </a:r>
            <a:r>
              <a:rPr lang="ja-JP" altLang="en-US" dirty="0"/>
              <a:t>をつなげよう</a:t>
            </a:r>
            <a:endParaRPr lang="en-US" dirty="0"/>
          </a:p>
        </p:txBody>
      </p:sp>
      <p:sp>
        <p:nvSpPr>
          <p:cNvPr id="12" name="タイトル 1">
            <a:extLst>
              <a:ext uri="{FF2B5EF4-FFF2-40B4-BE49-F238E27FC236}">
                <a16:creationId xmlns:a16="http://schemas.microsoft.com/office/drawing/2014/main" id="{1C9583B3-DD19-4461-971B-595970CA341C}"/>
              </a:ext>
            </a:extLst>
          </p:cNvPr>
          <p:cNvSpPr txBox="1">
            <a:spLocks/>
          </p:cNvSpPr>
          <p:nvPr/>
        </p:nvSpPr>
        <p:spPr>
          <a:xfrm>
            <a:off x="339365" y="0"/>
            <a:ext cx="94649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br>
              <a:rPr lang="en-US" altLang="ja-JP" b="1" dirty="0">
                <a:solidFill>
                  <a:srgbClr val="00B050"/>
                </a:solidFill>
              </a:rPr>
            </a:br>
            <a:endParaRPr lang="en-US" dirty="0"/>
          </a:p>
        </p:txBody>
      </p:sp>
      <p:grpSp>
        <p:nvGrpSpPr>
          <p:cNvPr id="14" name="グループ化 13">
            <a:extLst>
              <a:ext uri="{FF2B5EF4-FFF2-40B4-BE49-F238E27FC236}">
                <a16:creationId xmlns:a16="http://schemas.microsoft.com/office/drawing/2014/main" id="{0803E444-417B-48AF-A343-C76C44564BB0}"/>
              </a:ext>
            </a:extLst>
          </p:cNvPr>
          <p:cNvGrpSpPr/>
          <p:nvPr/>
        </p:nvGrpSpPr>
        <p:grpSpPr>
          <a:xfrm>
            <a:off x="0" y="18135"/>
            <a:ext cx="2368794" cy="556900"/>
            <a:chOff x="550139" y="5522942"/>
            <a:chExt cx="2368794" cy="556900"/>
          </a:xfrm>
        </p:grpSpPr>
        <p:sp>
          <p:nvSpPr>
            <p:cNvPr id="15" name="テキスト ボックス 14">
              <a:extLst>
                <a:ext uri="{FF2B5EF4-FFF2-40B4-BE49-F238E27FC236}">
                  <a16:creationId xmlns:a16="http://schemas.microsoft.com/office/drawing/2014/main" id="{B27DD227-E8A0-4C09-BC2E-B438527A8A51}"/>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16" name="Picture 2" descr="博士のイラスト">
              <a:extLst>
                <a:ext uri="{FF2B5EF4-FFF2-40B4-BE49-F238E27FC236}">
                  <a16:creationId xmlns:a16="http://schemas.microsoft.com/office/drawing/2014/main" id="{A39E1E4C-F75A-4029-AAED-FD93A5919814}"/>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0086498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FE9748E-2DC8-4C8B-9546-477894F9C7DB}"/>
              </a:ext>
            </a:extLst>
          </p:cNvPr>
          <p:cNvSpPr>
            <a:spLocks noGrp="1"/>
          </p:cNvSpPr>
          <p:nvPr>
            <p:ph type="title"/>
          </p:nvPr>
        </p:nvSpPr>
        <p:spPr/>
        <p:txBody>
          <a:bodyPr>
            <a:normAutofit fontScale="90000"/>
          </a:bodyPr>
          <a:lstStyle/>
          <a:p>
            <a:r>
              <a:rPr lang="ja-JP" altLang="en-US" dirty="0"/>
              <a:t>保存</a:t>
            </a:r>
            <a:endParaRPr lang="en-US" dirty="0"/>
          </a:p>
        </p:txBody>
      </p:sp>
      <p:sp>
        <p:nvSpPr>
          <p:cNvPr id="5" name="コンテンツ プレースホルダー 4">
            <a:extLst>
              <a:ext uri="{FF2B5EF4-FFF2-40B4-BE49-F238E27FC236}">
                <a16:creationId xmlns:a16="http://schemas.microsoft.com/office/drawing/2014/main" id="{777F3840-3A29-4D8A-8C46-AA6394569238}"/>
              </a:ext>
            </a:extLst>
          </p:cNvPr>
          <p:cNvSpPr>
            <a:spLocks noGrp="1"/>
          </p:cNvSpPr>
          <p:nvPr>
            <p:ph idx="1"/>
          </p:nvPr>
        </p:nvSpPr>
        <p:spPr>
          <a:xfrm>
            <a:off x="838199" y="1825625"/>
            <a:ext cx="11019183" cy="4351338"/>
          </a:xfrm>
        </p:spPr>
        <p:txBody>
          <a:bodyPr>
            <a:normAutofit/>
          </a:bodyPr>
          <a:lstStyle/>
          <a:p>
            <a:r>
              <a:rPr lang="ja-JP" altLang="en-US" dirty="0"/>
              <a:t>ファイル→保存　または、フロッピーマークを押す</a:t>
            </a:r>
            <a:endParaRPr lang="en-US" altLang="ja-JP" dirty="0"/>
          </a:p>
          <a:p>
            <a:endParaRPr lang="en-US" altLang="ja-JP" dirty="0"/>
          </a:p>
          <a:p>
            <a:endParaRPr lang="en-US" altLang="ja-JP" dirty="0"/>
          </a:p>
          <a:p>
            <a:endParaRPr lang="en-US" altLang="ja-JP" dirty="0"/>
          </a:p>
          <a:p>
            <a:endParaRPr lang="en-US" altLang="ja-JP" dirty="0"/>
          </a:p>
          <a:p>
            <a:r>
              <a:rPr lang="en-US" altLang="ja-JP" dirty="0"/>
              <a:t>                                                               </a:t>
            </a:r>
            <a:endParaRPr lang="en-US" dirty="0"/>
          </a:p>
        </p:txBody>
      </p:sp>
      <p:pic>
        <p:nvPicPr>
          <p:cNvPr id="6" name="図 5">
            <a:extLst>
              <a:ext uri="{FF2B5EF4-FFF2-40B4-BE49-F238E27FC236}">
                <a16:creationId xmlns:a16="http://schemas.microsoft.com/office/drawing/2014/main" id="{D4A00894-A7B0-4762-A7E0-BAB9FCFF7C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487201"/>
            <a:ext cx="6008868" cy="4101291"/>
          </a:xfrm>
          <a:prstGeom prst="rect">
            <a:avLst/>
          </a:prstGeom>
        </p:spPr>
      </p:pic>
      <p:sp>
        <p:nvSpPr>
          <p:cNvPr id="7" name="正方形/長方形 6">
            <a:extLst>
              <a:ext uri="{FF2B5EF4-FFF2-40B4-BE49-F238E27FC236}">
                <a16:creationId xmlns:a16="http://schemas.microsoft.com/office/drawing/2014/main" id="{168EDF45-ED8E-40AD-926A-8E3E572D1690}"/>
              </a:ext>
            </a:extLst>
          </p:cNvPr>
          <p:cNvSpPr/>
          <p:nvPr/>
        </p:nvSpPr>
        <p:spPr>
          <a:xfrm>
            <a:off x="1125788" y="2763297"/>
            <a:ext cx="337252" cy="2686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D82A1DA4-8390-4BA1-9A56-02B5B158160F}"/>
              </a:ext>
            </a:extLst>
          </p:cNvPr>
          <p:cNvSpPr/>
          <p:nvPr/>
        </p:nvSpPr>
        <p:spPr>
          <a:xfrm>
            <a:off x="6996650" y="2648210"/>
            <a:ext cx="4711149" cy="3970318"/>
          </a:xfrm>
          <a:prstGeom prst="rect">
            <a:avLst/>
          </a:prstGeom>
        </p:spPr>
        <p:txBody>
          <a:bodyPr wrap="square">
            <a:spAutoFit/>
          </a:bodyPr>
          <a:lstStyle/>
          <a:p>
            <a:r>
              <a:rPr lang="ja-JP" altLang="en-US" dirty="0"/>
              <a:t>←</a:t>
            </a:r>
            <a:r>
              <a:rPr lang="en-US" altLang="ja-JP" dirty="0"/>
              <a:t>This computer</a:t>
            </a:r>
            <a:r>
              <a:rPr lang="ja-JP" altLang="en-US" dirty="0"/>
              <a:t>へ保存</a:t>
            </a:r>
            <a:endParaRPr lang="en-US" altLang="ja-JP" dirty="0"/>
          </a:p>
          <a:p>
            <a:r>
              <a:rPr lang="ja-JP" altLang="en-US" dirty="0"/>
              <a:t>　コードがパソコンに保存されます。</a:t>
            </a:r>
            <a:endParaRPr lang="en-US" altLang="ja-JP" dirty="0"/>
          </a:p>
          <a:p>
            <a:r>
              <a:rPr lang="en-US" altLang="ja-JP" dirty="0"/>
              <a:t>    </a:t>
            </a:r>
            <a:r>
              <a:rPr lang="ja-JP" altLang="en-US" dirty="0"/>
              <a:t>（パソコンにおいているプログラムを毎回</a:t>
            </a:r>
            <a:r>
              <a:rPr lang="en-US" altLang="ja-JP" dirty="0"/>
              <a:t>RP</a:t>
            </a:r>
            <a:r>
              <a:rPr lang="ja-JP" altLang="en-US" dirty="0"/>
              <a:t>に送って実行する形です。今回はこちらを使います。）</a:t>
            </a:r>
            <a:endParaRPr lang="en-US" altLang="ja-JP" dirty="0"/>
          </a:p>
          <a:p>
            <a:endParaRPr lang="en-US" altLang="ja-JP" dirty="0"/>
          </a:p>
          <a:p>
            <a:r>
              <a:rPr lang="ja-JP" altLang="en-US" dirty="0"/>
              <a:t>←</a:t>
            </a:r>
            <a:r>
              <a:rPr lang="en-US" altLang="ja-JP" dirty="0" err="1"/>
              <a:t>CirtuitPython</a:t>
            </a:r>
            <a:r>
              <a:rPr lang="en-US" altLang="ja-JP" dirty="0"/>
              <a:t> device</a:t>
            </a:r>
            <a:r>
              <a:rPr lang="ja-JP" altLang="en-US" dirty="0"/>
              <a:t>へ保存</a:t>
            </a:r>
            <a:endParaRPr lang="en-US" altLang="ja-JP" dirty="0"/>
          </a:p>
          <a:p>
            <a:r>
              <a:rPr lang="en-US" altLang="ja-JP" dirty="0"/>
              <a:t>RP</a:t>
            </a:r>
            <a:r>
              <a:rPr lang="ja-JP" altLang="en-US" dirty="0"/>
              <a:t>に</a:t>
            </a:r>
            <a:r>
              <a:rPr lang="en-US" altLang="ja-JP" dirty="0"/>
              <a:t>code.py</a:t>
            </a:r>
            <a:r>
              <a:rPr lang="ja-JP" altLang="en-US" dirty="0"/>
              <a:t>で保存すると</a:t>
            </a:r>
            <a:endParaRPr lang="en-US" altLang="ja-JP" dirty="0"/>
          </a:p>
          <a:p>
            <a:r>
              <a:rPr lang="ja-JP" altLang="en-US" dirty="0"/>
              <a:t>電源が入るたびに自動起動します。</a:t>
            </a:r>
            <a:endParaRPr lang="en-US" altLang="ja-JP" dirty="0"/>
          </a:p>
          <a:p>
            <a:r>
              <a:rPr lang="ja-JP" altLang="en-US" dirty="0"/>
              <a:t>（パソコンとつながなくとも、</a:t>
            </a:r>
            <a:r>
              <a:rPr lang="en-US" altLang="ja-JP" dirty="0"/>
              <a:t>USB</a:t>
            </a:r>
            <a:r>
              <a:rPr lang="ja-JP" altLang="en-US" dirty="0"/>
              <a:t>電源があれば自動実行します。今回の場合スタンドアロンで光るツリーを作れます。完成したら最後にこれでプログラムを</a:t>
            </a:r>
            <a:r>
              <a:rPr lang="en-US" altLang="ja-JP" dirty="0"/>
              <a:t>RP</a:t>
            </a:r>
            <a:r>
              <a:rPr lang="ja-JP" altLang="en-US" dirty="0"/>
              <a:t>に保存します。）</a:t>
            </a:r>
            <a:endParaRPr lang="en-US" altLang="ja-JP" dirty="0"/>
          </a:p>
        </p:txBody>
      </p:sp>
    </p:spTree>
    <p:extLst>
      <p:ext uri="{BB962C8B-B14F-4D97-AF65-F5344CB8AC3E}">
        <p14:creationId xmlns:p14="http://schemas.microsoft.com/office/powerpoint/2010/main" val="24299848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1265631-F99D-49C9-8925-776F8D17A7AD}"/>
              </a:ext>
            </a:extLst>
          </p:cNvPr>
          <p:cNvSpPr>
            <a:spLocks noGrp="1"/>
          </p:cNvSpPr>
          <p:nvPr>
            <p:ph type="title"/>
          </p:nvPr>
        </p:nvSpPr>
        <p:spPr/>
        <p:txBody>
          <a:bodyPr/>
          <a:lstStyle/>
          <a:p>
            <a:r>
              <a:rPr lang="en-US" dirty="0"/>
              <a:t>Raspberry Pi Pico</a:t>
            </a:r>
            <a:r>
              <a:rPr lang="ja-JP" altLang="en-US" dirty="0"/>
              <a:t>のピン配置</a:t>
            </a:r>
            <a:endParaRPr lang="en-US" dirty="0"/>
          </a:p>
        </p:txBody>
      </p:sp>
      <p:sp>
        <p:nvSpPr>
          <p:cNvPr id="5" name="テキスト プレースホルダー 4">
            <a:extLst>
              <a:ext uri="{FF2B5EF4-FFF2-40B4-BE49-F238E27FC236}">
                <a16:creationId xmlns:a16="http://schemas.microsoft.com/office/drawing/2014/main" id="{1E822F89-3B65-4859-BFF3-41E9D1770D30}"/>
              </a:ext>
            </a:extLst>
          </p:cNvPr>
          <p:cNvSpPr>
            <a:spLocks noGrp="1"/>
          </p:cNvSpPr>
          <p:nvPr>
            <p:ph type="body" idx="1"/>
          </p:nvPr>
        </p:nvSpPr>
        <p:spPr/>
        <p:txBody>
          <a:bodyPr>
            <a:normAutofit/>
          </a:bodyPr>
          <a:lstStyle/>
          <a:p>
            <a:endParaRPr lang="en-US" altLang="ja-JP" dirty="0"/>
          </a:p>
        </p:txBody>
      </p:sp>
    </p:spTree>
    <p:extLst>
      <p:ext uri="{BB962C8B-B14F-4D97-AF65-F5344CB8AC3E}">
        <p14:creationId xmlns:p14="http://schemas.microsoft.com/office/powerpoint/2010/main" val="30245057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spberry Pi Pico Pinout">
            <a:extLst>
              <a:ext uri="{FF2B5EF4-FFF2-40B4-BE49-F238E27FC236}">
                <a16:creationId xmlns:a16="http://schemas.microsoft.com/office/drawing/2014/main" id="{5F857197-A972-4AF2-B38C-15ED8BA0C231}"/>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rot="16200000">
            <a:off x="3846425" y="-1570384"/>
            <a:ext cx="5320760" cy="9176974"/>
          </a:xfrm>
          <a:prstGeom prst="rect">
            <a:avLst/>
          </a:prstGeom>
          <a:noFill/>
          <a:extLst>
            <a:ext uri="{909E8E84-426E-40DD-AFC4-6F175D3DCCD1}">
              <a14:hiddenFill xmlns:a14="http://schemas.microsoft.com/office/drawing/2010/main">
                <a:solidFill>
                  <a:srgbClr val="FFFFFF"/>
                </a:solidFill>
              </a14:hiddenFill>
            </a:ext>
          </a:extLst>
        </p:spPr>
      </p:pic>
      <p:sp>
        <p:nvSpPr>
          <p:cNvPr id="4" name="タイトル 3">
            <a:extLst>
              <a:ext uri="{FF2B5EF4-FFF2-40B4-BE49-F238E27FC236}">
                <a16:creationId xmlns:a16="http://schemas.microsoft.com/office/drawing/2014/main" id="{E943F302-A448-4405-BB79-833BF86870C8}"/>
              </a:ext>
            </a:extLst>
          </p:cNvPr>
          <p:cNvSpPr>
            <a:spLocks noGrp="1"/>
          </p:cNvSpPr>
          <p:nvPr>
            <p:ph type="title"/>
          </p:nvPr>
        </p:nvSpPr>
        <p:spPr>
          <a:xfrm>
            <a:off x="329263" y="2509469"/>
            <a:ext cx="2780899" cy="1267176"/>
          </a:xfrm>
        </p:spPr>
        <p:txBody>
          <a:bodyPr/>
          <a:lstStyle/>
          <a:p>
            <a:r>
              <a:rPr lang="ja-JP" altLang="en-US" dirty="0"/>
              <a:t>ＵＳＢ→</a:t>
            </a:r>
            <a:endParaRPr lang="en-US" dirty="0"/>
          </a:p>
        </p:txBody>
      </p:sp>
      <p:sp>
        <p:nvSpPr>
          <p:cNvPr id="5" name="テキスト ボックス 4">
            <a:extLst>
              <a:ext uri="{FF2B5EF4-FFF2-40B4-BE49-F238E27FC236}">
                <a16:creationId xmlns:a16="http://schemas.microsoft.com/office/drawing/2014/main" id="{1BD68E76-93B6-483D-BA8F-3E88D433A344}"/>
              </a:ext>
            </a:extLst>
          </p:cNvPr>
          <p:cNvSpPr txBox="1"/>
          <p:nvPr/>
        </p:nvSpPr>
        <p:spPr>
          <a:xfrm>
            <a:off x="635265" y="5853946"/>
            <a:ext cx="8727395" cy="646331"/>
          </a:xfrm>
          <a:prstGeom prst="rect">
            <a:avLst/>
          </a:prstGeom>
          <a:noFill/>
        </p:spPr>
        <p:txBody>
          <a:bodyPr wrap="square" rtlCol="0">
            <a:spAutoFit/>
          </a:bodyPr>
          <a:lstStyle/>
          <a:p>
            <a:r>
              <a:rPr lang="ja-JP" altLang="en-US" dirty="0"/>
              <a:t>上から見て、ＵＳＢが目印（頭）</a:t>
            </a:r>
            <a:endParaRPr lang="en-US" altLang="ja-JP" dirty="0"/>
          </a:p>
          <a:p>
            <a:r>
              <a:rPr lang="ja-JP" altLang="en-US" dirty="0"/>
              <a:t>左の前足が１番で反時計回りに数える。右の前足が最後の番号</a:t>
            </a:r>
            <a:r>
              <a:rPr lang="en-US" altLang="ja-JP" dirty="0"/>
              <a:t>(IC/LSI</a:t>
            </a:r>
            <a:r>
              <a:rPr lang="ja-JP" altLang="en-US" dirty="0"/>
              <a:t>で共通</a:t>
            </a:r>
            <a:r>
              <a:rPr lang="en-US" altLang="ja-JP" dirty="0"/>
              <a:t>)</a:t>
            </a:r>
            <a:endParaRPr lang="en-US" dirty="0"/>
          </a:p>
        </p:txBody>
      </p:sp>
    </p:spTree>
    <p:extLst>
      <p:ext uri="{BB962C8B-B14F-4D97-AF65-F5344CB8AC3E}">
        <p14:creationId xmlns:p14="http://schemas.microsoft.com/office/powerpoint/2010/main" val="34135028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spberry Pi Pico Pinout">
            <a:extLst>
              <a:ext uri="{FF2B5EF4-FFF2-40B4-BE49-F238E27FC236}">
                <a16:creationId xmlns:a16="http://schemas.microsoft.com/office/drawing/2014/main" id="{5F857197-A972-4AF2-B38C-15ED8BA0C231}"/>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rot="5400000">
            <a:off x="2300683" y="-748590"/>
            <a:ext cx="5320760" cy="9176974"/>
          </a:xfrm>
          <a:prstGeom prst="rect">
            <a:avLst/>
          </a:prstGeom>
          <a:noFill/>
          <a:extLst>
            <a:ext uri="{909E8E84-426E-40DD-AFC4-6F175D3DCCD1}">
              <a14:hiddenFill xmlns:a14="http://schemas.microsoft.com/office/drawing/2010/main">
                <a:solidFill>
                  <a:srgbClr val="FFFFFF"/>
                </a:solidFill>
              </a14:hiddenFill>
            </a:ext>
          </a:extLst>
        </p:spPr>
      </p:pic>
      <p:sp>
        <p:nvSpPr>
          <p:cNvPr id="4" name="タイトル 3">
            <a:extLst>
              <a:ext uri="{FF2B5EF4-FFF2-40B4-BE49-F238E27FC236}">
                <a16:creationId xmlns:a16="http://schemas.microsoft.com/office/drawing/2014/main" id="{E943F302-A448-4405-BB79-833BF86870C8}"/>
              </a:ext>
            </a:extLst>
          </p:cNvPr>
          <p:cNvSpPr>
            <a:spLocks noGrp="1"/>
          </p:cNvSpPr>
          <p:nvPr>
            <p:ph type="title"/>
          </p:nvPr>
        </p:nvSpPr>
        <p:spPr>
          <a:xfrm>
            <a:off x="8731403" y="3292762"/>
            <a:ext cx="2780899" cy="1267176"/>
          </a:xfrm>
        </p:spPr>
        <p:txBody>
          <a:bodyPr>
            <a:normAutofit/>
          </a:bodyPr>
          <a:lstStyle/>
          <a:p>
            <a:r>
              <a:rPr lang="ja-JP" altLang="en-US" dirty="0"/>
              <a:t>←ＵＳＢ</a:t>
            </a:r>
            <a:endParaRPr lang="en-US" dirty="0"/>
          </a:p>
        </p:txBody>
      </p:sp>
      <p:sp>
        <p:nvSpPr>
          <p:cNvPr id="5" name="テキスト ボックス 4">
            <a:extLst>
              <a:ext uri="{FF2B5EF4-FFF2-40B4-BE49-F238E27FC236}">
                <a16:creationId xmlns:a16="http://schemas.microsoft.com/office/drawing/2014/main" id="{1BD68E76-93B6-483D-BA8F-3E88D433A344}"/>
              </a:ext>
            </a:extLst>
          </p:cNvPr>
          <p:cNvSpPr txBox="1"/>
          <p:nvPr/>
        </p:nvSpPr>
        <p:spPr>
          <a:xfrm>
            <a:off x="372576" y="357723"/>
            <a:ext cx="6679934" cy="369332"/>
          </a:xfrm>
          <a:prstGeom prst="rect">
            <a:avLst/>
          </a:prstGeom>
          <a:noFill/>
        </p:spPr>
        <p:txBody>
          <a:bodyPr wrap="square" rtlCol="0">
            <a:spAutoFit/>
          </a:bodyPr>
          <a:lstStyle/>
          <a:p>
            <a:r>
              <a:rPr lang="ja-JP" altLang="en-US" dirty="0"/>
              <a:t>反対向き</a:t>
            </a:r>
            <a:endParaRPr lang="en-US" dirty="0"/>
          </a:p>
        </p:txBody>
      </p:sp>
    </p:spTree>
    <p:extLst>
      <p:ext uri="{BB962C8B-B14F-4D97-AF65-F5344CB8AC3E}">
        <p14:creationId xmlns:p14="http://schemas.microsoft.com/office/powerpoint/2010/main" val="22591297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A8C5E7-6BE8-4DE2-B5B7-161FBED3AF22}"/>
              </a:ext>
            </a:extLst>
          </p:cNvPr>
          <p:cNvSpPr>
            <a:spLocks noGrp="1"/>
          </p:cNvSpPr>
          <p:nvPr>
            <p:ph type="title"/>
          </p:nvPr>
        </p:nvSpPr>
        <p:spPr/>
        <p:txBody>
          <a:bodyPr/>
          <a:lstStyle/>
          <a:p>
            <a:r>
              <a:rPr lang="en-US" dirty="0" err="1"/>
              <a:t>Thonny</a:t>
            </a:r>
            <a:r>
              <a:rPr lang="ja-JP" altLang="en-US" dirty="0"/>
              <a:t>プログラムマニュアル</a:t>
            </a:r>
            <a:endParaRPr lang="en-US" dirty="0"/>
          </a:p>
        </p:txBody>
      </p:sp>
      <p:sp>
        <p:nvSpPr>
          <p:cNvPr id="3" name="テキスト プレースホルダー 2">
            <a:extLst>
              <a:ext uri="{FF2B5EF4-FFF2-40B4-BE49-F238E27FC236}">
                <a16:creationId xmlns:a16="http://schemas.microsoft.com/office/drawing/2014/main" id="{485CD857-AB42-49F9-9946-6A7EE4BAE6B3}"/>
              </a:ext>
            </a:extLst>
          </p:cNvPr>
          <p:cNvSpPr>
            <a:spLocks noGrp="1"/>
          </p:cNvSpPr>
          <p:nvPr>
            <p:ph type="body" idx="1"/>
          </p:nvPr>
        </p:nvSpPr>
        <p:spPr/>
        <p:txBody>
          <a:bodyPr/>
          <a:lstStyle/>
          <a:p>
            <a:r>
              <a:rPr lang="ja-JP" altLang="en-US" dirty="0"/>
              <a:t>日本語マニュアルはないので、</a:t>
            </a:r>
            <a:r>
              <a:rPr lang="en-US" altLang="ja-JP" dirty="0"/>
              <a:t>make.playPiper.com</a:t>
            </a:r>
            <a:r>
              <a:rPr lang="ja-JP" altLang="en-US" dirty="0"/>
              <a:t>の</a:t>
            </a:r>
            <a:r>
              <a:rPr lang="en-US" altLang="ja-JP" dirty="0"/>
              <a:t>VP</a:t>
            </a:r>
            <a:r>
              <a:rPr lang="ja-JP" altLang="en-US" dirty="0"/>
              <a:t>から参照する</a:t>
            </a:r>
            <a:endParaRPr lang="en-US" altLang="ja-JP" dirty="0"/>
          </a:p>
          <a:p>
            <a:r>
              <a:rPr lang="ja-JP" altLang="en-US" dirty="0"/>
              <a:t>か、ぐぐってブログやフォーラムを参照する</a:t>
            </a:r>
            <a:endParaRPr lang="en-US" dirty="0"/>
          </a:p>
        </p:txBody>
      </p:sp>
    </p:spTree>
    <p:extLst>
      <p:ext uri="{BB962C8B-B14F-4D97-AF65-F5344CB8AC3E}">
        <p14:creationId xmlns:p14="http://schemas.microsoft.com/office/powerpoint/2010/main" val="2544446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9608CD8-31D4-42DC-8CE8-52FE3431861B}"/>
              </a:ext>
            </a:extLst>
          </p:cNvPr>
          <p:cNvSpPr>
            <a:spLocks noGrp="1"/>
          </p:cNvSpPr>
          <p:nvPr>
            <p:ph type="title"/>
          </p:nvPr>
        </p:nvSpPr>
        <p:spPr/>
        <p:txBody>
          <a:bodyPr>
            <a:normAutofit fontScale="90000"/>
          </a:bodyPr>
          <a:lstStyle/>
          <a:p>
            <a:r>
              <a:rPr lang="ja-JP" altLang="en-US"/>
              <a:t>ラズパイ制御用コード</a:t>
            </a:r>
            <a:r>
              <a:rPr lang="ja-JP" altLang="en-US" dirty="0"/>
              <a:t>の調べ方</a:t>
            </a:r>
            <a:endParaRPr lang="en-US" dirty="0"/>
          </a:p>
        </p:txBody>
      </p:sp>
      <p:sp>
        <p:nvSpPr>
          <p:cNvPr id="5" name="コンテンツ プレースホルダー 4">
            <a:extLst>
              <a:ext uri="{FF2B5EF4-FFF2-40B4-BE49-F238E27FC236}">
                <a16:creationId xmlns:a16="http://schemas.microsoft.com/office/drawing/2014/main" id="{405254E3-FA90-43DF-8F86-7734F9D818D8}"/>
              </a:ext>
            </a:extLst>
          </p:cNvPr>
          <p:cNvSpPr>
            <a:spLocks noGrp="1"/>
          </p:cNvSpPr>
          <p:nvPr>
            <p:ph idx="1"/>
          </p:nvPr>
        </p:nvSpPr>
        <p:spPr/>
        <p:txBody>
          <a:bodyPr/>
          <a:lstStyle/>
          <a:p>
            <a:pPr marL="0" indent="0">
              <a:buNone/>
            </a:pPr>
            <a:r>
              <a:rPr lang="ja-JP" altLang="en-US" dirty="0"/>
              <a:t>ビジュアルで作成し</a:t>
            </a:r>
            <a:endParaRPr lang="en-US" altLang="ja-JP" dirty="0"/>
          </a:p>
          <a:p>
            <a:pPr marL="0" indent="0">
              <a:buNone/>
            </a:pPr>
            <a:r>
              <a:rPr lang="en-US" dirty="0"/>
              <a:t>PYTHON</a:t>
            </a:r>
            <a:r>
              <a:rPr lang="ja-JP" altLang="en-US" dirty="0"/>
              <a:t>のタブを押せば</a:t>
            </a:r>
            <a:endParaRPr lang="en-US" altLang="ja-JP" dirty="0"/>
          </a:p>
          <a:p>
            <a:pPr marL="0" indent="0">
              <a:buNone/>
            </a:pPr>
            <a:r>
              <a:rPr lang="ja-JP" altLang="en-US" dirty="0"/>
              <a:t>命令コードが出てきます</a:t>
            </a:r>
            <a:endParaRPr lang="en-US" altLang="ja-JP" dirty="0"/>
          </a:p>
          <a:p>
            <a:pPr marL="0" indent="0">
              <a:buNone/>
            </a:pPr>
            <a:endParaRPr lang="en-US" dirty="0"/>
          </a:p>
          <a:p>
            <a:pPr marL="0" indent="0">
              <a:buNone/>
            </a:pPr>
            <a:r>
              <a:rPr lang="ja-JP" altLang="en-US" dirty="0"/>
              <a:t>これをそのまま</a:t>
            </a:r>
            <a:endParaRPr lang="en-US" altLang="ja-JP" dirty="0"/>
          </a:p>
          <a:p>
            <a:pPr marL="0" indent="0">
              <a:buNone/>
            </a:pPr>
            <a:r>
              <a:rPr lang="en-US" dirty="0" err="1"/>
              <a:t>Thonny</a:t>
            </a:r>
            <a:r>
              <a:rPr lang="ja-JP" altLang="en-US" dirty="0"/>
              <a:t>に貼り付ければ</a:t>
            </a:r>
            <a:endParaRPr lang="en-US" altLang="ja-JP" dirty="0"/>
          </a:p>
          <a:p>
            <a:pPr marL="0" indent="0">
              <a:buNone/>
            </a:pPr>
            <a:r>
              <a:rPr lang="ja-JP" altLang="en-US" dirty="0"/>
              <a:t>実行可能</a:t>
            </a:r>
            <a:endParaRPr lang="en-US" dirty="0"/>
          </a:p>
          <a:p>
            <a:pPr marL="0" indent="0">
              <a:buNone/>
            </a:pPr>
            <a:endParaRPr lang="en-US" dirty="0"/>
          </a:p>
        </p:txBody>
      </p:sp>
      <p:pic>
        <p:nvPicPr>
          <p:cNvPr id="7" name="図 6">
            <a:extLst>
              <a:ext uri="{FF2B5EF4-FFF2-40B4-BE49-F238E27FC236}">
                <a16:creationId xmlns:a16="http://schemas.microsoft.com/office/drawing/2014/main" id="{7B7A68F3-8DFC-4427-A3C6-BB2A60EF28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3628" y="1825625"/>
            <a:ext cx="6545018" cy="4522012"/>
          </a:xfrm>
          <a:prstGeom prst="rect">
            <a:avLst/>
          </a:prstGeom>
        </p:spPr>
      </p:pic>
      <p:sp>
        <p:nvSpPr>
          <p:cNvPr id="8" name="正方形/長方形 7">
            <a:extLst>
              <a:ext uri="{FF2B5EF4-FFF2-40B4-BE49-F238E27FC236}">
                <a16:creationId xmlns:a16="http://schemas.microsoft.com/office/drawing/2014/main" id="{5D132C86-D338-4FEF-B7A0-C86A4EB96C2E}"/>
              </a:ext>
            </a:extLst>
          </p:cNvPr>
          <p:cNvSpPr/>
          <p:nvPr/>
        </p:nvSpPr>
        <p:spPr>
          <a:xfrm>
            <a:off x="6028661" y="2445489"/>
            <a:ext cx="2753832" cy="14779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0A8392B-4B4E-4931-B560-F94A764695DD}"/>
              </a:ext>
            </a:extLst>
          </p:cNvPr>
          <p:cNvSpPr/>
          <p:nvPr/>
        </p:nvSpPr>
        <p:spPr>
          <a:xfrm>
            <a:off x="6028661" y="4951189"/>
            <a:ext cx="5619985" cy="1098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B02D0A69-7654-481A-99D4-42AAD7DFB8F4}"/>
              </a:ext>
            </a:extLst>
          </p:cNvPr>
          <p:cNvSpPr/>
          <p:nvPr/>
        </p:nvSpPr>
        <p:spPr>
          <a:xfrm>
            <a:off x="10164726" y="6049888"/>
            <a:ext cx="1636319" cy="262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6691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A8C5E7-6BE8-4DE2-B5B7-161FBED3AF22}"/>
              </a:ext>
            </a:extLst>
          </p:cNvPr>
          <p:cNvSpPr>
            <a:spLocks noGrp="1"/>
          </p:cNvSpPr>
          <p:nvPr>
            <p:ph type="title"/>
          </p:nvPr>
        </p:nvSpPr>
        <p:spPr/>
        <p:txBody>
          <a:bodyPr/>
          <a:lstStyle/>
          <a:p>
            <a:r>
              <a:rPr lang="en-US" dirty="0"/>
              <a:t>Thonny</a:t>
            </a:r>
            <a:r>
              <a:rPr lang="ja-JP" altLang="en-US" dirty="0"/>
              <a:t>プログラム　サンプル</a:t>
            </a:r>
            <a:endParaRPr lang="en-US" dirty="0"/>
          </a:p>
        </p:txBody>
      </p:sp>
      <p:sp>
        <p:nvSpPr>
          <p:cNvPr id="3" name="テキスト プレースホルダー 2">
            <a:extLst>
              <a:ext uri="{FF2B5EF4-FFF2-40B4-BE49-F238E27FC236}">
                <a16:creationId xmlns:a16="http://schemas.microsoft.com/office/drawing/2014/main" id="{485CD857-AB42-49F9-9946-6A7EE4BAE6B3}"/>
              </a:ext>
            </a:extLst>
          </p:cNvPr>
          <p:cNvSpPr>
            <a:spLocks noGrp="1"/>
          </p:cNvSpPr>
          <p:nvPr>
            <p:ph type="body" idx="1"/>
          </p:nvPr>
        </p:nvSpPr>
        <p:spPr/>
        <p:txBody>
          <a:bodyPr/>
          <a:lstStyle/>
          <a:p>
            <a:r>
              <a:rPr lang="en-US"/>
              <a:t>https://github.com/te1netd/prochalle-led</a:t>
            </a:r>
          </a:p>
        </p:txBody>
      </p:sp>
    </p:spTree>
    <p:extLst>
      <p:ext uri="{BB962C8B-B14F-4D97-AF65-F5344CB8AC3E}">
        <p14:creationId xmlns:p14="http://schemas.microsoft.com/office/powerpoint/2010/main" val="19196901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0E3942-D1EB-4D27-94C7-E2C9B89B2C93}"/>
              </a:ext>
            </a:extLst>
          </p:cNvPr>
          <p:cNvSpPr>
            <a:spLocks noGrp="1"/>
          </p:cNvSpPr>
          <p:nvPr>
            <p:ph type="title"/>
          </p:nvPr>
        </p:nvSpPr>
        <p:spPr/>
        <p:txBody>
          <a:bodyPr>
            <a:normAutofit fontScale="90000"/>
          </a:bodyPr>
          <a:lstStyle/>
          <a:p>
            <a:r>
              <a:rPr lang="en-US" dirty="0"/>
              <a:t>LED0</a:t>
            </a:r>
            <a:r>
              <a:rPr lang="ja-JP" altLang="en-US" dirty="0"/>
              <a:t>を５回点滅させる</a:t>
            </a:r>
            <a:endParaRPr lang="en-US" dirty="0"/>
          </a:p>
        </p:txBody>
      </p:sp>
      <p:sp>
        <p:nvSpPr>
          <p:cNvPr id="3" name="コンテンツ プレースホルダー 2">
            <a:extLst>
              <a:ext uri="{FF2B5EF4-FFF2-40B4-BE49-F238E27FC236}">
                <a16:creationId xmlns:a16="http://schemas.microsoft.com/office/drawing/2014/main" id="{FD48A88E-E1AD-4563-B7B0-75355EA5D6FB}"/>
              </a:ext>
            </a:extLst>
          </p:cNvPr>
          <p:cNvSpPr>
            <a:spLocks noGrp="1"/>
          </p:cNvSpPr>
          <p:nvPr>
            <p:ph idx="1"/>
          </p:nvPr>
        </p:nvSpPr>
        <p:spPr/>
        <p:txBody>
          <a:bodyPr>
            <a:normAutofit fontScale="32500" lnSpcReduction="20000"/>
          </a:bodyPr>
          <a:lstStyle/>
          <a:p>
            <a:pPr marL="0" indent="0">
              <a:buNone/>
            </a:pPr>
            <a:r>
              <a:rPr lang="en-US" dirty="0"/>
              <a:t>## ---- Imports ---- ##</a:t>
            </a:r>
          </a:p>
          <a:p>
            <a:pPr marL="0" indent="0">
              <a:buNone/>
            </a:pPr>
            <a:r>
              <a:rPr lang="en-US" dirty="0"/>
              <a:t>import board</a:t>
            </a:r>
          </a:p>
          <a:p>
            <a:pPr marL="0" indent="0">
              <a:buNone/>
            </a:pPr>
            <a:r>
              <a:rPr lang="en-US" dirty="0"/>
              <a:t>from </a:t>
            </a:r>
            <a:r>
              <a:rPr lang="en-US" dirty="0" err="1"/>
              <a:t>Piper_blockly</a:t>
            </a:r>
            <a:r>
              <a:rPr lang="en-US" dirty="0"/>
              <a:t> import *</a:t>
            </a:r>
          </a:p>
          <a:p>
            <a:pPr marL="0" indent="0">
              <a:buNone/>
            </a:pPr>
            <a:r>
              <a:rPr lang="en-US" dirty="0"/>
              <a:t>import time</a:t>
            </a:r>
          </a:p>
          <a:p>
            <a:pPr marL="0" indent="0">
              <a:buNone/>
            </a:pPr>
            <a:br>
              <a:rPr lang="en-US" dirty="0"/>
            </a:br>
            <a:r>
              <a:rPr lang="en-US" dirty="0"/>
              <a:t>## ---- Definitions ---- ##</a:t>
            </a:r>
          </a:p>
          <a:p>
            <a:pPr marL="0" indent="0">
              <a:buNone/>
            </a:pPr>
            <a:br>
              <a:rPr lang="en-US" dirty="0"/>
            </a:br>
            <a:r>
              <a:rPr lang="en-US" dirty="0"/>
              <a:t>GP0 = PiperPin(board.GP0, "GP0")</a:t>
            </a:r>
          </a:p>
          <a:p>
            <a:pPr marL="0" indent="0">
              <a:buNone/>
            </a:pPr>
            <a:br>
              <a:rPr lang="en-US" dirty="0"/>
            </a:br>
            <a:r>
              <a:rPr lang="en-US" dirty="0"/>
              <a:t>try:</a:t>
            </a:r>
          </a:p>
          <a:p>
            <a:pPr marL="0" indent="0">
              <a:buNone/>
            </a:pPr>
            <a:r>
              <a:rPr lang="en-US" dirty="0"/>
              <a:t>  </a:t>
            </a:r>
            <a:r>
              <a:rPr lang="en-US" dirty="0" err="1"/>
              <a:t>set_digital_view</a:t>
            </a:r>
            <a:r>
              <a:rPr lang="en-US" dirty="0"/>
              <a:t>(True)</a:t>
            </a:r>
          </a:p>
          <a:p>
            <a:pPr marL="0" indent="0">
              <a:buNone/>
            </a:pPr>
            <a:r>
              <a:rPr lang="en-US" dirty="0"/>
              <a:t>except:</a:t>
            </a:r>
          </a:p>
          <a:p>
            <a:pPr marL="0" indent="0">
              <a:buNone/>
            </a:pPr>
            <a:r>
              <a:rPr lang="en-US" dirty="0"/>
              <a:t>  pass</a:t>
            </a:r>
          </a:p>
          <a:p>
            <a:pPr marL="0" indent="0">
              <a:buNone/>
            </a:pPr>
            <a:br>
              <a:rPr lang="en-US" dirty="0"/>
            </a:br>
            <a:br>
              <a:rPr lang="en-US" dirty="0"/>
            </a:br>
            <a:r>
              <a:rPr lang="en-US" dirty="0"/>
              <a:t>## ---- Code ---- ##</a:t>
            </a:r>
          </a:p>
          <a:p>
            <a:pPr marL="0" indent="0">
              <a:buNone/>
            </a:pPr>
            <a:r>
              <a:rPr lang="en-US" dirty="0"/>
              <a:t>for count in range(5):</a:t>
            </a:r>
          </a:p>
          <a:p>
            <a:pPr marL="0" indent="0">
              <a:buNone/>
            </a:pPr>
            <a:r>
              <a:rPr lang="en-US" dirty="0"/>
              <a:t>  GP0.setPin(1)</a:t>
            </a:r>
          </a:p>
          <a:p>
            <a:pPr marL="0" indent="0">
              <a:buNone/>
            </a:pPr>
            <a:r>
              <a:rPr lang="en-US" dirty="0"/>
              <a:t>  </a:t>
            </a:r>
            <a:r>
              <a:rPr lang="en-US" dirty="0" err="1"/>
              <a:t>time.sleep</a:t>
            </a:r>
            <a:r>
              <a:rPr lang="en-US" dirty="0"/>
              <a:t>(0.5)</a:t>
            </a:r>
          </a:p>
          <a:p>
            <a:pPr marL="0" indent="0">
              <a:buNone/>
            </a:pPr>
            <a:r>
              <a:rPr lang="en-US" dirty="0"/>
              <a:t>  GP0.setPin(0)</a:t>
            </a:r>
          </a:p>
          <a:p>
            <a:pPr marL="0" indent="0">
              <a:buNone/>
            </a:pPr>
            <a:r>
              <a:rPr lang="en-US" dirty="0"/>
              <a:t>  </a:t>
            </a:r>
            <a:r>
              <a:rPr lang="en-US" dirty="0" err="1"/>
              <a:t>time.sleep</a:t>
            </a:r>
            <a:r>
              <a:rPr lang="en-US" dirty="0"/>
              <a:t>(0.5)</a:t>
            </a:r>
          </a:p>
          <a:p>
            <a:pPr marL="0" indent="0">
              <a:buNone/>
            </a:pPr>
            <a:br>
              <a:rPr lang="en-US" dirty="0"/>
            </a:br>
            <a:endParaRPr lang="en-US" dirty="0"/>
          </a:p>
          <a:p>
            <a:pPr marL="0" indent="0">
              <a:buNone/>
            </a:pPr>
            <a:endParaRPr lang="en-US" dirty="0"/>
          </a:p>
        </p:txBody>
      </p:sp>
    </p:spTree>
    <p:extLst>
      <p:ext uri="{BB962C8B-B14F-4D97-AF65-F5344CB8AC3E}">
        <p14:creationId xmlns:p14="http://schemas.microsoft.com/office/powerpoint/2010/main" val="6906949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6A10765-7D17-4A2A-92E8-8B2D73EFAACF}"/>
              </a:ext>
            </a:extLst>
          </p:cNvPr>
          <p:cNvSpPr>
            <a:spLocks noGrp="1"/>
          </p:cNvSpPr>
          <p:nvPr>
            <p:ph type="title"/>
          </p:nvPr>
        </p:nvSpPr>
        <p:spPr/>
        <p:txBody>
          <a:bodyPr>
            <a:normAutofit fontScale="90000"/>
          </a:bodyPr>
          <a:lstStyle/>
          <a:p>
            <a:r>
              <a:rPr lang="en-US" dirty="0"/>
              <a:t>LED0-4</a:t>
            </a:r>
            <a:r>
              <a:rPr lang="ja-JP" altLang="en-US" dirty="0"/>
              <a:t>を順番に点滅させる</a:t>
            </a:r>
            <a:r>
              <a:rPr lang="en-US" altLang="ja-JP" dirty="0"/>
              <a:t>(3</a:t>
            </a:r>
            <a:r>
              <a:rPr lang="ja-JP" altLang="en-US" dirty="0"/>
              <a:t>回繰返し）</a:t>
            </a:r>
            <a:endParaRPr lang="en-US" dirty="0"/>
          </a:p>
        </p:txBody>
      </p:sp>
      <p:sp>
        <p:nvSpPr>
          <p:cNvPr id="5" name="コンテンツ プレースホルダー 4">
            <a:extLst>
              <a:ext uri="{FF2B5EF4-FFF2-40B4-BE49-F238E27FC236}">
                <a16:creationId xmlns:a16="http://schemas.microsoft.com/office/drawing/2014/main" id="{1B051339-9DBF-46CD-931D-3F0FBF8EBE35}"/>
              </a:ext>
            </a:extLst>
          </p:cNvPr>
          <p:cNvSpPr>
            <a:spLocks noGrp="1"/>
          </p:cNvSpPr>
          <p:nvPr>
            <p:ph idx="1"/>
          </p:nvPr>
        </p:nvSpPr>
        <p:spPr/>
        <p:txBody>
          <a:bodyPr numCol="3">
            <a:normAutofit fontScale="62500" lnSpcReduction="20000"/>
          </a:bodyPr>
          <a:lstStyle/>
          <a:p>
            <a:pPr marL="0" indent="0">
              <a:buNone/>
            </a:pPr>
            <a:r>
              <a:rPr lang="en-US" dirty="0"/>
              <a:t>## ---- Imports ---- ##</a:t>
            </a:r>
          </a:p>
          <a:p>
            <a:pPr marL="0" indent="0">
              <a:buNone/>
            </a:pPr>
            <a:r>
              <a:rPr lang="en-US" dirty="0"/>
              <a:t>import board</a:t>
            </a:r>
          </a:p>
          <a:p>
            <a:pPr marL="0" indent="0">
              <a:buNone/>
            </a:pPr>
            <a:r>
              <a:rPr lang="en-US" dirty="0"/>
              <a:t>from </a:t>
            </a:r>
            <a:r>
              <a:rPr lang="en-US" dirty="0" err="1"/>
              <a:t>Piper_blockly</a:t>
            </a:r>
            <a:r>
              <a:rPr lang="en-US" dirty="0"/>
              <a:t> import *</a:t>
            </a:r>
          </a:p>
          <a:p>
            <a:pPr marL="0" indent="0">
              <a:buNone/>
            </a:pPr>
            <a:r>
              <a:rPr lang="en-US" dirty="0"/>
              <a:t>import time</a:t>
            </a:r>
          </a:p>
          <a:p>
            <a:pPr marL="0" indent="0">
              <a:buNone/>
            </a:pPr>
            <a:br>
              <a:rPr lang="en-US" dirty="0"/>
            </a:br>
            <a:r>
              <a:rPr lang="en-US" dirty="0"/>
              <a:t>## ---- Definitions ---- ##</a:t>
            </a:r>
          </a:p>
          <a:p>
            <a:pPr marL="0" indent="0">
              <a:buNone/>
            </a:pPr>
            <a:br>
              <a:rPr lang="en-US" dirty="0"/>
            </a:br>
            <a:r>
              <a:rPr lang="en-US" dirty="0"/>
              <a:t>GP0 = PiperPin(board.GP0, "GP0")</a:t>
            </a:r>
          </a:p>
          <a:p>
            <a:pPr marL="0" indent="0">
              <a:buNone/>
            </a:pPr>
            <a:br>
              <a:rPr lang="en-US" dirty="0"/>
            </a:br>
            <a:r>
              <a:rPr lang="en-US" dirty="0"/>
              <a:t>try:</a:t>
            </a:r>
          </a:p>
          <a:p>
            <a:pPr marL="0" indent="0">
              <a:buNone/>
            </a:pPr>
            <a:r>
              <a:rPr lang="en-US" dirty="0"/>
              <a:t>  </a:t>
            </a:r>
            <a:r>
              <a:rPr lang="en-US" dirty="0" err="1"/>
              <a:t>set_digital_view</a:t>
            </a:r>
            <a:r>
              <a:rPr lang="en-US" dirty="0"/>
              <a:t>(True)</a:t>
            </a:r>
          </a:p>
          <a:p>
            <a:pPr marL="0" indent="0">
              <a:buNone/>
            </a:pPr>
            <a:r>
              <a:rPr lang="en-US" dirty="0"/>
              <a:t>except:</a:t>
            </a:r>
          </a:p>
          <a:p>
            <a:pPr marL="0" indent="0">
              <a:buNone/>
            </a:pPr>
            <a:r>
              <a:rPr lang="en-US" dirty="0"/>
              <a:t>  pass</a:t>
            </a:r>
          </a:p>
          <a:p>
            <a:pPr marL="0" indent="0">
              <a:buNone/>
            </a:pPr>
            <a:br>
              <a:rPr lang="en-US" dirty="0"/>
            </a:br>
            <a:r>
              <a:rPr lang="en-US" dirty="0"/>
              <a:t>GP1 = PiperPin(board.GP1, "GP1")</a:t>
            </a:r>
          </a:p>
          <a:p>
            <a:pPr marL="0" indent="0">
              <a:buNone/>
            </a:pPr>
            <a:r>
              <a:rPr lang="en-US" dirty="0"/>
              <a:t>GP2 = PiperPin(board.GP2, "GP2")</a:t>
            </a:r>
          </a:p>
          <a:p>
            <a:pPr marL="0" indent="0">
              <a:buNone/>
            </a:pPr>
            <a:r>
              <a:rPr lang="en-US" dirty="0"/>
              <a:t>GP3 = PiperPin(board.GP3, "GP3")</a:t>
            </a:r>
          </a:p>
          <a:p>
            <a:pPr marL="0" indent="0">
              <a:buNone/>
            </a:pPr>
            <a:r>
              <a:rPr lang="en-US" dirty="0"/>
              <a:t>GP4 = PiperPin(board.GP4, "GP4")</a:t>
            </a:r>
          </a:p>
          <a:p>
            <a:pPr marL="0" indent="0">
              <a:buNone/>
            </a:pPr>
            <a:br>
              <a:rPr lang="en-US" dirty="0"/>
            </a:br>
            <a:br>
              <a:rPr lang="en-US" dirty="0"/>
            </a:br>
            <a:r>
              <a:rPr lang="en-US" dirty="0"/>
              <a:t>## ---- Code ---- ##</a:t>
            </a:r>
          </a:p>
          <a:p>
            <a:pPr marL="0" indent="0">
              <a:buNone/>
            </a:pPr>
            <a:r>
              <a:rPr lang="en-US" dirty="0"/>
              <a:t>for count in range(3):</a:t>
            </a:r>
          </a:p>
          <a:p>
            <a:pPr marL="0" indent="0">
              <a:buNone/>
            </a:pPr>
            <a:r>
              <a:rPr lang="en-US" dirty="0"/>
              <a:t>  GP0.setPin(1)</a:t>
            </a:r>
          </a:p>
          <a:p>
            <a:pPr marL="0" indent="0">
              <a:buNone/>
            </a:pPr>
            <a:r>
              <a:rPr lang="en-US" dirty="0"/>
              <a:t>  </a:t>
            </a:r>
            <a:r>
              <a:rPr lang="en-US" dirty="0" err="1"/>
              <a:t>time.sleep</a:t>
            </a:r>
            <a:r>
              <a:rPr lang="en-US" dirty="0"/>
              <a:t>(0.5)</a:t>
            </a:r>
          </a:p>
          <a:p>
            <a:pPr marL="0" indent="0">
              <a:buNone/>
            </a:pPr>
            <a:r>
              <a:rPr lang="en-US" dirty="0"/>
              <a:t>  GP0.setPin(0)</a:t>
            </a:r>
          </a:p>
          <a:p>
            <a:pPr marL="0" indent="0">
              <a:buNone/>
            </a:pPr>
            <a:r>
              <a:rPr lang="en-US" dirty="0"/>
              <a:t>  GP1.setPin(1)</a:t>
            </a:r>
          </a:p>
          <a:p>
            <a:pPr marL="0" indent="0">
              <a:buNone/>
            </a:pPr>
            <a:r>
              <a:rPr lang="en-US" dirty="0"/>
              <a:t>  </a:t>
            </a:r>
            <a:r>
              <a:rPr lang="en-US" dirty="0" err="1"/>
              <a:t>time.sleep</a:t>
            </a:r>
            <a:r>
              <a:rPr lang="en-US" dirty="0"/>
              <a:t>(0.5)</a:t>
            </a:r>
          </a:p>
          <a:p>
            <a:pPr marL="0" indent="0">
              <a:buNone/>
            </a:pPr>
            <a:r>
              <a:rPr lang="en-US" dirty="0"/>
              <a:t>  GP1.setPin(0)</a:t>
            </a:r>
          </a:p>
          <a:p>
            <a:pPr marL="0" indent="0">
              <a:buNone/>
            </a:pPr>
            <a:r>
              <a:rPr lang="en-US" dirty="0"/>
              <a:t>  GP2.setPin(1)</a:t>
            </a:r>
          </a:p>
          <a:p>
            <a:pPr marL="0" indent="0">
              <a:buNone/>
            </a:pPr>
            <a:r>
              <a:rPr lang="en-US" dirty="0"/>
              <a:t>  </a:t>
            </a:r>
            <a:r>
              <a:rPr lang="en-US" dirty="0" err="1"/>
              <a:t>time.sleep</a:t>
            </a:r>
            <a:r>
              <a:rPr lang="en-US" dirty="0"/>
              <a:t>(0.5)</a:t>
            </a:r>
          </a:p>
          <a:p>
            <a:pPr marL="0" indent="0">
              <a:buNone/>
            </a:pPr>
            <a:r>
              <a:rPr lang="en-US" dirty="0"/>
              <a:t>  GP2.setPin(0)</a:t>
            </a:r>
          </a:p>
          <a:p>
            <a:pPr marL="0" indent="0">
              <a:buNone/>
            </a:pPr>
            <a:r>
              <a:rPr lang="en-US" dirty="0"/>
              <a:t>  GP3.setPin(1)</a:t>
            </a:r>
          </a:p>
          <a:p>
            <a:pPr marL="0" indent="0">
              <a:buNone/>
            </a:pPr>
            <a:r>
              <a:rPr lang="en-US" dirty="0"/>
              <a:t>  </a:t>
            </a:r>
            <a:r>
              <a:rPr lang="en-US" dirty="0" err="1"/>
              <a:t>time.sleep</a:t>
            </a:r>
            <a:r>
              <a:rPr lang="en-US" dirty="0"/>
              <a:t>(0.5)</a:t>
            </a:r>
          </a:p>
          <a:p>
            <a:pPr marL="0" indent="0">
              <a:buNone/>
            </a:pPr>
            <a:r>
              <a:rPr lang="en-US" dirty="0"/>
              <a:t>  GP3.setPin(0)</a:t>
            </a:r>
          </a:p>
          <a:p>
            <a:pPr marL="0" indent="0">
              <a:buNone/>
            </a:pPr>
            <a:r>
              <a:rPr lang="en-US" dirty="0"/>
              <a:t>  GP4.setPin(1)</a:t>
            </a:r>
          </a:p>
          <a:p>
            <a:pPr marL="0" indent="0">
              <a:buNone/>
            </a:pPr>
            <a:r>
              <a:rPr lang="en-US" dirty="0"/>
              <a:t>  </a:t>
            </a:r>
            <a:r>
              <a:rPr lang="en-US" dirty="0" err="1"/>
              <a:t>time.sleep</a:t>
            </a:r>
            <a:r>
              <a:rPr lang="en-US" dirty="0"/>
              <a:t>(0.5)</a:t>
            </a:r>
          </a:p>
          <a:p>
            <a:pPr marL="0" indent="0">
              <a:buNone/>
            </a:pPr>
            <a:r>
              <a:rPr lang="en-US" dirty="0"/>
              <a:t>  GP4.setPin(0)</a:t>
            </a:r>
          </a:p>
          <a:p>
            <a:pPr marL="0" indent="0">
              <a:buNone/>
            </a:pPr>
            <a:br>
              <a:rPr lang="en-US" dirty="0"/>
            </a:br>
            <a:endParaRPr lang="en-US" dirty="0"/>
          </a:p>
          <a:p>
            <a:pPr marL="0" indent="0">
              <a:buNone/>
            </a:pPr>
            <a:endParaRPr lang="en-US" dirty="0"/>
          </a:p>
        </p:txBody>
      </p:sp>
    </p:spTree>
    <p:extLst>
      <p:ext uri="{BB962C8B-B14F-4D97-AF65-F5344CB8AC3E}">
        <p14:creationId xmlns:p14="http://schemas.microsoft.com/office/powerpoint/2010/main" val="10301887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F33EE-88F4-441E-BDC2-9AF953C63C27}"/>
              </a:ext>
            </a:extLst>
          </p:cNvPr>
          <p:cNvSpPr>
            <a:spLocks noGrp="1"/>
          </p:cNvSpPr>
          <p:nvPr>
            <p:ph type="title"/>
          </p:nvPr>
        </p:nvSpPr>
        <p:spPr/>
        <p:txBody>
          <a:bodyPr>
            <a:normAutofit fontScale="90000"/>
          </a:bodyPr>
          <a:lstStyle/>
          <a:p>
            <a:r>
              <a:rPr lang="en-US" dirty="0"/>
              <a:t>GP15</a:t>
            </a:r>
            <a:r>
              <a:rPr lang="ja-JP" altLang="en-US" dirty="0"/>
              <a:t>のスイッチで</a:t>
            </a:r>
            <a:r>
              <a:rPr lang="en-US" altLang="ja-JP" dirty="0"/>
              <a:t>LED0</a:t>
            </a:r>
            <a:r>
              <a:rPr lang="ja-JP" altLang="en-US" dirty="0"/>
              <a:t>を点灯</a:t>
            </a:r>
            <a:endParaRPr lang="en-US" dirty="0"/>
          </a:p>
        </p:txBody>
      </p:sp>
      <p:sp>
        <p:nvSpPr>
          <p:cNvPr id="3" name="コンテンツ プレースホルダー 2">
            <a:extLst>
              <a:ext uri="{FF2B5EF4-FFF2-40B4-BE49-F238E27FC236}">
                <a16:creationId xmlns:a16="http://schemas.microsoft.com/office/drawing/2014/main" id="{E09FA875-87A4-4251-AD50-C3F5B878D8A8}"/>
              </a:ext>
            </a:extLst>
          </p:cNvPr>
          <p:cNvSpPr>
            <a:spLocks noGrp="1"/>
          </p:cNvSpPr>
          <p:nvPr>
            <p:ph idx="1"/>
          </p:nvPr>
        </p:nvSpPr>
        <p:spPr/>
        <p:txBody>
          <a:bodyPr>
            <a:normAutofit fontScale="55000" lnSpcReduction="20000"/>
          </a:bodyPr>
          <a:lstStyle/>
          <a:p>
            <a:pPr marL="0" indent="0">
              <a:buNone/>
            </a:pPr>
            <a:r>
              <a:rPr lang="en-US" dirty="0"/>
              <a:t>## ---- Imports ---- ##</a:t>
            </a:r>
          </a:p>
          <a:p>
            <a:pPr marL="0" indent="0">
              <a:buNone/>
            </a:pPr>
            <a:r>
              <a:rPr lang="en-US" dirty="0"/>
              <a:t>import time</a:t>
            </a:r>
          </a:p>
          <a:p>
            <a:pPr marL="0" indent="0">
              <a:buNone/>
            </a:pPr>
            <a:r>
              <a:rPr lang="en-US" dirty="0"/>
              <a:t>import board</a:t>
            </a:r>
          </a:p>
          <a:p>
            <a:pPr marL="0" indent="0">
              <a:buNone/>
            </a:pPr>
            <a:r>
              <a:rPr lang="en-US" dirty="0"/>
              <a:t>from </a:t>
            </a:r>
            <a:r>
              <a:rPr lang="en-US" dirty="0" err="1"/>
              <a:t>digitalio</a:t>
            </a:r>
            <a:r>
              <a:rPr lang="en-US" dirty="0"/>
              <a:t> import Pull</a:t>
            </a:r>
          </a:p>
          <a:p>
            <a:pPr marL="0" indent="0">
              <a:buNone/>
            </a:pPr>
            <a:r>
              <a:rPr lang="en-US" dirty="0"/>
              <a:t>from piper_blockly import *</a:t>
            </a:r>
          </a:p>
          <a:p>
            <a:pPr marL="0" indent="0">
              <a:buNone/>
            </a:pPr>
            <a:r>
              <a:rPr lang="en-US" dirty="0"/>
              <a:t>## ---- Definitions ---- ##</a:t>
            </a:r>
          </a:p>
          <a:p>
            <a:pPr marL="0" indent="0">
              <a:buNone/>
            </a:pPr>
            <a:r>
              <a:rPr lang="en-US" dirty="0"/>
              <a:t>GP15 = piperPin(board.GP15, "GP15")</a:t>
            </a:r>
          </a:p>
          <a:p>
            <a:pPr marL="0" indent="0">
              <a:buNone/>
            </a:pPr>
            <a:r>
              <a:rPr lang="en-US" dirty="0"/>
              <a:t>GP0 = piperPin(board.GP0, "GP0")</a:t>
            </a:r>
          </a:p>
          <a:p>
            <a:pPr marL="0" indent="0">
              <a:buNone/>
            </a:pPr>
            <a:r>
              <a:rPr lang="en-US" dirty="0"/>
              <a:t>## ---- Code ---- ##</a:t>
            </a:r>
          </a:p>
          <a:p>
            <a:pPr marL="0" indent="0">
              <a:buNone/>
            </a:pPr>
            <a:r>
              <a:rPr lang="en-US" dirty="0"/>
              <a:t>while True:</a:t>
            </a:r>
          </a:p>
          <a:p>
            <a:pPr marL="0" indent="0">
              <a:buNone/>
            </a:pPr>
            <a:r>
              <a:rPr lang="en-US" dirty="0"/>
              <a:t>  if not GP15.checkPin(</a:t>
            </a:r>
            <a:r>
              <a:rPr lang="en-US" dirty="0" err="1"/>
              <a:t>Pull.UP</a:t>
            </a:r>
            <a:r>
              <a:rPr lang="en-US" dirty="0"/>
              <a:t>):</a:t>
            </a:r>
          </a:p>
          <a:p>
            <a:pPr marL="0" indent="0">
              <a:buNone/>
            </a:pPr>
            <a:r>
              <a:rPr lang="en-US" dirty="0"/>
              <a:t>    GP0.setPin(1)</a:t>
            </a:r>
          </a:p>
          <a:p>
            <a:pPr marL="0" indent="0">
              <a:buNone/>
            </a:pPr>
            <a:r>
              <a:rPr lang="en-US" dirty="0"/>
              <a:t>  else:</a:t>
            </a:r>
          </a:p>
          <a:p>
            <a:pPr marL="0" indent="0">
              <a:buNone/>
            </a:pPr>
            <a:r>
              <a:rPr lang="en-US" dirty="0"/>
              <a:t>    GP0.setPin(0)</a:t>
            </a:r>
          </a:p>
          <a:p>
            <a:pPr marL="0" indent="0">
              <a:buNone/>
            </a:pPr>
            <a:r>
              <a:rPr lang="en-US" dirty="0"/>
              <a:t>  </a:t>
            </a:r>
            <a:r>
              <a:rPr lang="en-US" dirty="0" err="1"/>
              <a:t>time.sleep</a:t>
            </a:r>
            <a:r>
              <a:rPr lang="en-US" dirty="0"/>
              <a:t>(0.1)</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32497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1 </a:t>
            </a:r>
            <a:r>
              <a:rPr lang="en-US" altLang="ja-JP" dirty="0"/>
              <a:t>Raspberry Pi Pico</a:t>
            </a:r>
            <a:r>
              <a:rPr lang="ja-JP" altLang="en-US" dirty="0"/>
              <a:t>をつなげよう</a:t>
            </a:r>
            <a:endParaRPr lang="en-US" dirty="0">
              <a:solidFill>
                <a:srgbClr val="FF0000"/>
              </a:solidFill>
            </a:endParaRPr>
          </a:p>
        </p:txBody>
      </p:sp>
      <p:sp>
        <p:nvSpPr>
          <p:cNvPr id="3" name="コンテンツ プレースホルダー 2">
            <a:extLst>
              <a:ext uri="{FF2B5EF4-FFF2-40B4-BE49-F238E27FC236}">
                <a16:creationId xmlns:a16="http://schemas.microsoft.com/office/drawing/2014/main" id="{4C87AEE1-1C21-4522-AE66-31ECBD1ADD20}"/>
              </a:ext>
            </a:extLst>
          </p:cNvPr>
          <p:cNvSpPr>
            <a:spLocks noGrp="1"/>
          </p:cNvSpPr>
          <p:nvPr>
            <p:ph idx="1"/>
          </p:nvPr>
        </p:nvSpPr>
        <p:spPr>
          <a:xfrm>
            <a:off x="358220" y="1967026"/>
            <a:ext cx="10515600" cy="4351338"/>
          </a:xfrm>
        </p:spPr>
        <p:txBody>
          <a:bodyPr/>
          <a:lstStyle/>
          <a:p>
            <a:pPr marL="0" indent="0">
              <a:buNone/>
            </a:pPr>
            <a:r>
              <a:rPr lang="en-US" altLang="ja-JP" dirty="0"/>
              <a:t>Raspberry Pi Pico(</a:t>
            </a:r>
            <a:r>
              <a:rPr lang="ja-JP" altLang="en-US" dirty="0"/>
              <a:t>ラズベリーパイピコ</a:t>
            </a:r>
            <a:r>
              <a:rPr lang="en-US" altLang="ja-JP" dirty="0"/>
              <a:t>)</a:t>
            </a:r>
            <a:r>
              <a:rPr lang="ja-JP" altLang="en-US" dirty="0"/>
              <a:t>ってなに？</a:t>
            </a:r>
            <a:endParaRPr lang="en-US" altLang="ja-JP" dirty="0"/>
          </a:p>
          <a:p>
            <a:pPr marL="0" indent="0">
              <a:buNone/>
            </a:pPr>
            <a:endParaRPr lang="en-US" altLang="ja-JP" dirty="0"/>
          </a:p>
          <a:p>
            <a:pPr marL="0" indent="0">
              <a:buNone/>
            </a:pPr>
            <a:endParaRPr lang="en-US" altLang="ja-JP" dirty="0"/>
          </a:p>
          <a:p>
            <a:pPr marL="0" indent="0">
              <a:buNone/>
            </a:pPr>
            <a:r>
              <a:rPr lang="ja-JP" altLang="en-US" dirty="0"/>
              <a:t>これ</a:t>
            </a:r>
            <a:endParaRPr lang="en-US" altLang="ja-JP" dirty="0"/>
          </a:p>
          <a:p>
            <a:pPr marL="0" indent="0">
              <a:buNone/>
            </a:pPr>
            <a:r>
              <a:rPr lang="ja-JP" altLang="en-US" dirty="0"/>
              <a:t>とってもちいさな</a:t>
            </a:r>
            <a:endParaRPr lang="en-US" altLang="ja-JP" dirty="0"/>
          </a:p>
          <a:p>
            <a:pPr marL="0" indent="0">
              <a:buNone/>
            </a:pPr>
            <a:r>
              <a:rPr lang="ja-JP" altLang="en-US" dirty="0"/>
              <a:t>パソコン</a:t>
            </a:r>
            <a:endParaRPr lang="en-US" altLang="ja-JP" dirty="0"/>
          </a:p>
          <a:p>
            <a:pPr marL="0" indent="0">
              <a:buNone/>
            </a:pPr>
            <a:endParaRPr lang="en-US" altLang="ja-JP" dirty="0"/>
          </a:p>
          <a:p>
            <a:pPr marL="0" indent="0">
              <a:buNone/>
            </a:pPr>
            <a:endParaRPr lang="en-US" altLang="ja-JP" dirty="0"/>
          </a:p>
        </p:txBody>
      </p:sp>
      <p:pic>
        <p:nvPicPr>
          <p:cNvPr id="5" name="Picture 2" descr="Raspberry Pi Pico Pinout">
            <a:extLst>
              <a:ext uri="{FF2B5EF4-FFF2-40B4-BE49-F238E27FC236}">
                <a16:creationId xmlns:a16="http://schemas.microsoft.com/office/drawing/2014/main" id="{339B9645-44CC-46F3-AA18-7F08D69E5321}"/>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rot="5400000">
            <a:off x="7332783" y="1514789"/>
            <a:ext cx="2401553" cy="5782831"/>
          </a:xfrm>
          <a:prstGeom prst="rect">
            <a:avLst/>
          </a:prstGeom>
          <a:noFill/>
          <a:extLst>
            <a:ext uri="{909E8E84-426E-40DD-AFC4-6F175D3DCCD1}">
              <a14:hiddenFill xmlns:a14="http://schemas.microsoft.com/office/drawing/2010/main">
                <a:solidFill>
                  <a:srgbClr val="FFFFFF"/>
                </a:solidFill>
              </a14:hiddenFill>
            </a:ext>
          </a:extLst>
        </p:spPr>
      </p:pic>
      <p:sp>
        <p:nvSpPr>
          <p:cNvPr id="6" name="矢印: 右 5">
            <a:extLst>
              <a:ext uri="{FF2B5EF4-FFF2-40B4-BE49-F238E27FC236}">
                <a16:creationId xmlns:a16="http://schemas.microsoft.com/office/drawing/2014/main" id="{F994D890-79E1-4F88-A82A-1CF41713DF0E}"/>
              </a:ext>
            </a:extLst>
          </p:cNvPr>
          <p:cNvSpPr/>
          <p:nvPr/>
        </p:nvSpPr>
        <p:spPr>
          <a:xfrm rot="199536">
            <a:off x="1541256" y="3641968"/>
            <a:ext cx="4100734" cy="388872"/>
          </a:xfrm>
          <a:prstGeom prst="rightArrow">
            <a:avLst/>
          </a:prstGeom>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グループ化 11">
            <a:extLst>
              <a:ext uri="{FF2B5EF4-FFF2-40B4-BE49-F238E27FC236}">
                <a16:creationId xmlns:a16="http://schemas.microsoft.com/office/drawing/2014/main" id="{12AD671A-0B54-4FAF-B641-33F5F59DF9C5}"/>
              </a:ext>
            </a:extLst>
          </p:cNvPr>
          <p:cNvGrpSpPr/>
          <p:nvPr/>
        </p:nvGrpSpPr>
        <p:grpSpPr>
          <a:xfrm>
            <a:off x="0" y="18135"/>
            <a:ext cx="2368794" cy="556900"/>
            <a:chOff x="550139" y="5522942"/>
            <a:chExt cx="2368794" cy="556900"/>
          </a:xfrm>
        </p:grpSpPr>
        <p:sp>
          <p:nvSpPr>
            <p:cNvPr id="13" name="テキスト ボックス 12">
              <a:extLst>
                <a:ext uri="{FF2B5EF4-FFF2-40B4-BE49-F238E27FC236}">
                  <a16:creationId xmlns:a16="http://schemas.microsoft.com/office/drawing/2014/main" id="{F38D4A45-5254-4F17-96A2-A99EB20458FC}"/>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14" name="Picture 2" descr="博士のイラスト">
              <a:extLst>
                <a:ext uri="{FF2B5EF4-FFF2-40B4-BE49-F238E27FC236}">
                  <a16:creationId xmlns:a16="http://schemas.microsoft.com/office/drawing/2014/main" id="{39E2ED8B-CBD1-44E0-8C06-75B9FC863A13}"/>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651287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2DA53D7-F53B-4C0C-A130-E5909E36DA1C}"/>
              </a:ext>
            </a:extLst>
          </p:cNvPr>
          <p:cNvSpPr>
            <a:spLocks noGrp="1"/>
          </p:cNvSpPr>
          <p:nvPr>
            <p:ph type="title"/>
          </p:nvPr>
        </p:nvSpPr>
        <p:spPr/>
        <p:txBody>
          <a:bodyPr/>
          <a:lstStyle/>
          <a:p>
            <a:r>
              <a:rPr lang="ja-JP" altLang="en-US" dirty="0"/>
              <a:t>表示用フォント</a:t>
            </a:r>
            <a:endParaRPr lang="en-US" dirty="0"/>
          </a:p>
        </p:txBody>
      </p:sp>
      <p:sp>
        <p:nvSpPr>
          <p:cNvPr id="5" name="テキスト プレースホルダー 4">
            <a:extLst>
              <a:ext uri="{FF2B5EF4-FFF2-40B4-BE49-F238E27FC236}">
                <a16:creationId xmlns:a16="http://schemas.microsoft.com/office/drawing/2014/main" id="{97BE3CD3-2954-4F35-B52E-3875374CD2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214906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E52881-266F-4C9B-9487-19E7F0BBD164}"/>
              </a:ext>
            </a:extLst>
          </p:cNvPr>
          <p:cNvSpPr>
            <a:spLocks noGrp="1"/>
          </p:cNvSpPr>
          <p:nvPr>
            <p:ph type="title"/>
          </p:nvPr>
        </p:nvSpPr>
        <p:spPr/>
        <p:txBody>
          <a:bodyPr>
            <a:normAutofit fontScale="90000"/>
          </a:bodyPr>
          <a:lstStyle/>
          <a:p>
            <a:r>
              <a:rPr lang="ja-JP" altLang="en-US" dirty="0"/>
              <a:t>テキスト表示用 </a:t>
            </a:r>
            <a:r>
              <a:rPr lang="en-US" dirty="0"/>
              <a:t>Myrica</a:t>
            </a:r>
            <a:r>
              <a:rPr lang="ja-JP" altLang="en-US" dirty="0"/>
              <a:t>フォント改</a:t>
            </a:r>
            <a:endParaRPr lang="en-US" dirty="0"/>
          </a:p>
        </p:txBody>
      </p:sp>
      <p:sp>
        <p:nvSpPr>
          <p:cNvPr id="3" name="コンテンツ プレースホルダー 2">
            <a:extLst>
              <a:ext uri="{FF2B5EF4-FFF2-40B4-BE49-F238E27FC236}">
                <a16:creationId xmlns:a16="http://schemas.microsoft.com/office/drawing/2014/main" id="{820DD380-EFC8-4F4F-87A3-5ED49E7C2FAC}"/>
              </a:ext>
            </a:extLst>
          </p:cNvPr>
          <p:cNvSpPr>
            <a:spLocks noGrp="1"/>
          </p:cNvSpPr>
          <p:nvPr>
            <p:ph idx="1"/>
          </p:nvPr>
        </p:nvSpPr>
        <p:spPr/>
        <p:txBody>
          <a:bodyPr>
            <a:normAutofit fontScale="92500" lnSpcReduction="20000"/>
          </a:bodyPr>
          <a:lstStyle/>
          <a:p>
            <a:pPr marL="0" indent="0">
              <a:buNone/>
            </a:pPr>
            <a:r>
              <a:rPr 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0</a:t>
            </a: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と</a:t>
            </a: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O</a:t>
            </a: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と</a:t>
            </a: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o</a:t>
            </a: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と</a:t>
            </a: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Q</a:t>
            </a:r>
          </a:p>
          <a:p>
            <a:pPr marL="0" indent="0">
              <a:buNone/>
            </a:pP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m</a:t>
            </a: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と</a:t>
            </a: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n</a:t>
            </a: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　　</a:t>
            </a:r>
            <a:r>
              <a:rPr lang="en-US" altLang="ja-JP" sz="5400" dirty="0" err="1">
                <a:latin typeface="Prochalle_Myrica M" panose="020B0509020203020207" pitchFamily="49" charset="-128"/>
                <a:ea typeface="Prochalle_Myrica M" panose="020B0509020203020207" pitchFamily="49" charset="-128"/>
                <a:cs typeface="Prochalle_Myrica M" panose="020B0509020203020207" pitchFamily="49" charset="-128"/>
              </a:rPr>
              <a:t>i</a:t>
            </a: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と</a:t>
            </a: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l</a:t>
            </a: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と</a:t>
            </a: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1</a:t>
            </a: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と</a:t>
            </a: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I</a:t>
            </a: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　　</a:t>
            </a:r>
            <a:endPar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endParaRPr>
          </a:p>
          <a:p>
            <a:pPr marL="0" indent="0">
              <a:buNone/>
            </a:pP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演算記号    </a:t>
            </a: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a:t>
            </a: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　</a:t>
            </a: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a:t>
            </a: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　</a:t>
            </a: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a:t>
            </a: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　</a:t>
            </a: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  %</a:t>
            </a: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　</a:t>
            </a: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a:t>
            </a: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　　</a:t>
            </a:r>
            <a:endPar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endParaRPr>
          </a:p>
          <a:p>
            <a:pPr marL="0" indent="0">
              <a:buNone/>
            </a:pP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セミコロンとコロン　</a:t>
            </a: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a:t>
            </a: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 </a:t>
            </a: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a:t>
            </a:r>
          </a:p>
          <a:p>
            <a:pPr marL="0" indent="0">
              <a:buNone/>
            </a:pP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半角</a:t>
            </a: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SP</a:t>
            </a: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　　</a:t>
            </a: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x = sin(t) * r</a:t>
            </a: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　</a:t>
            </a: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a:t>
            </a: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自作</a:t>
            </a: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a:t>
            </a:r>
          </a:p>
          <a:p>
            <a:pPr marL="0" indent="0">
              <a:buNone/>
            </a:pP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半角全角    </a:t>
            </a: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a:t>
            </a: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ー </a:t>
            </a: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_</a:t>
            </a: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 </a:t>
            </a: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a:t>
            </a: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a:t>
            </a:r>
            <a:r>
              <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rPr>
              <a:t>=</a:t>
            </a:r>
            <a:r>
              <a:rPr lang="ja-JP" altLang="en-US" sz="5400" dirty="0">
                <a:latin typeface="Prochalle_Myrica M" panose="020B0509020203020207" pitchFamily="49" charset="-128"/>
                <a:ea typeface="Prochalle_Myrica M" panose="020B0509020203020207" pitchFamily="49" charset="-128"/>
                <a:cs typeface="Prochalle_Myrica M" panose="020B0509020203020207" pitchFamily="49" charset="-128"/>
              </a:rPr>
              <a:t>＝</a:t>
            </a:r>
            <a:endParaRPr lang="en-US" altLang="ja-JP" sz="5400" dirty="0">
              <a:latin typeface="Prochalle_Myrica M" panose="020B0509020203020207" pitchFamily="49" charset="-128"/>
              <a:ea typeface="Prochalle_Myrica M" panose="020B0509020203020207" pitchFamily="49" charset="-128"/>
              <a:cs typeface="Prochalle_Myrica M" panose="020B0509020203020207" pitchFamily="49" charset="-128"/>
            </a:endParaRPr>
          </a:p>
        </p:txBody>
      </p:sp>
      <p:sp>
        <p:nvSpPr>
          <p:cNvPr id="4" name="テキスト ボックス 3">
            <a:extLst>
              <a:ext uri="{FF2B5EF4-FFF2-40B4-BE49-F238E27FC236}">
                <a16:creationId xmlns:a16="http://schemas.microsoft.com/office/drawing/2014/main" id="{BE10CB7E-240F-4A57-9743-B91FAB35C523}"/>
              </a:ext>
            </a:extLst>
          </p:cNvPr>
          <p:cNvSpPr txBox="1"/>
          <p:nvPr/>
        </p:nvSpPr>
        <p:spPr>
          <a:xfrm>
            <a:off x="417871" y="5903893"/>
            <a:ext cx="11356258" cy="954107"/>
          </a:xfrm>
          <a:prstGeom prst="rect">
            <a:avLst/>
          </a:prstGeom>
          <a:noFill/>
        </p:spPr>
        <p:txBody>
          <a:bodyPr wrap="square" rtlCol="0">
            <a:spAutoFit/>
          </a:bodyPr>
          <a:lstStyle/>
          <a:p>
            <a:r>
              <a:rPr lang="ja-JP" altLang="en-US" sz="2800" dirty="0"/>
              <a:t>半角スペースを表示するフリーフォントは見つからず。</a:t>
            </a:r>
            <a:endParaRPr lang="en-US" altLang="ja-JP" sz="2800" dirty="0"/>
          </a:p>
          <a:p>
            <a:r>
              <a:rPr lang="ja-JP" altLang="en-US" sz="2800" dirty="0"/>
              <a:t>ワードや</a:t>
            </a:r>
            <a:r>
              <a:rPr lang="en-US" altLang="ja-JP" sz="2800" dirty="0"/>
              <a:t>PPT</a:t>
            </a:r>
            <a:r>
              <a:rPr lang="ja-JP" altLang="en-US" sz="2800" dirty="0"/>
              <a:t>では行頭などの半角フォントは強制透明になってしまう。</a:t>
            </a:r>
            <a:endParaRPr lang="en-US" sz="2800" dirty="0"/>
          </a:p>
        </p:txBody>
      </p:sp>
    </p:spTree>
    <p:extLst>
      <p:ext uri="{BB962C8B-B14F-4D97-AF65-F5344CB8AC3E}">
        <p14:creationId xmlns:p14="http://schemas.microsoft.com/office/powerpoint/2010/main" val="21156394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E52881-266F-4C9B-9487-19E7F0BBD164}"/>
              </a:ext>
            </a:extLst>
          </p:cNvPr>
          <p:cNvSpPr>
            <a:spLocks noGrp="1"/>
          </p:cNvSpPr>
          <p:nvPr>
            <p:ph type="title"/>
          </p:nvPr>
        </p:nvSpPr>
        <p:spPr/>
        <p:txBody>
          <a:bodyPr>
            <a:normAutofit fontScale="90000"/>
          </a:bodyPr>
          <a:lstStyle/>
          <a:p>
            <a:r>
              <a:rPr lang="ja-JP" altLang="en-US" dirty="0"/>
              <a:t>テキスト表示用  </a:t>
            </a:r>
            <a:r>
              <a:rPr lang="en-US" altLang="ja-JP" dirty="0"/>
              <a:t>CONSOLAS</a:t>
            </a:r>
            <a:r>
              <a:rPr lang="ja-JP" altLang="en-US" dirty="0"/>
              <a:t>フォント</a:t>
            </a:r>
            <a:endParaRPr lang="en-US" dirty="0"/>
          </a:p>
        </p:txBody>
      </p:sp>
      <p:sp>
        <p:nvSpPr>
          <p:cNvPr id="3" name="コンテンツ プレースホルダー 2">
            <a:extLst>
              <a:ext uri="{FF2B5EF4-FFF2-40B4-BE49-F238E27FC236}">
                <a16:creationId xmlns:a16="http://schemas.microsoft.com/office/drawing/2014/main" id="{820DD380-EFC8-4F4F-87A3-5ED49E7C2FAC}"/>
              </a:ext>
            </a:extLst>
          </p:cNvPr>
          <p:cNvSpPr>
            <a:spLocks noGrp="1"/>
          </p:cNvSpPr>
          <p:nvPr>
            <p:ph idx="1"/>
          </p:nvPr>
        </p:nvSpPr>
        <p:spPr/>
        <p:txBody>
          <a:bodyPr>
            <a:normAutofit fontScale="92500" lnSpcReduction="20000"/>
          </a:bodyPr>
          <a:lstStyle/>
          <a:p>
            <a:pPr marL="0" indent="0">
              <a:buNone/>
            </a:pPr>
            <a:r>
              <a:rPr lang="en-US" sz="5400" dirty="0">
                <a:latin typeface="Consolas" panose="020B0609020204030204" pitchFamily="49" charset="0"/>
                <a:ea typeface="Prochalle_Myrica M" panose="020B0509020203020207" pitchFamily="49" charset="-128"/>
                <a:cs typeface="Consolas" panose="020B0609020204030204" pitchFamily="49" charset="0"/>
              </a:rPr>
              <a:t>0</a:t>
            </a: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と</a:t>
            </a:r>
            <a:r>
              <a:rPr lang="en-US" altLang="ja-JP" sz="5400" dirty="0">
                <a:latin typeface="Consolas" panose="020B0609020204030204" pitchFamily="49" charset="0"/>
                <a:ea typeface="Prochalle_Myrica M" panose="020B0509020203020207" pitchFamily="49" charset="-128"/>
                <a:cs typeface="Consolas" panose="020B0609020204030204" pitchFamily="49" charset="0"/>
              </a:rPr>
              <a:t>O</a:t>
            </a: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と</a:t>
            </a:r>
            <a:r>
              <a:rPr lang="en-US" altLang="ja-JP" sz="5400" dirty="0">
                <a:latin typeface="Consolas" panose="020B0609020204030204" pitchFamily="49" charset="0"/>
                <a:ea typeface="Prochalle_Myrica M" panose="020B0509020203020207" pitchFamily="49" charset="-128"/>
                <a:cs typeface="Consolas" panose="020B0609020204030204" pitchFamily="49" charset="0"/>
              </a:rPr>
              <a:t>o</a:t>
            </a: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と</a:t>
            </a:r>
            <a:r>
              <a:rPr lang="en-US" altLang="ja-JP" sz="5400" dirty="0">
                <a:latin typeface="Consolas" panose="020B0609020204030204" pitchFamily="49" charset="0"/>
                <a:ea typeface="Prochalle_Myrica M" panose="020B0509020203020207" pitchFamily="49" charset="-128"/>
                <a:cs typeface="Consolas" panose="020B0609020204030204" pitchFamily="49" charset="0"/>
              </a:rPr>
              <a:t>Q</a:t>
            </a:r>
          </a:p>
          <a:p>
            <a:pPr marL="0" indent="0">
              <a:buNone/>
            </a:pPr>
            <a:r>
              <a:rPr lang="en-US" altLang="ja-JP" sz="5400" dirty="0">
                <a:latin typeface="Consolas" panose="020B0609020204030204" pitchFamily="49" charset="0"/>
                <a:ea typeface="Prochalle_Myrica M" panose="020B0509020203020207" pitchFamily="49" charset="-128"/>
                <a:cs typeface="Consolas" panose="020B0609020204030204" pitchFamily="49" charset="0"/>
              </a:rPr>
              <a:t>m</a:t>
            </a: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と</a:t>
            </a:r>
            <a:r>
              <a:rPr lang="en-US" altLang="ja-JP" sz="5400" dirty="0">
                <a:latin typeface="Consolas" panose="020B0609020204030204" pitchFamily="49" charset="0"/>
                <a:ea typeface="Prochalle_Myrica M" panose="020B0509020203020207" pitchFamily="49" charset="-128"/>
                <a:cs typeface="Consolas" panose="020B0609020204030204" pitchFamily="49" charset="0"/>
              </a:rPr>
              <a:t>n</a:t>
            </a: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　　</a:t>
            </a:r>
            <a:r>
              <a:rPr lang="en-US" altLang="ja-JP" sz="5400" dirty="0" err="1">
                <a:latin typeface="Consolas" panose="020B0609020204030204" pitchFamily="49" charset="0"/>
                <a:ea typeface="Prochalle_Myrica M" panose="020B0509020203020207" pitchFamily="49" charset="-128"/>
                <a:cs typeface="Consolas" panose="020B0609020204030204" pitchFamily="49" charset="0"/>
              </a:rPr>
              <a:t>i</a:t>
            </a: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と</a:t>
            </a:r>
            <a:r>
              <a:rPr lang="en-US" altLang="ja-JP" sz="5400" dirty="0">
                <a:latin typeface="Consolas" panose="020B0609020204030204" pitchFamily="49" charset="0"/>
                <a:ea typeface="Prochalle_Myrica M" panose="020B0509020203020207" pitchFamily="49" charset="-128"/>
                <a:cs typeface="Consolas" panose="020B0609020204030204" pitchFamily="49" charset="0"/>
              </a:rPr>
              <a:t>l</a:t>
            </a: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と</a:t>
            </a:r>
            <a:r>
              <a:rPr lang="en-US" altLang="ja-JP" sz="5400" dirty="0">
                <a:latin typeface="Consolas" panose="020B0609020204030204" pitchFamily="49" charset="0"/>
                <a:ea typeface="Prochalle_Myrica M" panose="020B0509020203020207" pitchFamily="49" charset="-128"/>
                <a:cs typeface="Consolas" panose="020B0609020204030204" pitchFamily="49" charset="0"/>
              </a:rPr>
              <a:t>1</a:t>
            </a: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と</a:t>
            </a:r>
            <a:r>
              <a:rPr lang="en-US" altLang="ja-JP" sz="5400" dirty="0">
                <a:latin typeface="Consolas" panose="020B0609020204030204" pitchFamily="49" charset="0"/>
                <a:ea typeface="Prochalle_Myrica M" panose="020B0509020203020207" pitchFamily="49" charset="-128"/>
                <a:cs typeface="Consolas" panose="020B0609020204030204" pitchFamily="49" charset="0"/>
              </a:rPr>
              <a:t>I</a:t>
            </a: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　　</a:t>
            </a:r>
            <a:endParaRPr lang="en-US" altLang="ja-JP" sz="5400" dirty="0">
              <a:latin typeface="Consolas" panose="020B0609020204030204" pitchFamily="49" charset="0"/>
              <a:ea typeface="Prochalle_Myrica M" panose="020B0509020203020207" pitchFamily="49" charset="-128"/>
              <a:cs typeface="Consolas" panose="020B0609020204030204" pitchFamily="49" charset="0"/>
            </a:endParaRPr>
          </a:p>
          <a:p>
            <a:pPr marL="0" indent="0">
              <a:buNone/>
            </a:pP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演算記号    </a:t>
            </a:r>
            <a:r>
              <a:rPr lang="en-US" altLang="ja-JP" sz="5400" dirty="0">
                <a:latin typeface="Consolas" panose="020B0609020204030204" pitchFamily="49" charset="0"/>
                <a:ea typeface="Prochalle_Myrica M" panose="020B0509020203020207" pitchFamily="49" charset="-128"/>
                <a:cs typeface="Consolas" panose="020B0609020204030204" pitchFamily="49" charset="0"/>
              </a:rPr>
              <a:t>*</a:t>
            </a: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　</a:t>
            </a:r>
            <a:r>
              <a:rPr lang="en-US" altLang="ja-JP" sz="5400" dirty="0">
                <a:latin typeface="Consolas" panose="020B0609020204030204" pitchFamily="49" charset="0"/>
                <a:ea typeface="Prochalle_Myrica M" panose="020B0509020203020207" pitchFamily="49" charset="-128"/>
                <a:cs typeface="Consolas" panose="020B0609020204030204" pitchFamily="49" charset="0"/>
              </a:rPr>
              <a:t>/</a:t>
            </a: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　</a:t>
            </a:r>
            <a:r>
              <a:rPr lang="en-US" altLang="ja-JP" sz="5400" dirty="0">
                <a:latin typeface="Consolas" panose="020B0609020204030204" pitchFamily="49" charset="0"/>
                <a:ea typeface="Prochalle_Myrica M" panose="020B0509020203020207" pitchFamily="49" charset="-128"/>
                <a:cs typeface="Consolas" panose="020B0609020204030204" pitchFamily="49" charset="0"/>
              </a:rPr>
              <a:t>+</a:t>
            </a: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　</a:t>
            </a:r>
            <a:r>
              <a:rPr lang="en-US" altLang="ja-JP" sz="5400" dirty="0">
                <a:latin typeface="Consolas" panose="020B0609020204030204" pitchFamily="49" charset="0"/>
                <a:ea typeface="Prochalle_Myrica M" panose="020B0509020203020207" pitchFamily="49" charset="-128"/>
                <a:cs typeface="Consolas" panose="020B0609020204030204" pitchFamily="49" charset="0"/>
              </a:rPr>
              <a:t>-  %</a:t>
            </a: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　</a:t>
            </a:r>
            <a:r>
              <a:rPr lang="en-US" altLang="ja-JP" sz="5400" dirty="0">
                <a:latin typeface="Consolas" panose="020B0609020204030204" pitchFamily="49" charset="0"/>
                <a:ea typeface="Prochalle_Myrica M" panose="020B0509020203020207" pitchFamily="49" charset="-128"/>
                <a:cs typeface="Consolas" panose="020B0609020204030204" pitchFamily="49" charset="0"/>
              </a:rPr>
              <a:t>^</a:t>
            </a: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　　</a:t>
            </a:r>
            <a:endParaRPr lang="en-US" altLang="ja-JP" sz="5400" dirty="0">
              <a:latin typeface="Consolas" panose="020B0609020204030204" pitchFamily="49" charset="0"/>
              <a:ea typeface="Prochalle_Myrica M" panose="020B0509020203020207" pitchFamily="49" charset="-128"/>
              <a:cs typeface="Consolas" panose="020B0609020204030204" pitchFamily="49" charset="0"/>
            </a:endParaRPr>
          </a:p>
          <a:p>
            <a:pPr marL="0" indent="0">
              <a:buNone/>
            </a:pP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セミコロンとコロン　</a:t>
            </a:r>
            <a:r>
              <a:rPr lang="en-US" altLang="ja-JP" sz="5400" dirty="0">
                <a:latin typeface="Consolas" panose="020B0609020204030204" pitchFamily="49" charset="0"/>
                <a:ea typeface="Prochalle_Myrica M" panose="020B0509020203020207" pitchFamily="49" charset="-128"/>
                <a:cs typeface="Consolas" panose="020B0609020204030204" pitchFamily="49" charset="0"/>
              </a:rPr>
              <a:t>;</a:t>
            </a: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 </a:t>
            </a:r>
            <a:r>
              <a:rPr lang="en-US" altLang="ja-JP" sz="5400" dirty="0">
                <a:latin typeface="Consolas" panose="020B0609020204030204" pitchFamily="49" charset="0"/>
                <a:ea typeface="Prochalle_Myrica M" panose="020B0509020203020207" pitchFamily="49" charset="-128"/>
                <a:cs typeface="Consolas" panose="020B0609020204030204" pitchFamily="49" charset="0"/>
              </a:rPr>
              <a:t>:</a:t>
            </a:r>
          </a:p>
          <a:p>
            <a:pPr marL="0" indent="0">
              <a:buNone/>
            </a:pP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半角</a:t>
            </a:r>
            <a:r>
              <a:rPr lang="en-US" altLang="ja-JP" sz="5400" dirty="0">
                <a:latin typeface="Consolas" panose="020B0609020204030204" pitchFamily="49" charset="0"/>
                <a:ea typeface="Prochalle_Myrica M" panose="020B0509020203020207" pitchFamily="49" charset="-128"/>
                <a:cs typeface="Consolas" panose="020B0609020204030204" pitchFamily="49" charset="0"/>
              </a:rPr>
              <a:t>SP</a:t>
            </a: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　　</a:t>
            </a:r>
            <a:r>
              <a:rPr lang="en-US" altLang="ja-JP" sz="5400" dirty="0">
                <a:latin typeface="Consolas" panose="020B0609020204030204" pitchFamily="49" charset="0"/>
                <a:ea typeface="Prochalle_Myrica M" panose="020B0509020203020207" pitchFamily="49" charset="-128"/>
                <a:cs typeface="Consolas" panose="020B0609020204030204" pitchFamily="49" charset="0"/>
              </a:rPr>
              <a:t>x = sin(t) * r</a:t>
            </a:r>
          </a:p>
          <a:p>
            <a:pPr marL="0" indent="0">
              <a:buNone/>
            </a:pP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半角全角    </a:t>
            </a:r>
            <a:r>
              <a:rPr lang="en-US" altLang="ja-JP" sz="5400" dirty="0">
                <a:latin typeface="Consolas" panose="020B0609020204030204" pitchFamily="49" charset="0"/>
                <a:ea typeface="Prochalle_Myrica M" panose="020B0509020203020207" pitchFamily="49" charset="-128"/>
                <a:cs typeface="Consolas" panose="020B0609020204030204" pitchFamily="49" charset="0"/>
              </a:rPr>
              <a:t>-</a:t>
            </a: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ー </a:t>
            </a:r>
            <a:r>
              <a:rPr lang="en-US" altLang="ja-JP" sz="5400" dirty="0">
                <a:latin typeface="Consolas" panose="020B0609020204030204" pitchFamily="49" charset="0"/>
                <a:ea typeface="Prochalle_Myrica M" panose="020B0509020203020207" pitchFamily="49" charset="-128"/>
                <a:cs typeface="Consolas" panose="020B0609020204030204" pitchFamily="49" charset="0"/>
              </a:rPr>
              <a:t>_</a:t>
            </a: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 </a:t>
            </a:r>
            <a:r>
              <a:rPr lang="en-US" altLang="ja-JP" sz="5400" dirty="0">
                <a:latin typeface="Consolas" panose="020B0609020204030204" pitchFamily="49" charset="0"/>
                <a:ea typeface="Prochalle_Myrica M" panose="020B0509020203020207" pitchFamily="49" charset="-128"/>
                <a:cs typeface="Consolas" panose="020B0609020204030204" pitchFamily="49" charset="0"/>
              </a:rPr>
              <a:t>()</a:t>
            </a: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a:t>
            </a:r>
            <a:r>
              <a:rPr lang="en-US" altLang="ja-JP" sz="5400" dirty="0">
                <a:latin typeface="Consolas" panose="020B0609020204030204" pitchFamily="49" charset="0"/>
                <a:ea typeface="Prochalle_Myrica M" panose="020B0509020203020207" pitchFamily="49" charset="-128"/>
                <a:cs typeface="Consolas" panose="020B0609020204030204" pitchFamily="49" charset="0"/>
              </a:rPr>
              <a:t>=</a:t>
            </a:r>
            <a:r>
              <a:rPr lang="ja-JP" altLang="en-US" sz="5400" dirty="0">
                <a:latin typeface="Consolas" panose="020B0609020204030204" pitchFamily="49" charset="0"/>
                <a:ea typeface="Prochalle_Myrica M" panose="020B0509020203020207" pitchFamily="49" charset="-128"/>
                <a:cs typeface="Consolas" panose="020B0609020204030204" pitchFamily="49" charset="0"/>
              </a:rPr>
              <a:t>＝</a:t>
            </a:r>
            <a:endParaRPr lang="en-US" altLang="ja-JP" sz="5400" dirty="0">
              <a:latin typeface="Consolas" panose="020B0609020204030204" pitchFamily="49" charset="0"/>
              <a:ea typeface="Prochalle_Myrica M" panose="020B0509020203020207" pitchFamily="49" charset="-128"/>
              <a:cs typeface="Consolas" panose="020B0609020204030204" pitchFamily="49" charset="0"/>
            </a:endParaRPr>
          </a:p>
        </p:txBody>
      </p:sp>
      <p:sp>
        <p:nvSpPr>
          <p:cNvPr id="4" name="テキスト ボックス 3">
            <a:extLst>
              <a:ext uri="{FF2B5EF4-FFF2-40B4-BE49-F238E27FC236}">
                <a16:creationId xmlns:a16="http://schemas.microsoft.com/office/drawing/2014/main" id="{A66883DA-1C3C-4493-9E26-1CBC1DEC5741}"/>
              </a:ext>
            </a:extLst>
          </p:cNvPr>
          <p:cNvSpPr txBox="1"/>
          <p:nvPr/>
        </p:nvSpPr>
        <p:spPr>
          <a:xfrm>
            <a:off x="417871" y="5903893"/>
            <a:ext cx="11356258" cy="954107"/>
          </a:xfrm>
          <a:prstGeom prst="rect">
            <a:avLst/>
          </a:prstGeom>
          <a:noFill/>
        </p:spPr>
        <p:txBody>
          <a:bodyPr wrap="square" rtlCol="0">
            <a:spAutoFit/>
          </a:bodyPr>
          <a:lstStyle/>
          <a:p>
            <a:r>
              <a:rPr lang="en-US" sz="2800" dirty="0"/>
              <a:t>google</a:t>
            </a:r>
            <a:r>
              <a:rPr lang="ja-JP" altLang="en-US" sz="2800" dirty="0"/>
              <a:t>や</a:t>
            </a:r>
            <a:r>
              <a:rPr lang="en-US" altLang="ja-JP" sz="2800" dirty="0"/>
              <a:t>apple</a:t>
            </a:r>
            <a:r>
              <a:rPr lang="ja-JP" altLang="en-US" sz="2800" dirty="0"/>
              <a:t>も互換フォントがあるので、</a:t>
            </a:r>
            <a:r>
              <a:rPr lang="en-US" altLang="ja-JP" sz="2800" dirty="0" err="1"/>
              <a:t>consolas</a:t>
            </a:r>
            <a:r>
              <a:rPr lang="ja-JP" altLang="en-US" sz="2800" dirty="0"/>
              <a:t>を使うと無難なように思われる。</a:t>
            </a:r>
            <a:endParaRPr lang="en-US" sz="2800" dirty="0"/>
          </a:p>
        </p:txBody>
      </p:sp>
    </p:spTree>
    <p:extLst>
      <p:ext uri="{BB962C8B-B14F-4D97-AF65-F5344CB8AC3E}">
        <p14:creationId xmlns:p14="http://schemas.microsoft.com/office/powerpoint/2010/main" val="3712181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1 </a:t>
            </a:r>
            <a:r>
              <a:rPr lang="en-US" altLang="ja-JP" dirty="0"/>
              <a:t>Raspberry Pi Pico</a:t>
            </a:r>
            <a:r>
              <a:rPr lang="ja-JP" altLang="en-US" dirty="0"/>
              <a:t>をつなげよう</a:t>
            </a:r>
            <a:endParaRPr lang="en-US" dirty="0">
              <a:solidFill>
                <a:srgbClr val="FF0000"/>
              </a:solidFill>
            </a:endParaRPr>
          </a:p>
        </p:txBody>
      </p:sp>
      <p:sp>
        <p:nvSpPr>
          <p:cNvPr id="3" name="コンテンツ プレースホルダー 2">
            <a:extLst>
              <a:ext uri="{FF2B5EF4-FFF2-40B4-BE49-F238E27FC236}">
                <a16:creationId xmlns:a16="http://schemas.microsoft.com/office/drawing/2014/main" id="{4C87AEE1-1C21-4522-AE66-31ECBD1ADD20}"/>
              </a:ext>
            </a:extLst>
          </p:cNvPr>
          <p:cNvSpPr>
            <a:spLocks noGrp="1"/>
          </p:cNvSpPr>
          <p:nvPr>
            <p:ph idx="1"/>
          </p:nvPr>
        </p:nvSpPr>
        <p:spPr/>
        <p:txBody>
          <a:bodyPr/>
          <a:lstStyle/>
          <a:p>
            <a:pPr marL="0" indent="0">
              <a:buNone/>
            </a:pPr>
            <a:r>
              <a:rPr lang="ja-JP" altLang="en-US" dirty="0"/>
              <a:t>ブレッドボード</a:t>
            </a:r>
            <a:endParaRPr lang="en-US" altLang="ja-JP" dirty="0"/>
          </a:p>
          <a:p>
            <a:pPr marL="0" indent="0">
              <a:buNone/>
            </a:pPr>
            <a:r>
              <a:rPr lang="ja-JP" altLang="en-US" dirty="0"/>
              <a:t>ってなに？</a:t>
            </a:r>
            <a:endParaRPr lang="en-US" altLang="ja-JP" dirty="0"/>
          </a:p>
          <a:p>
            <a:pPr marL="0" indent="0">
              <a:buNone/>
            </a:pPr>
            <a:endParaRPr lang="en-US" altLang="ja-JP" dirty="0"/>
          </a:p>
          <a:p>
            <a:pPr marL="0" indent="0">
              <a:buNone/>
            </a:pPr>
            <a:r>
              <a:rPr lang="ja-JP" altLang="en-US" dirty="0"/>
              <a:t>電子部品を</a:t>
            </a:r>
            <a:endParaRPr lang="en-US" altLang="ja-JP" dirty="0"/>
          </a:p>
          <a:p>
            <a:pPr marL="0" indent="0">
              <a:buNone/>
            </a:pPr>
            <a:r>
              <a:rPr lang="ja-JP" altLang="en-US" dirty="0"/>
              <a:t>さしこむだけで</a:t>
            </a:r>
            <a:endParaRPr lang="en-US" altLang="ja-JP" dirty="0"/>
          </a:p>
          <a:p>
            <a:pPr marL="0" indent="0">
              <a:buNone/>
            </a:pPr>
            <a:r>
              <a:rPr lang="ja-JP" altLang="en-US" dirty="0"/>
              <a:t>回路を組み立てる</a:t>
            </a:r>
            <a:endParaRPr lang="en-US" altLang="ja-JP" dirty="0"/>
          </a:p>
          <a:p>
            <a:pPr marL="0" indent="0">
              <a:buNone/>
            </a:pPr>
            <a:r>
              <a:rPr lang="ja-JP" altLang="en-US" dirty="0"/>
              <a:t>ことができる</a:t>
            </a:r>
            <a:endParaRPr lang="en-US" altLang="ja-JP" dirty="0"/>
          </a:p>
          <a:p>
            <a:pPr marL="0" indent="0">
              <a:buNone/>
            </a:pPr>
            <a:r>
              <a:rPr lang="ja-JP" altLang="en-US" dirty="0"/>
              <a:t>すぐれもの！</a:t>
            </a:r>
            <a:endParaRPr lang="en-US" altLang="ja-JP" dirty="0"/>
          </a:p>
        </p:txBody>
      </p:sp>
      <p:pic>
        <p:nvPicPr>
          <p:cNvPr id="5" name="図 4">
            <a:extLst>
              <a:ext uri="{FF2B5EF4-FFF2-40B4-BE49-F238E27FC236}">
                <a16:creationId xmlns:a16="http://schemas.microsoft.com/office/drawing/2014/main" id="{FFC50967-D86E-42F9-B470-A923244D40C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2"/>
          <a:stretch/>
        </p:blipFill>
        <p:spPr>
          <a:xfrm>
            <a:off x="4052020" y="1825625"/>
            <a:ext cx="7982315" cy="4896774"/>
          </a:xfrm>
          <a:prstGeom prst="rect">
            <a:avLst/>
          </a:prstGeom>
        </p:spPr>
      </p:pic>
      <p:sp>
        <p:nvSpPr>
          <p:cNvPr id="6" name="正方形/長方形 5">
            <a:extLst>
              <a:ext uri="{FF2B5EF4-FFF2-40B4-BE49-F238E27FC236}">
                <a16:creationId xmlns:a16="http://schemas.microsoft.com/office/drawing/2014/main" id="{3B7663D9-3780-4EBB-98A0-40CBCEEC8BE9}"/>
              </a:ext>
            </a:extLst>
          </p:cNvPr>
          <p:cNvSpPr/>
          <p:nvPr/>
        </p:nvSpPr>
        <p:spPr>
          <a:xfrm>
            <a:off x="8051671" y="2078627"/>
            <a:ext cx="752087" cy="37749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B4106A65-878E-416C-B648-7D194CAE7A09}"/>
              </a:ext>
            </a:extLst>
          </p:cNvPr>
          <p:cNvCxnSpPr>
            <a:cxnSpLocks/>
          </p:cNvCxnSpPr>
          <p:nvPr/>
        </p:nvCxnSpPr>
        <p:spPr>
          <a:xfrm flipH="1">
            <a:off x="8685772" y="1690688"/>
            <a:ext cx="752087" cy="36512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22C91EC4-A9D6-4B38-893A-AA1660C98DD4}"/>
              </a:ext>
            </a:extLst>
          </p:cNvPr>
          <p:cNvSpPr txBox="1"/>
          <p:nvPr/>
        </p:nvSpPr>
        <p:spPr>
          <a:xfrm>
            <a:off x="9437859" y="1457751"/>
            <a:ext cx="2449341" cy="461665"/>
          </a:xfrm>
          <a:prstGeom prst="rect">
            <a:avLst/>
          </a:prstGeom>
          <a:noFill/>
          <a:ln>
            <a:solidFill>
              <a:schemeClr val="accent1"/>
            </a:solidFill>
          </a:ln>
        </p:spPr>
        <p:txBody>
          <a:bodyPr wrap="square" rtlCol="0">
            <a:spAutoFit/>
          </a:bodyPr>
          <a:lstStyle/>
          <a:p>
            <a:r>
              <a:rPr lang="ja-JP" altLang="en-US" sz="2400" b="1" dirty="0">
                <a:solidFill>
                  <a:schemeClr val="accent1"/>
                </a:solidFill>
              </a:rPr>
              <a:t>マイナスのこと</a:t>
            </a:r>
            <a:endParaRPr lang="en-US" sz="2400" b="1" dirty="0">
              <a:solidFill>
                <a:schemeClr val="accent1"/>
              </a:solidFill>
            </a:endParaRPr>
          </a:p>
        </p:txBody>
      </p:sp>
      <p:sp>
        <p:nvSpPr>
          <p:cNvPr id="10" name="正方形/長方形 9">
            <a:extLst>
              <a:ext uri="{FF2B5EF4-FFF2-40B4-BE49-F238E27FC236}">
                <a16:creationId xmlns:a16="http://schemas.microsoft.com/office/drawing/2014/main" id="{C59027DF-3F3F-4E11-8BC1-35C0F5B14E75}"/>
              </a:ext>
            </a:extLst>
          </p:cNvPr>
          <p:cNvSpPr/>
          <p:nvPr/>
        </p:nvSpPr>
        <p:spPr>
          <a:xfrm>
            <a:off x="7661811" y="6359356"/>
            <a:ext cx="1375863" cy="3774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9E4505E4-9E31-4513-9E8D-E16F64CDB4A3}"/>
              </a:ext>
            </a:extLst>
          </p:cNvPr>
          <p:cNvCxnSpPr>
            <a:cxnSpLocks/>
            <a:endCxn id="10" idx="1"/>
          </p:cNvCxnSpPr>
          <p:nvPr/>
        </p:nvCxnSpPr>
        <p:spPr>
          <a:xfrm>
            <a:off x="6819066" y="6544837"/>
            <a:ext cx="842745" cy="32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4BBAFF1-CA88-4E6B-A1F6-CDDBD7D4D927}"/>
              </a:ext>
            </a:extLst>
          </p:cNvPr>
          <p:cNvSpPr txBox="1"/>
          <p:nvPr/>
        </p:nvSpPr>
        <p:spPr>
          <a:xfrm>
            <a:off x="4639331" y="6420897"/>
            <a:ext cx="2913338" cy="461665"/>
          </a:xfrm>
          <a:prstGeom prst="rect">
            <a:avLst/>
          </a:prstGeom>
          <a:noFill/>
        </p:spPr>
        <p:txBody>
          <a:bodyPr wrap="square" rtlCol="0">
            <a:spAutoFit/>
          </a:bodyPr>
          <a:lstStyle/>
          <a:p>
            <a:r>
              <a:rPr lang="ja-JP" altLang="en-US" sz="2400" b="1" dirty="0">
                <a:solidFill>
                  <a:srgbClr val="FF0000"/>
                </a:solidFill>
              </a:rPr>
              <a:t>プラスのこと</a:t>
            </a:r>
            <a:endParaRPr lang="en-US" sz="2400" b="1" dirty="0">
              <a:solidFill>
                <a:srgbClr val="FF0000"/>
              </a:solidFill>
            </a:endParaRPr>
          </a:p>
        </p:txBody>
      </p:sp>
      <p:sp>
        <p:nvSpPr>
          <p:cNvPr id="14" name="正方形/長方形 13">
            <a:extLst>
              <a:ext uri="{FF2B5EF4-FFF2-40B4-BE49-F238E27FC236}">
                <a16:creationId xmlns:a16="http://schemas.microsoft.com/office/drawing/2014/main" id="{109A0F40-4EAB-44AE-A61E-5DE8F27D24CF}"/>
              </a:ext>
            </a:extLst>
          </p:cNvPr>
          <p:cNvSpPr/>
          <p:nvPr/>
        </p:nvSpPr>
        <p:spPr>
          <a:xfrm>
            <a:off x="10394211" y="6342723"/>
            <a:ext cx="1694695" cy="246221"/>
          </a:xfrm>
          <a:prstGeom prst="rect">
            <a:avLst/>
          </a:prstGeom>
        </p:spPr>
        <p:txBody>
          <a:bodyPr wrap="none">
            <a:spAutoFit/>
          </a:bodyPr>
          <a:lstStyle/>
          <a:p>
            <a:r>
              <a:rPr lang="en-US" sz="500" dirty="0">
                <a:hlinkClick r:id="rId3"/>
              </a:rPr>
              <a:t>https://thunderblog.org/2019/03/bread_board.html</a:t>
            </a:r>
            <a:endParaRPr lang="en-US" sz="500" dirty="0"/>
          </a:p>
          <a:p>
            <a:r>
              <a:rPr lang="ja-JP" altLang="en-US" sz="500" dirty="0"/>
              <a:t>より引用</a:t>
            </a:r>
            <a:endParaRPr lang="en-US" sz="500" dirty="0"/>
          </a:p>
        </p:txBody>
      </p:sp>
      <p:grpSp>
        <p:nvGrpSpPr>
          <p:cNvPr id="13" name="グループ化 12">
            <a:extLst>
              <a:ext uri="{FF2B5EF4-FFF2-40B4-BE49-F238E27FC236}">
                <a16:creationId xmlns:a16="http://schemas.microsoft.com/office/drawing/2014/main" id="{F60717AE-E31D-4135-BD3E-3FA2456A7A9D}"/>
              </a:ext>
            </a:extLst>
          </p:cNvPr>
          <p:cNvGrpSpPr/>
          <p:nvPr/>
        </p:nvGrpSpPr>
        <p:grpSpPr>
          <a:xfrm>
            <a:off x="0" y="18135"/>
            <a:ext cx="2368794" cy="556900"/>
            <a:chOff x="550139" y="5522942"/>
            <a:chExt cx="2368794" cy="556900"/>
          </a:xfrm>
        </p:grpSpPr>
        <p:sp>
          <p:nvSpPr>
            <p:cNvPr id="15" name="テキスト ボックス 14">
              <a:extLst>
                <a:ext uri="{FF2B5EF4-FFF2-40B4-BE49-F238E27FC236}">
                  <a16:creationId xmlns:a16="http://schemas.microsoft.com/office/drawing/2014/main" id="{3C7D50D8-7371-4E7C-A588-59989E8F8B68}"/>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16" name="Picture 2" descr="博士のイラスト">
              <a:extLst>
                <a:ext uri="{FF2B5EF4-FFF2-40B4-BE49-F238E27FC236}">
                  <a16:creationId xmlns:a16="http://schemas.microsoft.com/office/drawing/2014/main" id="{95311EEF-4056-4B25-90C8-A61FC084E45D}"/>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0077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1 </a:t>
            </a:r>
            <a:r>
              <a:rPr lang="en-US" altLang="ja-JP" dirty="0"/>
              <a:t>Raspberry Pi Pico</a:t>
            </a:r>
            <a:r>
              <a:rPr lang="ja-JP" altLang="en-US" dirty="0"/>
              <a:t>をつなげよう</a:t>
            </a:r>
            <a:endParaRPr lang="en-US" dirty="0">
              <a:solidFill>
                <a:srgbClr val="FF0000"/>
              </a:solidFill>
            </a:endParaRPr>
          </a:p>
        </p:txBody>
      </p:sp>
      <p:sp>
        <p:nvSpPr>
          <p:cNvPr id="3" name="コンテンツ プレースホルダー 2">
            <a:extLst>
              <a:ext uri="{FF2B5EF4-FFF2-40B4-BE49-F238E27FC236}">
                <a16:creationId xmlns:a16="http://schemas.microsoft.com/office/drawing/2014/main" id="{4C87AEE1-1C21-4522-AE66-31ECBD1ADD20}"/>
              </a:ext>
            </a:extLst>
          </p:cNvPr>
          <p:cNvSpPr>
            <a:spLocks noGrp="1"/>
          </p:cNvSpPr>
          <p:nvPr>
            <p:ph idx="1"/>
          </p:nvPr>
        </p:nvSpPr>
        <p:spPr/>
        <p:txBody>
          <a:bodyPr/>
          <a:lstStyle/>
          <a:p>
            <a:pPr marL="0" indent="0">
              <a:buNone/>
            </a:pPr>
            <a:r>
              <a:rPr lang="en-US" altLang="ja-JP" dirty="0"/>
              <a:t>USB</a:t>
            </a:r>
            <a:r>
              <a:rPr lang="ja-JP" altLang="en-US" dirty="0"/>
              <a:t>ケーブル</a:t>
            </a:r>
            <a:endParaRPr lang="en-US" altLang="ja-JP" dirty="0"/>
          </a:p>
          <a:p>
            <a:pPr marL="0" indent="0">
              <a:buNone/>
            </a:pPr>
            <a:r>
              <a:rPr lang="ja-JP" altLang="en-US" dirty="0"/>
              <a:t>ってなに？</a:t>
            </a:r>
            <a:endParaRPr lang="en-US" altLang="ja-JP" dirty="0"/>
          </a:p>
          <a:p>
            <a:pPr marL="0" indent="0">
              <a:buNone/>
            </a:pPr>
            <a:endParaRPr lang="en-US" altLang="ja-JP" dirty="0"/>
          </a:p>
          <a:p>
            <a:pPr marL="0" indent="0">
              <a:buNone/>
            </a:pPr>
            <a:endParaRPr lang="en-US" altLang="ja-JP" dirty="0"/>
          </a:p>
          <a:p>
            <a:pPr marL="0" indent="0">
              <a:buNone/>
            </a:pPr>
            <a:r>
              <a:rPr lang="ja-JP" altLang="en-US" dirty="0"/>
              <a:t>知ってるね！</a:t>
            </a:r>
            <a:endParaRPr lang="en-US" altLang="ja-JP" dirty="0"/>
          </a:p>
          <a:p>
            <a:pPr marL="0" indent="0">
              <a:buNone/>
            </a:pPr>
            <a:r>
              <a:rPr lang="ja-JP" altLang="en-US" dirty="0"/>
              <a:t>いろんな種類があるよ</a:t>
            </a:r>
            <a:endParaRPr lang="en-US" altLang="ja-JP" dirty="0"/>
          </a:p>
        </p:txBody>
      </p:sp>
      <p:pic>
        <p:nvPicPr>
          <p:cNvPr id="7170" name="Picture 2" descr="Amazon.co.jp: Micro USBケーブル, CableCreation USB 2.0 to Micro USB 高速充電 Micro  B 編組ケーブル ブラック＆ホワイト/ 0.15m : パソコン・周辺機器">
            <a:extLst>
              <a:ext uri="{FF2B5EF4-FFF2-40B4-BE49-F238E27FC236}">
                <a16:creationId xmlns:a16="http://schemas.microsoft.com/office/drawing/2014/main" id="{736F94B2-EDA8-4F04-AA6D-0FE7E82040C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37653" y="2620277"/>
            <a:ext cx="4172465" cy="253535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グループ化 5">
            <a:extLst>
              <a:ext uri="{FF2B5EF4-FFF2-40B4-BE49-F238E27FC236}">
                <a16:creationId xmlns:a16="http://schemas.microsoft.com/office/drawing/2014/main" id="{5F750F81-B1EF-4CDA-9EBF-701ECE40092A}"/>
              </a:ext>
            </a:extLst>
          </p:cNvPr>
          <p:cNvGrpSpPr/>
          <p:nvPr/>
        </p:nvGrpSpPr>
        <p:grpSpPr>
          <a:xfrm>
            <a:off x="0" y="18135"/>
            <a:ext cx="2368794" cy="556900"/>
            <a:chOff x="550139" y="5522942"/>
            <a:chExt cx="2368794" cy="556900"/>
          </a:xfrm>
        </p:grpSpPr>
        <p:sp>
          <p:nvSpPr>
            <p:cNvPr id="7" name="テキスト ボックス 6">
              <a:extLst>
                <a:ext uri="{FF2B5EF4-FFF2-40B4-BE49-F238E27FC236}">
                  <a16:creationId xmlns:a16="http://schemas.microsoft.com/office/drawing/2014/main" id="{E87E1BF5-4BB4-48F2-B90B-02FA3A463608}"/>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8" name="Picture 2" descr="博士のイラスト">
              <a:extLst>
                <a:ext uri="{FF2B5EF4-FFF2-40B4-BE49-F238E27FC236}">
                  <a16:creationId xmlns:a16="http://schemas.microsoft.com/office/drawing/2014/main" id="{76F03B48-68DD-4757-AAED-34BB23FA40DD}"/>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27976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1 </a:t>
            </a:r>
            <a:r>
              <a:rPr lang="en-US" altLang="ja-JP" dirty="0"/>
              <a:t>Raspberry Pi Pico</a:t>
            </a:r>
            <a:r>
              <a:rPr lang="ja-JP" altLang="en-US" dirty="0"/>
              <a:t>をつなげよう</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altLang="ja-JP" dirty="0"/>
          </a:p>
          <a:p>
            <a:pPr marL="0" indent="0">
              <a:buNone/>
            </a:pPr>
            <a:r>
              <a:rPr lang="ja-JP" altLang="en-US" dirty="0"/>
              <a:t>プログラムはまだないよ</a:t>
            </a:r>
            <a:endParaRPr lang="en-US" altLang="ja-JP" dirty="0"/>
          </a:p>
          <a:p>
            <a:pPr marL="0" indent="0">
              <a:buNone/>
            </a:pPr>
            <a:endParaRPr lang="en-US" altLang="ja-JP" dirty="0"/>
          </a:p>
          <a:p>
            <a:pPr marL="0" indent="0">
              <a:buNone/>
            </a:pPr>
            <a:endParaRPr lang="en-US" dirty="0"/>
          </a:p>
        </p:txBody>
      </p:sp>
      <p:grpSp>
        <p:nvGrpSpPr>
          <p:cNvPr id="5" name="グループ化 4">
            <a:extLst>
              <a:ext uri="{FF2B5EF4-FFF2-40B4-BE49-F238E27FC236}">
                <a16:creationId xmlns:a16="http://schemas.microsoft.com/office/drawing/2014/main" id="{5D1B215F-1357-41DF-A463-9DF09FB870BC}"/>
              </a:ext>
            </a:extLst>
          </p:cNvPr>
          <p:cNvGrpSpPr/>
          <p:nvPr/>
        </p:nvGrpSpPr>
        <p:grpSpPr>
          <a:xfrm>
            <a:off x="0" y="18135"/>
            <a:ext cx="2368794" cy="556900"/>
            <a:chOff x="550139" y="5522942"/>
            <a:chExt cx="2368794" cy="556900"/>
          </a:xfrm>
        </p:grpSpPr>
        <p:sp>
          <p:nvSpPr>
            <p:cNvPr id="6" name="テキスト ボックス 5">
              <a:extLst>
                <a:ext uri="{FF2B5EF4-FFF2-40B4-BE49-F238E27FC236}">
                  <a16:creationId xmlns:a16="http://schemas.microsoft.com/office/drawing/2014/main" id="{E71C5092-6F98-4835-AF6E-0E81D3343854}"/>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7" name="Picture 2" descr="博士のイラスト">
              <a:extLst>
                <a:ext uri="{FF2B5EF4-FFF2-40B4-BE49-F238E27FC236}">
                  <a16:creationId xmlns:a16="http://schemas.microsoft.com/office/drawing/2014/main" id="{D84348C1-F21E-45F8-A4E9-C080A31575BB}"/>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75708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1 </a:t>
            </a:r>
            <a:r>
              <a:rPr lang="en-US" altLang="ja-JP" dirty="0"/>
              <a:t>Raspberry Pi Pico</a:t>
            </a:r>
            <a:r>
              <a:rPr lang="ja-JP" altLang="en-US" dirty="0"/>
              <a:t>をつなげよう</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p:txBody>
          <a:bodyPr/>
          <a:lstStyle/>
          <a:p>
            <a:pPr marL="0" indent="0">
              <a:buNone/>
            </a:pPr>
            <a:endParaRPr lang="en-US" dirty="0"/>
          </a:p>
          <a:p>
            <a:pPr marL="0" indent="0">
              <a:buNone/>
            </a:pPr>
            <a:endParaRPr lang="en-US" altLang="ja-JP" dirty="0"/>
          </a:p>
          <a:p>
            <a:pPr marL="0" indent="0">
              <a:buNone/>
            </a:pPr>
            <a:r>
              <a:rPr lang="en-US" altLang="ja-JP" sz="4400" dirty="0"/>
              <a:t>USB</a:t>
            </a:r>
            <a:r>
              <a:rPr lang="ja-JP" altLang="en-US" sz="4400" dirty="0"/>
              <a:t>ケーブルがうまくさされば完成。　</a:t>
            </a:r>
            <a:endParaRPr lang="en-US" altLang="ja-JP" sz="4400" dirty="0"/>
          </a:p>
          <a:p>
            <a:pPr marL="0" indent="0">
              <a:buNone/>
            </a:pPr>
            <a:endParaRPr lang="en-US" altLang="ja-JP" sz="4400" dirty="0"/>
          </a:p>
          <a:p>
            <a:pPr marL="0" indent="0">
              <a:buNone/>
            </a:pPr>
            <a:r>
              <a:rPr lang="ja-JP" altLang="en-US" sz="4400" dirty="0">
                <a:solidFill>
                  <a:srgbClr val="00B0F0"/>
                </a:solidFill>
              </a:rPr>
              <a:t>チェック→ゆっくりつなげられたか？</a:t>
            </a:r>
            <a:br>
              <a:rPr lang="en-US" altLang="ja-JP" sz="4400" dirty="0">
                <a:solidFill>
                  <a:srgbClr val="00B0F0"/>
                </a:solidFill>
              </a:rPr>
            </a:br>
            <a:r>
              <a:rPr lang="ja-JP" altLang="en-US" sz="4400" dirty="0">
                <a:solidFill>
                  <a:srgbClr val="00B0F0"/>
                </a:solidFill>
              </a:rPr>
              <a:t>チェック→ねじれてないかな？</a:t>
            </a:r>
            <a:endParaRPr lang="en-US" sz="4400" dirty="0">
              <a:solidFill>
                <a:srgbClr val="00B0F0"/>
              </a:solidFill>
            </a:endParaRPr>
          </a:p>
          <a:p>
            <a:pPr marL="0" indent="0">
              <a:buNone/>
            </a:pPr>
            <a:endParaRPr lang="en-US" dirty="0"/>
          </a:p>
        </p:txBody>
      </p:sp>
      <p:sp>
        <p:nvSpPr>
          <p:cNvPr id="4" name="テキスト ボックス 3">
            <a:extLst>
              <a:ext uri="{FF2B5EF4-FFF2-40B4-BE49-F238E27FC236}">
                <a16:creationId xmlns:a16="http://schemas.microsoft.com/office/drawing/2014/main" id="{B6662A29-4344-4F35-B13B-EC123A5A98D5}"/>
              </a:ext>
            </a:extLst>
          </p:cNvPr>
          <p:cNvSpPr txBox="1"/>
          <p:nvPr/>
        </p:nvSpPr>
        <p:spPr>
          <a:xfrm>
            <a:off x="0" y="10840"/>
            <a:ext cx="1923068" cy="584775"/>
          </a:xfrm>
          <a:prstGeom prst="rect">
            <a:avLst/>
          </a:prstGeom>
          <a:solidFill>
            <a:schemeClr val="accent1"/>
          </a:solidFill>
          <a:ln>
            <a:noFill/>
          </a:ln>
        </p:spPr>
        <p:txBody>
          <a:bodyPr wrap="square" rtlCol="0">
            <a:spAutoFit/>
          </a:bodyPr>
          <a:lstStyle/>
          <a:p>
            <a:r>
              <a:rPr lang="ja-JP" altLang="en-US" sz="3200" b="1" dirty="0">
                <a:solidFill>
                  <a:schemeClr val="bg1"/>
                </a:solidFill>
              </a:rPr>
              <a:t>できた？</a:t>
            </a:r>
            <a:endParaRPr lang="en-US" sz="3200" b="1" dirty="0">
              <a:solidFill>
                <a:schemeClr val="bg1"/>
              </a:solidFill>
            </a:endParaRPr>
          </a:p>
        </p:txBody>
      </p:sp>
    </p:spTree>
    <p:extLst>
      <p:ext uri="{BB962C8B-B14F-4D97-AF65-F5344CB8AC3E}">
        <p14:creationId xmlns:p14="http://schemas.microsoft.com/office/powerpoint/2010/main" val="615827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6485E2-BF99-4619-871C-A7C64964C822}"/>
              </a:ext>
            </a:extLst>
          </p:cNvPr>
          <p:cNvSpPr>
            <a:spLocks noGrp="1"/>
          </p:cNvSpPr>
          <p:nvPr>
            <p:ph type="title"/>
          </p:nvPr>
        </p:nvSpPr>
        <p:spPr/>
        <p:txBody>
          <a:bodyPr/>
          <a:lstStyle/>
          <a:p>
            <a:r>
              <a:rPr lang="ja-JP" altLang="en-US" b="1" dirty="0">
                <a:solidFill>
                  <a:srgbClr val="00B050"/>
                </a:solidFill>
              </a:rPr>
              <a:t>攻略</a:t>
            </a:r>
            <a:r>
              <a:rPr lang="en-US" altLang="ja-JP" b="1" dirty="0">
                <a:solidFill>
                  <a:srgbClr val="00B050"/>
                </a:solidFill>
              </a:rPr>
              <a:t>2</a:t>
            </a:r>
            <a:endParaRPr lang="en-US" dirty="0"/>
          </a:p>
        </p:txBody>
      </p:sp>
      <p:sp>
        <p:nvSpPr>
          <p:cNvPr id="3" name="テキスト プレースホルダー 2">
            <a:extLst>
              <a:ext uri="{FF2B5EF4-FFF2-40B4-BE49-F238E27FC236}">
                <a16:creationId xmlns:a16="http://schemas.microsoft.com/office/drawing/2014/main" id="{E55545EF-ED37-429F-964E-5B4C485E6C1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7412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2 </a:t>
            </a:r>
            <a:r>
              <a:rPr lang="en-US" dirty="0"/>
              <a:t>LED</a:t>
            </a:r>
            <a:r>
              <a:rPr lang="ja-JP" altLang="en-US" dirty="0"/>
              <a:t>をひからせよう　</a:t>
            </a:r>
            <a:endParaRPr lang="en-US" dirty="0"/>
          </a:p>
        </p:txBody>
      </p:sp>
      <p:sp>
        <p:nvSpPr>
          <p:cNvPr id="9" name="コンテンツ プレースホルダー 8">
            <a:extLst>
              <a:ext uri="{FF2B5EF4-FFF2-40B4-BE49-F238E27FC236}">
                <a16:creationId xmlns:a16="http://schemas.microsoft.com/office/drawing/2014/main" id="{881080D1-66CC-4423-A942-47E0CABE77CB}"/>
              </a:ext>
            </a:extLst>
          </p:cNvPr>
          <p:cNvSpPr>
            <a:spLocks noGrp="1"/>
          </p:cNvSpPr>
          <p:nvPr>
            <p:ph idx="1"/>
          </p:nvPr>
        </p:nvSpPr>
        <p:spPr>
          <a:xfrm>
            <a:off x="142859" y="1787294"/>
            <a:ext cx="10515600" cy="4351338"/>
          </a:xfrm>
        </p:spPr>
        <p:txBody>
          <a:bodyPr/>
          <a:lstStyle/>
          <a:p>
            <a:r>
              <a:rPr lang="ja-JP" altLang="en-US" b="1" dirty="0">
                <a:solidFill>
                  <a:schemeClr val="accent6"/>
                </a:solidFill>
              </a:rPr>
              <a:t>３つの部品を間違えないようにつなげてね</a:t>
            </a:r>
            <a:endParaRPr lang="en-US" altLang="ja-JP" b="1" dirty="0">
              <a:solidFill>
                <a:schemeClr val="accent6"/>
              </a:solidFill>
            </a:endParaRPr>
          </a:p>
        </p:txBody>
      </p:sp>
      <p:pic>
        <p:nvPicPr>
          <p:cNvPr id="7" name="図 6">
            <a:extLst>
              <a:ext uri="{FF2B5EF4-FFF2-40B4-BE49-F238E27FC236}">
                <a16:creationId xmlns:a16="http://schemas.microsoft.com/office/drawing/2014/main" id="{9EFF57EF-A540-4D7B-8587-46F83BCF08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94041" y="3949569"/>
            <a:ext cx="3124258" cy="1757395"/>
          </a:xfrm>
          <a:prstGeom prst="rect">
            <a:avLst/>
          </a:prstGeom>
        </p:spPr>
      </p:pic>
      <p:pic>
        <p:nvPicPr>
          <p:cNvPr id="11" name="図 10">
            <a:extLst>
              <a:ext uri="{FF2B5EF4-FFF2-40B4-BE49-F238E27FC236}">
                <a16:creationId xmlns:a16="http://schemas.microsoft.com/office/drawing/2014/main" id="{A3E78CF9-6666-4CDB-A896-FD12CCFEFD4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363925"/>
            <a:ext cx="7175268" cy="4494075"/>
          </a:xfrm>
          <a:prstGeom prst="rect">
            <a:avLst/>
          </a:prstGeom>
        </p:spPr>
      </p:pic>
      <p:sp>
        <p:nvSpPr>
          <p:cNvPr id="12" name="楕円 11">
            <a:extLst>
              <a:ext uri="{FF2B5EF4-FFF2-40B4-BE49-F238E27FC236}">
                <a16:creationId xmlns:a16="http://schemas.microsoft.com/office/drawing/2014/main" id="{901538FD-0E39-4746-BB33-08B6ADB2CAE7}"/>
              </a:ext>
            </a:extLst>
          </p:cNvPr>
          <p:cNvSpPr/>
          <p:nvPr/>
        </p:nvSpPr>
        <p:spPr>
          <a:xfrm>
            <a:off x="8927127" y="4929872"/>
            <a:ext cx="671209" cy="6261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直線矢印コネクタ 12">
            <a:extLst>
              <a:ext uri="{FF2B5EF4-FFF2-40B4-BE49-F238E27FC236}">
                <a16:creationId xmlns:a16="http://schemas.microsoft.com/office/drawing/2014/main" id="{9B2D01D6-F485-436D-A05D-3869B571DA73}"/>
              </a:ext>
            </a:extLst>
          </p:cNvPr>
          <p:cNvCxnSpPr>
            <a:cxnSpLocks/>
            <a:endCxn id="12" idx="3"/>
          </p:cNvCxnSpPr>
          <p:nvPr/>
        </p:nvCxnSpPr>
        <p:spPr>
          <a:xfrm flipV="1">
            <a:off x="7789735" y="5464337"/>
            <a:ext cx="1235688" cy="234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DF1D2A89-347F-4F4B-95C5-FAD3C5EE4B9F}"/>
              </a:ext>
            </a:extLst>
          </p:cNvPr>
          <p:cNvSpPr txBox="1"/>
          <p:nvPr/>
        </p:nvSpPr>
        <p:spPr>
          <a:xfrm>
            <a:off x="7410012" y="5672070"/>
            <a:ext cx="4645514" cy="1200329"/>
          </a:xfrm>
          <a:prstGeom prst="rect">
            <a:avLst/>
          </a:prstGeom>
          <a:noFill/>
        </p:spPr>
        <p:txBody>
          <a:bodyPr wrap="square" rtlCol="0">
            <a:spAutoFit/>
          </a:bodyPr>
          <a:lstStyle/>
          <a:p>
            <a:r>
              <a:rPr lang="ja-JP" altLang="en-US" sz="2400" b="1" dirty="0">
                <a:solidFill>
                  <a:schemeClr val="accent6"/>
                </a:solidFill>
              </a:rPr>
              <a:t>最後にここをつなげる。光ったのがわかったら、ぬいて</a:t>
            </a:r>
            <a:r>
              <a:rPr lang="en-US" altLang="ja-JP" sz="2400" b="1" dirty="0">
                <a:solidFill>
                  <a:schemeClr val="accent6"/>
                </a:solidFill>
              </a:rPr>
              <a:t>LED</a:t>
            </a:r>
            <a:r>
              <a:rPr lang="ja-JP" altLang="en-US" sz="2400" b="1" dirty="0">
                <a:solidFill>
                  <a:schemeClr val="accent6"/>
                </a:solidFill>
              </a:rPr>
              <a:t>をけしてね</a:t>
            </a:r>
            <a:endParaRPr lang="en-US" sz="2400" b="1" dirty="0">
              <a:solidFill>
                <a:schemeClr val="accent6"/>
              </a:solidFill>
            </a:endParaRPr>
          </a:p>
        </p:txBody>
      </p:sp>
      <p:sp>
        <p:nvSpPr>
          <p:cNvPr id="21" name="矢印: 下 20">
            <a:extLst>
              <a:ext uri="{FF2B5EF4-FFF2-40B4-BE49-F238E27FC236}">
                <a16:creationId xmlns:a16="http://schemas.microsoft.com/office/drawing/2014/main" id="{94642735-997E-4A5B-B06D-DD507D9995C5}"/>
              </a:ext>
            </a:extLst>
          </p:cNvPr>
          <p:cNvSpPr/>
          <p:nvPr/>
        </p:nvSpPr>
        <p:spPr>
          <a:xfrm>
            <a:off x="4671389" y="2228988"/>
            <a:ext cx="357809" cy="6821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矢印: 下 21">
            <a:extLst>
              <a:ext uri="{FF2B5EF4-FFF2-40B4-BE49-F238E27FC236}">
                <a16:creationId xmlns:a16="http://schemas.microsoft.com/office/drawing/2014/main" id="{25F4D278-07A3-4008-861A-EFD0545B2765}"/>
              </a:ext>
            </a:extLst>
          </p:cNvPr>
          <p:cNvSpPr/>
          <p:nvPr/>
        </p:nvSpPr>
        <p:spPr>
          <a:xfrm flipV="1">
            <a:off x="4846634" y="4149303"/>
            <a:ext cx="451569" cy="50095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矢印: 下 22">
            <a:extLst>
              <a:ext uri="{FF2B5EF4-FFF2-40B4-BE49-F238E27FC236}">
                <a16:creationId xmlns:a16="http://schemas.microsoft.com/office/drawing/2014/main" id="{642BB817-31EF-4E91-AE50-97772600CE2B}"/>
              </a:ext>
            </a:extLst>
          </p:cNvPr>
          <p:cNvSpPr/>
          <p:nvPr/>
        </p:nvSpPr>
        <p:spPr>
          <a:xfrm>
            <a:off x="1056859" y="2228987"/>
            <a:ext cx="357809" cy="6821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矢印: 下 23">
            <a:extLst>
              <a:ext uri="{FF2B5EF4-FFF2-40B4-BE49-F238E27FC236}">
                <a16:creationId xmlns:a16="http://schemas.microsoft.com/office/drawing/2014/main" id="{EE98A68C-39C0-45E6-9CC3-A36627BE232F}"/>
              </a:ext>
            </a:extLst>
          </p:cNvPr>
          <p:cNvSpPr/>
          <p:nvPr/>
        </p:nvSpPr>
        <p:spPr>
          <a:xfrm rot="2211422" flipV="1">
            <a:off x="333467" y="6239070"/>
            <a:ext cx="357809" cy="60911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矢印: 下 24">
            <a:extLst>
              <a:ext uri="{FF2B5EF4-FFF2-40B4-BE49-F238E27FC236}">
                <a16:creationId xmlns:a16="http://schemas.microsoft.com/office/drawing/2014/main" id="{034ED7C1-3899-4C84-AF70-D9E892A805C6}"/>
              </a:ext>
            </a:extLst>
          </p:cNvPr>
          <p:cNvSpPr/>
          <p:nvPr/>
        </p:nvSpPr>
        <p:spPr>
          <a:xfrm flipV="1">
            <a:off x="4492484" y="6359408"/>
            <a:ext cx="357809" cy="36844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矢印: 下 25">
            <a:extLst>
              <a:ext uri="{FF2B5EF4-FFF2-40B4-BE49-F238E27FC236}">
                <a16:creationId xmlns:a16="http://schemas.microsoft.com/office/drawing/2014/main" id="{BD4750F7-C36B-4443-94AC-810C6B66D3DF}"/>
              </a:ext>
            </a:extLst>
          </p:cNvPr>
          <p:cNvSpPr/>
          <p:nvPr/>
        </p:nvSpPr>
        <p:spPr>
          <a:xfrm>
            <a:off x="4457927" y="4901083"/>
            <a:ext cx="506899" cy="50095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直線コネクタ 28">
            <a:extLst>
              <a:ext uri="{FF2B5EF4-FFF2-40B4-BE49-F238E27FC236}">
                <a16:creationId xmlns:a16="http://schemas.microsoft.com/office/drawing/2014/main" id="{9BB33FE1-0D03-4F19-9E6D-1AA356B23ABF}"/>
              </a:ext>
            </a:extLst>
          </p:cNvPr>
          <p:cNvCxnSpPr>
            <a:cxnSpLocks/>
          </p:cNvCxnSpPr>
          <p:nvPr/>
        </p:nvCxnSpPr>
        <p:spPr>
          <a:xfrm flipV="1">
            <a:off x="6052367" y="2941595"/>
            <a:ext cx="3708882" cy="2664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40" name="Picture 2" descr="Raspberry Pi 400 Hole Breadboard | vilros.com | Free Shipping – Vilros.com">
            <a:extLst>
              <a:ext uri="{FF2B5EF4-FFF2-40B4-BE49-F238E27FC236}">
                <a16:creationId xmlns:a16="http://schemas.microsoft.com/office/drawing/2014/main" id="{6DE01AE0-F3FA-445C-876F-FE25B7D4F06D}"/>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rot="16200000">
            <a:off x="7062348" y="622928"/>
            <a:ext cx="2785122" cy="1841156"/>
          </a:xfrm>
          <a:prstGeom prst="rect">
            <a:avLst/>
          </a:prstGeom>
          <a:noFill/>
          <a:extLst>
            <a:ext uri="{909E8E84-426E-40DD-AFC4-6F175D3DCCD1}">
              <a14:hiddenFill xmlns:a14="http://schemas.microsoft.com/office/drawing/2010/main">
                <a:solidFill>
                  <a:srgbClr val="FFFFFF"/>
                </a:solidFill>
              </a14:hiddenFill>
            </a:ext>
          </a:extLst>
        </p:spPr>
      </p:pic>
      <p:sp>
        <p:nvSpPr>
          <p:cNvPr id="41" name="正方形/長方形 40">
            <a:extLst>
              <a:ext uri="{FF2B5EF4-FFF2-40B4-BE49-F238E27FC236}">
                <a16:creationId xmlns:a16="http://schemas.microsoft.com/office/drawing/2014/main" id="{29011907-7E80-4535-8BD7-BF2AAAE74B41}"/>
              </a:ext>
            </a:extLst>
          </p:cNvPr>
          <p:cNvSpPr/>
          <p:nvPr/>
        </p:nvSpPr>
        <p:spPr>
          <a:xfrm>
            <a:off x="7534331" y="2376101"/>
            <a:ext cx="1631610" cy="574996"/>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a:p>
            <a:r>
              <a:rPr lang="en-US" sz="1600" dirty="0"/>
              <a:t> </a:t>
            </a:r>
            <a:r>
              <a:rPr lang="ja-JP" altLang="en-US" sz="1600" dirty="0"/>
              <a:t>右から３つめ</a:t>
            </a:r>
            <a:endParaRPr lang="en-US" sz="1600" dirty="0"/>
          </a:p>
        </p:txBody>
      </p:sp>
      <p:sp>
        <p:nvSpPr>
          <p:cNvPr id="42" name="楕円 41">
            <a:extLst>
              <a:ext uri="{FF2B5EF4-FFF2-40B4-BE49-F238E27FC236}">
                <a16:creationId xmlns:a16="http://schemas.microsoft.com/office/drawing/2014/main" id="{8CDF2607-872C-46A6-8D8B-82525EB2411D}"/>
              </a:ext>
            </a:extLst>
          </p:cNvPr>
          <p:cNvSpPr/>
          <p:nvPr/>
        </p:nvSpPr>
        <p:spPr>
          <a:xfrm>
            <a:off x="8907578" y="2458289"/>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楕円 42">
            <a:extLst>
              <a:ext uri="{FF2B5EF4-FFF2-40B4-BE49-F238E27FC236}">
                <a16:creationId xmlns:a16="http://schemas.microsoft.com/office/drawing/2014/main" id="{475738FF-3481-4C62-8D65-BFA4E78A6D6F}"/>
              </a:ext>
            </a:extLst>
          </p:cNvPr>
          <p:cNvSpPr/>
          <p:nvPr/>
        </p:nvSpPr>
        <p:spPr>
          <a:xfrm>
            <a:off x="8407773" y="2458289"/>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楕円 43">
            <a:extLst>
              <a:ext uri="{FF2B5EF4-FFF2-40B4-BE49-F238E27FC236}">
                <a16:creationId xmlns:a16="http://schemas.microsoft.com/office/drawing/2014/main" id="{2FBA2418-CB19-4600-8573-190680041321}"/>
              </a:ext>
            </a:extLst>
          </p:cNvPr>
          <p:cNvSpPr/>
          <p:nvPr/>
        </p:nvSpPr>
        <p:spPr>
          <a:xfrm>
            <a:off x="8157869" y="2458289"/>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楕円 44">
            <a:extLst>
              <a:ext uri="{FF2B5EF4-FFF2-40B4-BE49-F238E27FC236}">
                <a16:creationId xmlns:a16="http://schemas.microsoft.com/office/drawing/2014/main" id="{7A924962-870E-4A28-8422-64BDDF051E3D}"/>
              </a:ext>
            </a:extLst>
          </p:cNvPr>
          <p:cNvSpPr/>
          <p:nvPr/>
        </p:nvSpPr>
        <p:spPr>
          <a:xfrm>
            <a:off x="7907965" y="2458289"/>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楕円 45">
            <a:extLst>
              <a:ext uri="{FF2B5EF4-FFF2-40B4-BE49-F238E27FC236}">
                <a16:creationId xmlns:a16="http://schemas.microsoft.com/office/drawing/2014/main" id="{077F441A-548B-4BF4-B3E4-9CD9192EC4A2}"/>
              </a:ext>
            </a:extLst>
          </p:cNvPr>
          <p:cNvSpPr/>
          <p:nvPr/>
        </p:nvSpPr>
        <p:spPr>
          <a:xfrm>
            <a:off x="7658061" y="2458289"/>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楕円 47">
            <a:extLst>
              <a:ext uri="{FF2B5EF4-FFF2-40B4-BE49-F238E27FC236}">
                <a16:creationId xmlns:a16="http://schemas.microsoft.com/office/drawing/2014/main" id="{8643C5D0-C22B-434A-AD21-0709D7331966}"/>
              </a:ext>
            </a:extLst>
          </p:cNvPr>
          <p:cNvSpPr/>
          <p:nvPr/>
        </p:nvSpPr>
        <p:spPr>
          <a:xfrm>
            <a:off x="8657677" y="2458289"/>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直線コネクタ 50">
            <a:extLst>
              <a:ext uri="{FF2B5EF4-FFF2-40B4-BE49-F238E27FC236}">
                <a16:creationId xmlns:a16="http://schemas.microsoft.com/office/drawing/2014/main" id="{49265184-7CE7-481C-821E-9643D30BF1ED}"/>
              </a:ext>
            </a:extLst>
          </p:cNvPr>
          <p:cNvCxnSpPr>
            <a:cxnSpLocks/>
          </p:cNvCxnSpPr>
          <p:nvPr/>
        </p:nvCxnSpPr>
        <p:spPr>
          <a:xfrm flipV="1">
            <a:off x="8499213" y="1523902"/>
            <a:ext cx="723106" cy="495516"/>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EF029E7-0D98-424E-9CEE-0078B822441F}"/>
              </a:ext>
            </a:extLst>
          </p:cNvPr>
          <p:cNvCxnSpPr>
            <a:cxnSpLocks/>
          </p:cNvCxnSpPr>
          <p:nvPr/>
        </p:nvCxnSpPr>
        <p:spPr>
          <a:xfrm flipV="1">
            <a:off x="8411430" y="286102"/>
            <a:ext cx="779229" cy="152834"/>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E2A9254-0F39-41EC-90C1-47D060F44F98}"/>
              </a:ext>
            </a:extLst>
          </p:cNvPr>
          <p:cNvCxnSpPr>
            <a:cxnSpLocks/>
          </p:cNvCxnSpPr>
          <p:nvPr/>
        </p:nvCxnSpPr>
        <p:spPr>
          <a:xfrm flipV="1">
            <a:off x="9165941" y="256491"/>
            <a:ext cx="55542" cy="126741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40758A1-49CD-4C6F-837F-860B0B609438}"/>
              </a:ext>
            </a:extLst>
          </p:cNvPr>
          <p:cNvCxnSpPr>
            <a:cxnSpLocks/>
          </p:cNvCxnSpPr>
          <p:nvPr/>
        </p:nvCxnSpPr>
        <p:spPr>
          <a:xfrm flipV="1">
            <a:off x="5990126" y="2249305"/>
            <a:ext cx="1530703" cy="64573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58" name="Picture 2" descr="Raspberry Pi 400 Hole Breadboard | vilros.com | Free Shipping – Vilros.com">
            <a:extLst>
              <a:ext uri="{FF2B5EF4-FFF2-40B4-BE49-F238E27FC236}">
                <a16:creationId xmlns:a16="http://schemas.microsoft.com/office/drawing/2014/main" id="{D5871157-5CC3-4EE5-9F8F-28C1EDFFB7D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rot="16200000">
            <a:off x="9517278" y="1777106"/>
            <a:ext cx="2330217" cy="1841156"/>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線コネクタ 59">
            <a:extLst>
              <a:ext uri="{FF2B5EF4-FFF2-40B4-BE49-F238E27FC236}">
                <a16:creationId xmlns:a16="http://schemas.microsoft.com/office/drawing/2014/main" id="{7873DB1C-8878-4367-9719-1350833DF105}"/>
              </a:ext>
            </a:extLst>
          </p:cNvPr>
          <p:cNvCxnSpPr>
            <a:cxnSpLocks/>
          </p:cNvCxnSpPr>
          <p:nvPr/>
        </p:nvCxnSpPr>
        <p:spPr>
          <a:xfrm flipV="1">
            <a:off x="10752181" y="2592878"/>
            <a:ext cx="719904" cy="549538"/>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E95ED972-715F-4C9E-A24F-8D07BE507211}"/>
              </a:ext>
            </a:extLst>
          </p:cNvPr>
          <p:cNvCxnSpPr>
            <a:cxnSpLocks/>
          </p:cNvCxnSpPr>
          <p:nvPr/>
        </p:nvCxnSpPr>
        <p:spPr>
          <a:xfrm flipV="1">
            <a:off x="10594412" y="2248672"/>
            <a:ext cx="788536" cy="202997"/>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63" name="正方形/長方形 62">
            <a:extLst>
              <a:ext uri="{FF2B5EF4-FFF2-40B4-BE49-F238E27FC236}">
                <a16:creationId xmlns:a16="http://schemas.microsoft.com/office/drawing/2014/main" id="{38DD6CA7-1AD5-4FEF-85B9-332CFD230DC1}"/>
              </a:ext>
            </a:extLst>
          </p:cNvPr>
          <p:cNvSpPr/>
          <p:nvPr/>
        </p:nvSpPr>
        <p:spPr>
          <a:xfrm>
            <a:off x="7534331" y="145230"/>
            <a:ext cx="1860762" cy="28307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正方形/長方形 63">
            <a:extLst>
              <a:ext uri="{FF2B5EF4-FFF2-40B4-BE49-F238E27FC236}">
                <a16:creationId xmlns:a16="http://schemas.microsoft.com/office/drawing/2014/main" id="{0C0D34D9-3971-4514-BC6E-FD7E917D90C4}"/>
              </a:ext>
            </a:extLst>
          </p:cNvPr>
          <p:cNvSpPr/>
          <p:nvPr/>
        </p:nvSpPr>
        <p:spPr>
          <a:xfrm>
            <a:off x="9713953" y="1465244"/>
            <a:ext cx="2005179" cy="23232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正方形/長方形 68">
            <a:extLst>
              <a:ext uri="{FF2B5EF4-FFF2-40B4-BE49-F238E27FC236}">
                <a16:creationId xmlns:a16="http://schemas.microsoft.com/office/drawing/2014/main" id="{25315CF4-21E8-4697-B7DA-4C0E2D2AA886}"/>
              </a:ext>
            </a:extLst>
          </p:cNvPr>
          <p:cNvSpPr/>
          <p:nvPr/>
        </p:nvSpPr>
        <p:spPr>
          <a:xfrm>
            <a:off x="9732257" y="1462110"/>
            <a:ext cx="2011376" cy="574996"/>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t>右から５つ目</a:t>
            </a:r>
            <a:endParaRPr lang="en-US" altLang="ja-JP" sz="1600" dirty="0"/>
          </a:p>
          <a:p>
            <a:endParaRPr lang="en-US" sz="1600" dirty="0"/>
          </a:p>
        </p:txBody>
      </p:sp>
      <p:sp>
        <p:nvSpPr>
          <p:cNvPr id="70" name="楕円 69">
            <a:extLst>
              <a:ext uri="{FF2B5EF4-FFF2-40B4-BE49-F238E27FC236}">
                <a16:creationId xmlns:a16="http://schemas.microsoft.com/office/drawing/2014/main" id="{A066DD0E-E3B4-46C5-9E43-10816D20DD40}"/>
              </a:ext>
            </a:extLst>
          </p:cNvPr>
          <p:cNvSpPr/>
          <p:nvPr/>
        </p:nvSpPr>
        <p:spPr>
          <a:xfrm>
            <a:off x="11485270" y="1783389"/>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楕円 70">
            <a:extLst>
              <a:ext uri="{FF2B5EF4-FFF2-40B4-BE49-F238E27FC236}">
                <a16:creationId xmlns:a16="http://schemas.microsoft.com/office/drawing/2014/main" id="{56DD05E0-49C5-4B79-AE05-222BDBCF6483}"/>
              </a:ext>
            </a:extLst>
          </p:cNvPr>
          <p:cNvSpPr/>
          <p:nvPr/>
        </p:nvSpPr>
        <p:spPr>
          <a:xfrm>
            <a:off x="10996310" y="1783389"/>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楕円 71">
            <a:extLst>
              <a:ext uri="{FF2B5EF4-FFF2-40B4-BE49-F238E27FC236}">
                <a16:creationId xmlns:a16="http://schemas.microsoft.com/office/drawing/2014/main" id="{CF2DBF21-7135-43E3-A58F-4CC0AECCC93D}"/>
              </a:ext>
            </a:extLst>
          </p:cNvPr>
          <p:cNvSpPr/>
          <p:nvPr/>
        </p:nvSpPr>
        <p:spPr>
          <a:xfrm>
            <a:off x="10751831" y="1783389"/>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楕円 72">
            <a:extLst>
              <a:ext uri="{FF2B5EF4-FFF2-40B4-BE49-F238E27FC236}">
                <a16:creationId xmlns:a16="http://schemas.microsoft.com/office/drawing/2014/main" id="{BF7AA4F6-81B0-4490-A40F-7F7AF128309B}"/>
              </a:ext>
            </a:extLst>
          </p:cNvPr>
          <p:cNvSpPr/>
          <p:nvPr/>
        </p:nvSpPr>
        <p:spPr>
          <a:xfrm>
            <a:off x="10507352" y="1783389"/>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楕円 73">
            <a:extLst>
              <a:ext uri="{FF2B5EF4-FFF2-40B4-BE49-F238E27FC236}">
                <a16:creationId xmlns:a16="http://schemas.microsoft.com/office/drawing/2014/main" id="{514A0720-30D1-4E5D-8203-1DB775CCF1F3}"/>
              </a:ext>
            </a:extLst>
          </p:cNvPr>
          <p:cNvSpPr/>
          <p:nvPr/>
        </p:nvSpPr>
        <p:spPr>
          <a:xfrm>
            <a:off x="10018394" y="1783389"/>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楕円 74">
            <a:extLst>
              <a:ext uri="{FF2B5EF4-FFF2-40B4-BE49-F238E27FC236}">
                <a16:creationId xmlns:a16="http://schemas.microsoft.com/office/drawing/2014/main" id="{42728692-9EA6-4929-A422-5292AB6589FB}"/>
              </a:ext>
            </a:extLst>
          </p:cNvPr>
          <p:cNvSpPr/>
          <p:nvPr/>
        </p:nvSpPr>
        <p:spPr>
          <a:xfrm>
            <a:off x="11240789" y="1783389"/>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楕円 58">
            <a:extLst>
              <a:ext uri="{FF2B5EF4-FFF2-40B4-BE49-F238E27FC236}">
                <a16:creationId xmlns:a16="http://schemas.microsoft.com/office/drawing/2014/main" id="{BF2F7716-3F06-48EA-AB7B-215286B8649D}"/>
              </a:ext>
            </a:extLst>
          </p:cNvPr>
          <p:cNvSpPr/>
          <p:nvPr/>
        </p:nvSpPr>
        <p:spPr>
          <a:xfrm>
            <a:off x="11346020" y="2071831"/>
            <a:ext cx="609600" cy="609896"/>
          </a:xfrm>
          <a:prstGeom prst="ellipse">
            <a:avLst/>
          </a:prstGeom>
          <a:noFill/>
          <a:ln w="762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楕円 76">
            <a:extLst>
              <a:ext uri="{FF2B5EF4-FFF2-40B4-BE49-F238E27FC236}">
                <a16:creationId xmlns:a16="http://schemas.microsoft.com/office/drawing/2014/main" id="{A3689D92-21EA-4363-A849-65E40C18570C}"/>
              </a:ext>
            </a:extLst>
          </p:cNvPr>
          <p:cNvSpPr/>
          <p:nvPr/>
        </p:nvSpPr>
        <p:spPr>
          <a:xfrm>
            <a:off x="10262873" y="1783389"/>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楕円 77">
            <a:extLst>
              <a:ext uri="{FF2B5EF4-FFF2-40B4-BE49-F238E27FC236}">
                <a16:creationId xmlns:a16="http://schemas.microsoft.com/office/drawing/2014/main" id="{6E7205B0-C626-4F36-B14C-6C411F5480E8}"/>
              </a:ext>
            </a:extLst>
          </p:cNvPr>
          <p:cNvSpPr/>
          <p:nvPr/>
        </p:nvSpPr>
        <p:spPr>
          <a:xfrm>
            <a:off x="9773915" y="1783389"/>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正方形/長方形 81">
            <a:extLst>
              <a:ext uri="{FF2B5EF4-FFF2-40B4-BE49-F238E27FC236}">
                <a16:creationId xmlns:a16="http://schemas.microsoft.com/office/drawing/2014/main" id="{441BC2A2-A32E-490A-BA9D-BF8027576403}"/>
              </a:ext>
            </a:extLst>
          </p:cNvPr>
          <p:cNvSpPr/>
          <p:nvPr/>
        </p:nvSpPr>
        <p:spPr>
          <a:xfrm>
            <a:off x="9006595" y="402143"/>
            <a:ext cx="341344" cy="941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テキスト ボックス 86">
            <a:extLst>
              <a:ext uri="{FF2B5EF4-FFF2-40B4-BE49-F238E27FC236}">
                <a16:creationId xmlns:a16="http://schemas.microsoft.com/office/drawing/2014/main" id="{7ABA1920-52ED-4EA3-B902-70B20C5D7DF8}"/>
              </a:ext>
            </a:extLst>
          </p:cNvPr>
          <p:cNvSpPr txBox="1"/>
          <p:nvPr/>
        </p:nvSpPr>
        <p:spPr>
          <a:xfrm>
            <a:off x="9769555" y="2181079"/>
            <a:ext cx="680557" cy="276999"/>
          </a:xfrm>
          <a:prstGeom prst="rect">
            <a:avLst/>
          </a:prstGeom>
          <a:solidFill>
            <a:schemeClr val="bg1"/>
          </a:solidFill>
        </p:spPr>
        <p:txBody>
          <a:bodyPr wrap="square" rtlCol="0">
            <a:spAutoFit/>
          </a:bodyPr>
          <a:lstStyle/>
          <a:p>
            <a:r>
              <a:rPr lang="ja-JP" altLang="en-US" sz="1200" b="1" dirty="0"/>
              <a:t>長い足</a:t>
            </a:r>
            <a:endParaRPr lang="en-US" sz="1200" b="1" dirty="0"/>
          </a:p>
        </p:txBody>
      </p:sp>
      <p:sp>
        <p:nvSpPr>
          <p:cNvPr id="89" name="テキスト ボックス 88">
            <a:extLst>
              <a:ext uri="{FF2B5EF4-FFF2-40B4-BE49-F238E27FC236}">
                <a16:creationId xmlns:a16="http://schemas.microsoft.com/office/drawing/2014/main" id="{FC3C56AE-6AFA-426E-B98E-DA5B55CA8122}"/>
              </a:ext>
            </a:extLst>
          </p:cNvPr>
          <p:cNvSpPr txBox="1"/>
          <p:nvPr/>
        </p:nvSpPr>
        <p:spPr>
          <a:xfrm>
            <a:off x="9955663" y="3255487"/>
            <a:ext cx="680557" cy="276999"/>
          </a:xfrm>
          <a:prstGeom prst="rect">
            <a:avLst/>
          </a:prstGeom>
          <a:solidFill>
            <a:schemeClr val="bg1"/>
          </a:solidFill>
        </p:spPr>
        <p:txBody>
          <a:bodyPr wrap="square" rtlCol="0">
            <a:spAutoFit/>
          </a:bodyPr>
          <a:lstStyle/>
          <a:p>
            <a:r>
              <a:rPr lang="ja-JP" altLang="en-US" sz="1200" b="1" dirty="0"/>
              <a:t>短い足</a:t>
            </a:r>
            <a:endParaRPr lang="en-US" sz="1200" b="1" dirty="0"/>
          </a:p>
        </p:txBody>
      </p:sp>
      <p:sp>
        <p:nvSpPr>
          <p:cNvPr id="90" name="楕円 89">
            <a:extLst>
              <a:ext uri="{FF2B5EF4-FFF2-40B4-BE49-F238E27FC236}">
                <a16:creationId xmlns:a16="http://schemas.microsoft.com/office/drawing/2014/main" id="{2F42638D-CCDA-4DA6-BF8E-A407232EA983}"/>
              </a:ext>
            </a:extLst>
          </p:cNvPr>
          <p:cNvSpPr/>
          <p:nvPr/>
        </p:nvSpPr>
        <p:spPr>
          <a:xfrm>
            <a:off x="11752539" y="2840094"/>
            <a:ext cx="323078" cy="294470"/>
          </a:xfrm>
          <a:prstGeom prst="ellipse">
            <a:avLst/>
          </a:prstGeom>
          <a:noFill/>
          <a:ln w="762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直線コネクタ 90">
            <a:extLst>
              <a:ext uri="{FF2B5EF4-FFF2-40B4-BE49-F238E27FC236}">
                <a16:creationId xmlns:a16="http://schemas.microsoft.com/office/drawing/2014/main" id="{4E0D08A0-D1E6-4899-BE02-95AB7BD16C49}"/>
              </a:ext>
            </a:extLst>
          </p:cNvPr>
          <p:cNvCxnSpPr>
            <a:cxnSpLocks/>
          </p:cNvCxnSpPr>
          <p:nvPr/>
        </p:nvCxnSpPr>
        <p:spPr>
          <a:xfrm flipV="1">
            <a:off x="11848089" y="3132284"/>
            <a:ext cx="0" cy="477591"/>
          </a:xfrm>
          <a:prstGeom prst="line">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D49A1D1B-D729-4828-A97F-618D44FDCC39}"/>
              </a:ext>
            </a:extLst>
          </p:cNvPr>
          <p:cNvCxnSpPr>
            <a:cxnSpLocks/>
          </p:cNvCxnSpPr>
          <p:nvPr/>
        </p:nvCxnSpPr>
        <p:spPr>
          <a:xfrm flipH="1" flipV="1">
            <a:off x="11967235" y="3118529"/>
            <a:ext cx="15904" cy="706556"/>
          </a:xfrm>
          <a:prstGeom prst="line">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3" name="グループ化 52">
            <a:extLst>
              <a:ext uri="{FF2B5EF4-FFF2-40B4-BE49-F238E27FC236}">
                <a16:creationId xmlns:a16="http://schemas.microsoft.com/office/drawing/2014/main" id="{3B34C923-D521-4D63-B102-E9CEFAE468EB}"/>
              </a:ext>
            </a:extLst>
          </p:cNvPr>
          <p:cNvGrpSpPr/>
          <p:nvPr/>
        </p:nvGrpSpPr>
        <p:grpSpPr>
          <a:xfrm>
            <a:off x="-5082" y="8472"/>
            <a:ext cx="1786748" cy="546848"/>
            <a:chOff x="550140" y="4508477"/>
            <a:chExt cx="1786748" cy="546848"/>
          </a:xfrm>
        </p:grpSpPr>
        <p:sp>
          <p:nvSpPr>
            <p:cNvPr id="54" name="テキスト ボックス 53">
              <a:extLst>
                <a:ext uri="{FF2B5EF4-FFF2-40B4-BE49-F238E27FC236}">
                  <a16:creationId xmlns:a16="http://schemas.microsoft.com/office/drawing/2014/main" id="{61EFCAF1-A989-4BD0-B03E-188791F297C4}"/>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55" name="Picture 2" descr="工作をする子供たちのイラスト | かわいいフリー素材集 いらすとや">
              <a:extLst>
                <a:ext uri="{FF2B5EF4-FFF2-40B4-BE49-F238E27FC236}">
                  <a16:creationId xmlns:a16="http://schemas.microsoft.com/office/drawing/2014/main" id="{69600D1D-CF54-43BD-9566-40B227DA9739}"/>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テキスト ボックス 55">
            <a:extLst>
              <a:ext uri="{FF2B5EF4-FFF2-40B4-BE49-F238E27FC236}">
                <a16:creationId xmlns:a16="http://schemas.microsoft.com/office/drawing/2014/main" id="{83B46755-7A2E-4AD7-9AEA-EEC294BCE569}"/>
              </a:ext>
            </a:extLst>
          </p:cNvPr>
          <p:cNvSpPr txBox="1"/>
          <p:nvPr/>
        </p:nvSpPr>
        <p:spPr>
          <a:xfrm>
            <a:off x="10646004" y="8472"/>
            <a:ext cx="1545996" cy="523220"/>
          </a:xfrm>
          <a:prstGeom prst="rect">
            <a:avLst/>
          </a:prstGeom>
          <a:solidFill>
            <a:schemeClr val="accent6">
              <a:lumMod val="50000"/>
            </a:schemeClr>
          </a:solidFill>
          <a:ln>
            <a:noFill/>
          </a:ln>
        </p:spPr>
        <p:txBody>
          <a:bodyPr wrap="square" rtlCol="0">
            <a:spAutoFit/>
          </a:bodyPr>
          <a:lstStyle/>
          <a:p>
            <a:r>
              <a:rPr lang="ja-JP" altLang="en-US" sz="2800" b="1" dirty="0">
                <a:solidFill>
                  <a:schemeClr val="bg1"/>
                </a:solidFill>
              </a:rPr>
              <a:t>回路</a:t>
            </a:r>
            <a:r>
              <a:rPr lang="en-US" altLang="ja-JP" sz="2800" b="1" dirty="0">
                <a:solidFill>
                  <a:schemeClr val="bg1"/>
                </a:solidFill>
              </a:rPr>
              <a:t>2-1</a:t>
            </a:r>
            <a:endParaRPr lang="en-US" sz="2800" b="1" dirty="0">
              <a:solidFill>
                <a:schemeClr val="bg1"/>
              </a:solidFill>
            </a:endParaRPr>
          </a:p>
        </p:txBody>
      </p:sp>
      <p:sp>
        <p:nvSpPr>
          <p:cNvPr id="4" name="正方形/長方形 3">
            <a:extLst>
              <a:ext uri="{FF2B5EF4-FFF2-40B4-BE49-F238E27FC236}">
                <a16:creationId xmlns:a16="http://schemas.microsoft.com/office/drawing/2014/main" id="{69CC42CD-2B87-4C10-9171-6A98F9D30A2B}"/>
              </a:ext>
            </a:extLst>
          </p:cNvPr>
          <p:cNvSpPr/>
          <p:nvPr/>
        </p:nvSpPr>
        <p:spPr>
          <a:xfrm>
            <a:off x="1498823" y="2458078"/>
            <a:ext cx="1544205" cy="323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r>
              <a:rPr lang="ja-JP" altLang="en-US" dirty="0"/>
              <a:t>ケーブル</a:t>
            </a:r>
            <a:endParaRPr lang="en-US" dirty="0"/>
          </a:p>
        </p:txBody>
      </p:sp>
      <p:sp>
        <p:nvSpPr>
          <p:cNvPr id="57" name="正方形/長方形 56">
            <a:extLst>
              <a:ext uri="{FF2B5EF4-FFF2-40B4-BE49-F238E27FC236}">
                <a16:creationId xmlns:a16="http://schemas.microsoft.com/office/drawing/2014/main" id="{8F93E681-DD99-4BE0-B694-692F2C92CFCD}"/>
              </a:ext>
            </a:extLst>
          </p:cNvPr>
          <p:cNvSpPr/>
          <p:nvPr/>
        </p:nvSpPr>
        <p:spPr>
          <a:xfrm>
            <a:off x="6233694" y="3156239"/>
            <a:ext cx="1544205" cy="323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r>
              <a:rPr lang="ja-JP" altLang="en-US" dirty="0"/>
              <a:t>抵抗</a:t>
            </a:r>
            <a:endParaRPr lang="en-US" dirty="0"/>
          </a:p>
        </p:txBody>
      </p:sp>
      <p:sp>
        <p:nvSpPr>
          <p:cNvPr id="62" name="正方形/長方形 61">
            <a:extLst>
              <a:ext uri="{FF2B5EF4-FFF2-40B4-BE49-F238E27FC236}">
                <a16:creationId xmlns:a16="http://schemas.microsoft.com/office/drawing/2014/main" id="{9B4F7A59-0474-4E6E-B137-AF1F737EE510}"/>
              </a:ext>
            </a:extLst>
          </p:cNvPr>
          <p:cNvSpPr/>
          <p:nvPr/>
        </p:nvSpPr>
        <p:spPr>
          <a:xfrm>
            <a:off x="5218023" y="6334372"/>
            <a:ext cx="1544205" cy="323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３</a:t>
            </a:r>
            <a:r>
              <a:rPr lang="en-US" altLang="ja-JP" dirty="0"/>
              <a:t>. LED</a:t>
            </a:r>
            <a:endParaRPr lang="en-US" dirty="0"/>
          </a:p>
        </p:txBody>
      </p:sp>
    </p:spTree>
    <p:extLst>
      <p:ext uri="{BB962C8B-B14F-4D97-AF65-F5344CB8AC3E}">
        <p14:creationId xmlns:p14="http://schemas.microsoft.com/office/powerpoint/2010/main" val="4239597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19BBA54-6754-458C-975E-EDC031D1A335}"/>
              </a:ext>
            </a:extLst>
          </p:cNvPr>
          <p:cNvSpPr>
            <a:spLocks noGrp="1"/>
          </p:cNvSpPr>
          <p:nvPr>
            <p:ph type="ctrTitle"/>
          </p:nvPr>
        </p:nvSpPr>
        <p:spPr>
          <a:xfrm>
            <a:off x="1524000" y="976031"/>
            <a:ext cx="9144000" cy="2387600"/>
          </a:xfrm>
        </p:spPr>
        <p:txBody>
          <a:bodyPr/>
          <a:lstStyle/>
          <a:p>
            <a:r>
              <a:rPr lang="en-US" dirty="0"/>
              <a:t>LED</a:t>
            </a:r>
            <a:r>
              <a:rPr lang="ja-JP" altLang="en-US" dirty="0"/>
              <a:t>工作</a:t>
            </a:r>
            <a:endParaRPr lang="en-US" dirty="0"/>
          </a:p>
        </p:txBody>
      </p:sp>
      <p:sp>
        <p:nvSpPr>
          <p:cNvPr id="5" name="字幕 4">
            <a:extLst>
              <a:ext uri="{FF2B5EF4-FFF2-40B4-BE49-F238E27FC236}">
                <a16:creationId xmlns:a16="http://schemas.microsoft.com/office/drawing/2014/main" id="{375E21AD-8FE0-407A-B133-D2EE3AA15F77}"/>
              </a:ext>
            </a:extLst>
          </p:cNvPr>
          <p:cNvSpPr>
            <a:spLocks noGrp="1"/>
          </p:cNvSpPr>
          <p:nvPr>
            <p:ph type="subTitle" idx="1"/>
          </p:nvPr>
        </p:nvSpPr>
        <p:spPr>
          <a:xfrm>
            <a:off x="1524000" y="3455706"/>
            <a:ext cx="9144000" cy="1655762"/>
          </a:xfrm>
        </p:spPr>
        <p:txBody>
          <a:bodyPr/>
          <a:lstStyle/>
          <a:p>
            <a:r>
              <a:rPr lang="ja-JP" altLang="en-US" dirty="0"/>
              <a:t>プロチャレ電芸部</a:t>
            </a:r>
            <a:endParaRPr lang="en-US" altLang="ja-JP" dirty="0"/>
          </a:p>
          <a:p>
            <a:r>
              <a:rPr lang="en-US" dirty="0"/>
              <a:t>Ver</a:t>
            </a:r>
            <a:r>
              <a:rPr lang="ja-JP" altLang="en-US" dirty="0"/>
              <a:t> </a:t>
            </a:r>
            <a:r>
              <a:rPr lang="en-US" altLang="ja-JP" dirty="0"/>
              <a:t>2022/12/21</a:t>
            </a:r>
            <a:endParaRPr lang="en-US" dirty="0"/>
          </a:p>
        </p:txBody>
      </p:sp>
      <p:pic>
        <p:nvPicPr>
          <p:cNvPr id="1026" name="Picture 2" descr="工作をする子供たちのイラスト | かわいいフリー素材集 いらすとや">
            <a:extLst>
              <a:ext uri="{FF2B5EF4-FFF2-40B4-BE49-F238E27FC236}">
                <a16:creationId xmlns:a16="http://schemas.microsoft.com/office/drawing/2014/main" id="{91A47D45-9952-4FAD-9614-01856888941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797521" y="2559627"/>
            <a:ext cx="4298373" cy="4298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736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2 </a:t>
            </a:r>
            <a:r>
              <a:rPr lang="en-US" dirty="0"/>
              <a:t>LED</a:t>
            </a:r>
            <a:r>
              <a:rPr lang="ja-JP" altLang="en-US" dirty="0"/>
              <a:t>をひからせよう　</a:t>
            </a:r>
            <a:endParaRPr lang="en-US" dirty="0"/>
          </a:p>
        </p:txBody>
      </p:sp>
      <p:sp>
        <p:nvSpPr>
          <p:cNvPr id="9" name="コンテンツ プレースホルダー 8">
            <a:extLst>
              <a:ext uri="{FF2B5EF4-FFF2-40B4-BE49-F238E27FC236}">
                <a16:creationId xmlns:a16="http://schemas.microsoft.com/office/drawing/2014/main" id="{881080D1-66CC-4423-A942-47E0CABE77CB}"/>
              </a:ext>
            </a:extLst>
          </p:cNvPr>
          <p:cNvSpPr>
            <a:spLocks noGrp="1"/>
          </p:cNvSpPr>
          <p:nvPr>
            <p:ph idx="1"/>
          </p:nvPr>
        </p:nvSpPr>
        <p:spPr>
          <a:xfrm>
            <a:off x="4846961" y="1690688"/>
            <a:ext cx="7258497" cy="4755928"/>
          </a:xfrm>
        </p:spPr>
        <p:txBody>
          <a:bodyPr>
            <a:normAutofit/>
          </a:bodyPr>
          <a:lstStyle/>
          <a:p>
            <a:pPr marL="0" indent="0">
              <a:buNone/>
            </a:pPr>
            <a:r>
              <a:rPr lang="ja-JP" altLang="en-US" b="1" dirty="0">
                <a:solidFill>
                  <a:srgbClr val="FF0000"/>
                </a:solidFill>
              </a:rPr>
              <a:t>まげかた</a:t>
            </a:r>
            <a:endParaRPr lang="en-US" altLang="ja-JP" b="1" dirty="0">
              <a:solidFill>
                <a:srgbClr val="FF0000"/>
              </a:solidFill>
            </a:endParaRPr>
          </a:p>
          <a:p>
            <a:r>
              <a:rPr lang="ja-JP" altLang="en-US" dirty="0"/>
              <a:t>ブレッドボードにさすのに、ちょうどいいはばになるように、ゆっくりまげる</a:t>
            </a:r>
            <a:endParaRPr lang="en-US" altLang="ja-JP" dirty="0"/>
          </a:p>
          <a:p>
            <a:r>
              <a:rPr lang="ja-JP" altLang="en-US" dirty="0"/>
              <a:t>指でちょっとずつ曲げれば曲がるよ</a:t>
            </a:r>
            <a:endParaRPr lang="en-US" altLang="ja-JP" dirty="0"/>
          </a:p>
          <a:p>
            <a:r>
              <a:rPr lang="ja-JP" altLang="en-US" dirty="0"/>
              <a:t>とんがってるからきをつけてね</a:t>
            </a:r>
            <a:endParaRPr lang="en-US" altLang="ja-JP" dirty="0"/>
          </a:p>
          <a:p>
            <a:r>
              <a:rPr lang="ja-JP" altLang="en-US" dirty="0"/>
              <a:t>コツはここがまっすぐのほうがさしやすい</a:t>
            </a:r>
            <a:endParaRPr lang="en-US" altLang="ja-JP" dirty="0"/>
          </a:p>
          <a:p>
            <a:pPr marL="0" indent="0">
              <a:buNone/>
            </a:pPr>
            <a:endParaRPr lang="en-US" altLang="ja-JP" dirty="0"/>
          </a:p>
          <a:p>
            <a:r>
              <a:rPr lang="ja-JP" altLang="en-US" dirty="0"/>
              <a:t>難しかったらボランティアの人にきいてね</a:t>
            </a:r>
            <a:endParaRPr lang="en-US" dirty="0"/>
          </a:p>
          <a:p>
            <a:pPr marL="0" indent="0">
              <a:buNone/>
            </a:pPr>
            <a:endParaRPr lang="en-US" altLang="ja-JP" dirty="0"/>
          </a:p>
        </p:txBody>
      </p:sp>
      <p:pic>
        <p:nvPicPr>
          <p:cNvPr id="10" name="図 9">
            <a:extLst>
              <a:ext uri="{FF2B5EF4-FFF2-40B4-BE49-F238E27FC236}">
                <a16:creationId xmlns:a16="http://schemas.microsoft.com/office/drawing/2014/main" id="{478388B2-37BE-4DA4-A1BD-AB9CF407D066}"/>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a:off x="1018903" y="4467729"/>
            <a:ext cx="2291009" cy="2066745"/>
          </a:xfrm>
          <a:prstGeom prst="rect">
            <a:avLst/>
          </a:prstGeom>
        </p:spPr>
      </p:pic>
      <p:pic>
        <p:nvPicPr>
          <p:cNvPr id="12" name="図 11">
            <a:extLst>
              <a:ext uri="{FF2B5EF4-FFF2-40B4-BE49-F238E27FC236}">
                <a16:creationId xmlns:a16="http://schemas.microsoft.com/office/drawing/2014/main" id="{094402E5-10C0-49DE-8167-0B761DFC74A3}"/>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p:blipFill>
        <p:spPr>
          <a:xfrm>
            <a:off x="1449296" y="1690688"/>
            <a:ext cx="935743" cy="2094508"/>
          </a:xfrm>
          <a:prstGeom prst="rect">
            <a:avLst/>
          </a:prstGeom>
        </p:spPr>
      </p:pic>
      <p:sp>
        <p:nvSpPr>
          <p:cNvPr id="16" name="楕円 15">
            <a:extLst>
              <a:ext uri="{FF2B5EF4-FFF2-40B4-BE49-F238E27FC236}">
                <a16:creationId xmlns:a16="http://schemas.microsoft.com/office/drawing/2014/main" id="{9C35ABEC-754A-41E4-B029-564D77FECDAC}"/>
              </a:ext>
            </a:extLst>
          </p:cNvPr>
          <p:cNvSpPr/>
          <p:nvPr/>
        </p:nvSpPr>
        <p:spPr>
          <a:xfrm>
            <a:off x="3514432" y="1779345"/>
            <a:ext cx="391157" cy="370844"/>
          </a:xfrm>
          <a:prstGeom prst="ellipse">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直線コネクタ 16">
            <a:extLst>
              <a:ext uri="{FF2B5EF4-FFF2-40B4-BE49-F238E27FC236}">
                <a16:creationId xmlns:a16="http://schemas.microsoft.com/office/drawing/2014/main" id="{F6B4403E-2642-4034-A52F-32C3E09AFA25}"/>
              </a:ext>
            </a:extLst>
          </p:cNvPr>
          <p:cNvCxnSpPr>
            <a:cxnSpLocks/>
          </p:cNvCxnSpPr>
          <p:nvPr/>
        </p:nvCxnSpPr>
        <p:spPr>
          <a:xfrm flipH="1" flipV="1">
            <a:off x="3835509" y="2132132"/>
            <a:ext cx="70080" cy="424433"/>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BF2D34B-2423-499C-9C9A-3CE3592E9128}"/>
              </a:ext>
            </a:extLst>
          </p:cNvPr>
          <p:cNvCxnSpPr>
            <a:cxnSpLocks/>
          </p:cNvCxnSpPr>
          <p:nvPr/>
        </p:nvCxnSpPr>
        <p:spPr>
          <a:xfrm flipV="1">
            <a:off x="3273209" y="2144471"/>
            <a:ext cx="391157" cy="370844"/>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855256B9-A83B-4093-818B-6D92F6AC3FFF}"/>
              </a:ext>
            </a:extLst>
          </p:cNvPr>
          <p:cNvCxnSpPr>
            <a:cxnSpLocks/>
          </p:cNvCxnSpPr>
          <p:nvPr/>
        </p:nvCxnSpPr>
        <p:spPr>
          <a:xfrm flipV="1">
            <a:off x="3905589" y="2515316"/>
            <a:ext cx="0" cy="1152564"/>
          </a:xfrm>
          <a:prstGeom prst="line">
            <a:avLst/>
          </a:prstGeom>
          <a:ln w="381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A5D87D3-9A4F-434E-9273-63FA42BEB3BE}"/>
              </a:ext>
            </a:extLst>
          </p:cNvPr>
          <p:cNvCxnSpPr>
            <a:cxnSpLocks/>
          </p:cNvCxnSpPr>
          <p:nvPr/>
        </p:nvCxnSpPr>
        <p:spPr>
          <a:xfrm flipV="1">
            <a:off x="3273209" y="2507106"/>
            <a:ext cx="0" cy="1278090"/>
          </a:xfrm>
          <a:prstGeom prst="line">
            <a:avLst/>
          </a:prstGeom>
          <a:ln w="3810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47" name="矢印: 右 46">
            <a:extLst>
              <a:ext uri="{FF2B5EF4-FFF2-40B4-BE49-F238E27FC236}">
                <a16:creationId xmlns:a16="http://schemas.microsoft.com/office/drawing/2014/main" id="{97411A4A-9FA8-4B1B-8AD5-DA094CF55143}"/>
              </a:ext>
            </a:extLst>
          </p:cNvPr>
          <p:cNvSpPr/>
          <p:nvPr/>
        </p:nvSpPr>
        <p:spPr>
          <a:xfrm>
            <a:off x="2689279" y="2573375"/>
            <a:ext cx="241208" cy="37882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矢印: 下 47">
            <a:extLst>
              <a:ext uri="{FF2B5EF4-FFF2-40B4-BE49-F238E27FC236}">
                <a16:creationId xmlns:a16="http://schemas.microsoft.com/office/drawing/2014/main" id="{6E5B7112-BA62-4F77-BC53-9334283D187B}"/>
              </a:ext>
            </a:extLst>
          </p:cNvPr>
          <p:cNvSpPr/>
          <p:nvPr/>
        </p:nvSpPr>
        <p:spPr>
          <a:xfrm>
            <a:off x="2002411" y="5128906"/>
            <a:ext cx="258410" cy="239429"/>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矢印: 右 48">
            <a:extLst>
              <a:ext uri="{FF2B5EF4-FFF2-40B4-BE49-F238E27FC236}">
                <a16:creationId xmlns:a16="http://schemas.microsoft.com/office/drawing/2014/main" id="{69F8B06D-38BF-4B92-B35D-8BA71CF45905}"/>
              </a:ext>
            </a:extLst>
          </p:cNvPr>
          <p:cNvSpPr/>
          <p:nvPr/>
        </p:nvSpPr>
        <p:spPr>
          <a:xfrm>
            <a:off x="2143831" y="2558076"/>
            <a:ext cx="241208" cy="3788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矢印: 右 49">
            <a:extLst>
              <a:ext uri="{FF2B5EF4-FFF2-40B4-BE49-F238E27FC236}">
                <a16:creationId xmlns:a16="http://schemas.microsoft.com/office/drawing/2014/main" id="{E3C8E82D-5D9F-4156-B5BF-F80FAB177F5A}"/>
              </a:ext>
            </a:extLst>
          </p:cNvPr>
          <p:cNvSpPr/>
          <p:nvPr/>
        </p:nvSpPr>
        <p:spPr>
          <a:xfrm flipH="1">
            <a:off x="1318994" y="2568340"/>
            <a:ext cx="277854" cy="3788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矢印: 上カーブ 51">
            <a:extLst>
              <a:ext uri="{FF2B5EF4-FFF2-40B4-BE49-F238E27FC236}">
                <a16:creationId xmlns:a16="http://schemas.microsoft.com/office/drawing/2014/main" id="{C659A55D-AB8C-4811-B61A-8D5F44FE1267}"/>
              </a:ext>
            </a:extLst>
          </p:cNvPr>
          <p:cNvSpPr/>
          <p:nvPr/>
        </p:nvSpPr>
        <p:spPr>
          <a:xfrm rot="4297012">
            <a:off x="1014754" y="4715691"/>
            <a:ext cx="582094" cy="39506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矢印: 左カーブ 53">
            <a:extLst>
              <a:ext uri="{FF2B5EF4-FFF2-40B4-BE49-F238E27FC236}">
                <a16:creationId xmlns:a16="http://schemas.microsoft.com/office/drawing/2014/main" id="{F987420A-9613-4068-A8F4-3B54694A011E}"/>
              </a:ext>
            </a:extLst>
          </p:cNvPr>
          <p:cNvSpPr/>
          <p:nvPr/>
        </p:nvSpPr>
        <p:spPr>
          <a:xfrm rot="1495897">
            <a:off x="2877649" y="4637374"/>
            <a:ext cx="342722" cy="59814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右中かっこ 54">
            <a:extLst>
              <a:ext uri="{FF2B5EF4-FFF2-40B4-BE49-F238E27FC236}">
                <a16:creationId xmlns:a16="http://schemas.microsoft.com/office/drawing/2014/main" id="{61C02B5F-A9B9-4D2D-98F6-62FC0E71E333}"/>
              </a:ext>
            </a:extLst>
          </p:cNvPr>
          <p:cNvSpPr/>
          <p:nvPr/>
        </p:nvSpPr>
        <p:spPr>
          <a:xfrm>
            <a:off x="4024874" y="2602251"/>
            <a:ext cx="211049" cy="115256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右中かっこ 55">
            <a:extLst>
              <a:ext uri="{FF2B5EF4-FFF2-40B4-BE49-F238E27FC236}">
                <a16:creationId xmlns:a16="http://schemas.microsoft.com/office/drawing/2014/main" id="{61D459FA-C590-478F-ADE5-F1AA8F59EAD0}"/>
              </a:ext>
            </a:extLst>
          </p:cNvPr>
          <p:cNvSpPr/>
          <p:nvPr/>
        </p:nvSpPr>
        <p:spPr>
          <a:xfrm>
            <a:off x="2689279" y="5729240"/>
            <a:ext cx="78270" cy="65849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8" name="直線コネクタ 57">
            <a:extLst>
              <a:ext uri="{FF2B5EF4-FFF2-40B4-BE49-F238E27FC236}">
                <a16:creationId xmlns:a16="http://schemas.microsoft.com/office/drawing/2014/main" id="{763BA7C1-D3F5-47A1-AA48-D2293C4492E7}"/>
              </a:ext>
            </a:extLst>
          </p:cNvPr>
          <p:cNvCxnSpPr>
            <a:cxnSpLocks/>
          </p:cNvCxnSpPr>
          <p:nvPr/>
        </p:nvCxnSpPr>
        <p:spPr>
          <a:xfrm>
            <a:off x="4364610" y="3195687"/>
            <a:ext cx="584462" cy="1131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16EA1A62-8F65-4A46-B936-049D1D7AF2A1}"/>
              </a:ext>
            </a:extLst>
          </p:cNvPr>
          <p:cNvCxnSpPr>
            <a:cxnSpLocks/>
            <a:stCxn id="56" idx="1"/>
          </p:cNvCxnSpPr>
          <p:nvPr/>
        </p:nvCxnSpPr>
        <p:spPr>
          <a:xfrm flipV="1">
            <a:off x="2767549" y="4342686"/>
            <a:ext cx="2181523" cy="1715803"/>
          </a:xfrm>
          <a:prstGeom prst="line">
            <a:avLst/>
          </a:prstGeom>
        </p:spPr>
        <p:style>
          <a:lnRef idx="1">
            <a:schemeClr val="accent1"/>
          </a:lnRef>
          <a:fillRef idx="0">
            <a:schemeClr val="accent1"/>
          </a:fillRef>
          <a:effectRef idx="0">
            <a:schemeClr val="accent1"/>
          </a:effectRef>
          <a:fontRef idx="minor">
            <a:schemeClr val="tx1"/>
          </a:fontRef>
        </p:style>
      </p:cxnSp>
      <p:grpSp>
        <p:nvGrpSpPr>
          <p:cNvPr id="23" name="グループ化 22">
            <a:extLst>
              <a:ext uri="{FF2B5EF4-FFF2-40B4-BE49-F238E27FC236}">
                <a16:creationId xmlns:a16="http://schemas.microsoft.com/office/drawing/2014/main" id="{051EDA39-B3BB-4F6D-9DA5-13F15E451851}"/>
              </a:ext>
            </a:extLst>
          </p:cNvPr>
          <p:cNvGrpSpPr/>
          <p:nvPr/>
        </p:nvGrpSpPr>
        <p:grpSpPr>
          <a:xfrm>
            <a:off x="0" y="18135"/>
            <a:ext cx="2368794" cy="556900"/>
            <a:chOff x="550139" y="5522942"/>
            <a:chExt cx="2368794" cy="556900"/>
          </a:xfrm>
        </p:grpSpPr>
        <p:sp>
          <p:nvSpPr>
            <p:cNvPr id="24" name="テキスト ボックス 23">
              <a:extLst>
                <a:ext uri="{FF2B5EF4-FFF2-40B4-BE49-F238E27FC236}">
                  <a16:creationId xmlns:a16="http://schemas.microsoft.com/office/drawing/2014/main" id="{D62F3B87-A51B-4F7A-9467-5CCA13F19866}"/>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25" name="Picture 2" descr="博士のイラスト">
              <a:extLst>
                <a:ext uri="{FF2B5EF4-FFF2-40B4-BE49-F238E27FC236}">
                  <a16:creationId xmlns:a16="http://schemas.microsoft.com/office/drawing/2014/main" id="{A3BC0670-2E4F-4B97-A4B1-DF36CE09BA25}"/>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34058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2 </a:t>
            </a:r>
            <a:r>
              <a:rPr lang="en-US" dirty="0"/>
              <a:t>LED</a:t>
            </a:r>
            <a:r>
              <a:rPr lang="ja-JP" altLang="en-US" dirty="0"/>
              <a:t>をひからせよう　</a:t>
            </a:r>
            <a:endParaRPr lang="en-US" dirty="0"/>
          </a:p>
        </p:txBody>
      </p:sp>
      <p:sp>
        <p:nvSpPr>
          <p:cNvPr id="9" name="コンテンツ プレースホルダー 8">
            <a:extLst>
              <a:ext uri="{FF2B5EF4-FFF2-40B4-BE49-F238E27FC236}">
                <a16:creationId xmlns:a16="http://schemas.microsoft.com/office/drawing/2014/main" id="{881080D1-66CC-4423-A942-47E0CABE77CB}"/>
              </a:ext>
            </a:extLst>
          </p:cNvPr>
          <p:cNvSpPr>
            <a:spLocks noGrp="1"/>
          </p:cNvSpPr>
          <p:nvPr>
            <p:ph idx="1"/>
          </p:nvPr>
        </p:nvSpPr>
        <p:spPr>
          <a:xfrm>
            <a:off x="5215003" y="1473414"/>
            <a:ext cx="6646136" cy="4755928"/>
          </a:xfrm>
        </p:spPr>
        <p:txBody>
          <a:bodyPr>
            <a:normAutofit/>
          </a:bodyPr>
          <a:lstStyle/>
          <a:p>
            <a:r>
              <a:rPr lang="en-US" altLang="ja-JP" dirty="0"/>
              <a:t>LED</a:t>
            </a:r>
            <a:r>
              <a:rPr lang="ja-JP" altLang="en-US" dirty="0"/>
              <a:t>はプラスとマイナスがある</a:t>
            </a:r>
            <a:br>
              <a:rPr lang="en-US" altLang="ja-JP" dirty="0"/>
            </a:br>
            <a:r>
              <a:rPr lang="en-US" altLang="ja-JP" dirty="0"/>
              <a:t>(</a:t>
            </a:r>
            <a:r>
              <a:rPr lang="ja-JP" altLang="en-US" dirty="0"/>
              <a:t>長い足と短い足を反対につなげたらひからないよ</a:t>
            </a:r>
            <a:r>
              <a:rPr lang="en-US" altLang="ja-JP" dirty="0"/>
              <a:t>)</a:t>
            </a:r>
          </a:p>
          <a:p>
            <a:r>
              <a:rPr lang="ja-JP" altLang="en-US" dirty="0"/>
              <a:t>とてもまぶしいので、近くで見ない</a:t>
            </a:r>
            <a:endParaRPr lang="en-US" altLang="ja-JP" dirty="0"/>
          </a:p>
          <a:p>
            <a:r>
              <a:rPr lang="en-US" dirty="0"/>
              <a:t>LED</a:t>
            </a:r>
            <a:r>
              <a:rPr lang="ja-JP" altLang="en-US" dirty="0"/>
              <a:t>をずっとひからせると熱くなるよ</a:t>
            </a:r>
            <a:endParaRPr lang="en-US" dirty="0"/>
          </a:p>
          <a:p>
            <a:endParaRPr lang="en-US" altLang="ja-JP" dirty="0"/>
          </a:p>
          <a:p>
            <a:r>
              <a:rPr lang="ja-JP" altLang="en-US" dirty="0"/>
              <a:t>電気を流れにくくする（</a:t>
            </a:r>
            <a:r>
              <a:rPr lang="en-US" altLang="ja-JP" dirty="0"/>
              <a:t>LED</a:t>
            </a:r>
            <a:r>
              <a:rPr lang="ja-JP" altLang="en-US" dirty="0"/>
              <a:t>の明るさをちょうどにするのにつかう）</a:t>
            </a:r>
            <a:endParaRPr lang="en-US" altLang="ja-JP" dirty="0"/>
          </a:p>
          <a:p>
            <a:r>
              <a:rPr lang="ja-JP" altLang="en-US" dirty="0"/>
              <a:t>プラスとマイナスはない</a:t>
            </a:r>
            <a:endParaRPr lang="en-US" altLang="ja-JP" dirty="0"/>
          </a:p>
          <a:p>
            <a:pPr marL="0" indent="0">
              <a:buNone/>
            </a:pPr>
            <a:endParaRPr lang="en-US" altLang="ja-JP" dirty="0"/>
          </a:p>
        </p:txBody>
      </p:sp>
      <p:pic>
        <p:nvPicPr>
          <p:cNvPr id="10" name="図 9">
            <a:extLst>
              <a:ext uri="{FF2B5EF4-FFF2-40B4-BE49-F238E27FC236}">
                <a16:creationId xmlns:a16="http://schemas.microsoft.com/office/drawing/2014/main" id="{478388B2-37BE-4DA4-A1BD-AB9CF407D066}"/>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a:off x="2168615" y="4392136"/>
            <a:ext cx="1938131" cy="1748410"/>
          </a:xfrm>
          <a:prstGeom prst="rect">
            <a:avLst/>
          </a:prstGeom>
        </p:spPr>
      </p:pic>
      <p:pic>
        <p:nvPicPr>
          <p:cNvPr id="12" name="図 11">
            <a:extLst>
              <a:ext uri="{FF2B5EF4-FFF2-40B4-BE49-F238E27FC236}">
                <a16:creationId xmlns:a16="http://schemas.microsoft.com/office/drawing/2014/main" id="{094402E5-10C0-49DE-8167-0B761DFC74A3}"/>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p:blipFill>
        <p:spPr>
          <a:xfrm>
            <a:off x="2655613" y="1643281"/>
            <a:ext cx="935743" cy="2094508"/>
          </a:xfrm>
          <a:prstGeom prst="rect">
            <a:avLst/>
          </a:prstGeom>
        </p:spPr>
      </p:pic>
      <p:sp>
        <p:nvSpPr>
          <p:cNvPr id="13" name="テキスト ボックス 12">
            <a:extLst>
              <a:ext uri="{FF2B5EF4-FFF2-40B4-BE49-F238E27FC236}">
                <a16:creationId xmlns:a16="http://schemas.microsoft.com/office/drawing/2014/main" id="{EA5E96D4-8CC0-4FA7-BC49-E4D35B260C05}"/>
              </a:ext>
            </a:extLst>
          </p:cNvPr>
          <p:cNvSpPr txBox="1"/>
          <p:nvPr/>
        </p:nvSpPr>
        <p:spPr>
          <a:xfrm>
            <a:off x="102781" y="5508405"/>
            <a:ext cx="1563757" cy="830997"/>
          </a:xfrm>
          <a:prstGeom prst="rect">
            <a:avLst/>
          </a:prstGeom>
          <a:noFill/>
        </p:spPr>
        <p:txBody>
          <a:bodyPr wrap="square" rtlCol="0">
            <a:spAutoFit/>
          </a:bodyPr>
          <a:lstStyle/>
          <a:p>
            <a:r>
              <a:rPr lang="ja-JP" altLang="en-US" sz="2400" b="1" dirty="0"/>
              <a:t>抵抗</a:t>
            </a:r>
            <a:endParaRPr lang="en-US" altLang="ja-JP" sz="2400" b="1" dirty="0"/>
          </a:p>
          <a:p>
            <a:r>
              <a:rPr lang="ja-JP" altLang="en-US" sz="2400" b="1" dirty="0"/>
              <a:t>ていこう</a:t>
            </a:r>
            <a:endParaRPr lang="en-US" sz="2400" b="1" dirty="0"/>
          </a:p>
        </p:txBody>
      </p:sp>
      <p:sp>
        <p:nvSpPr>
          <p:cNvPr id="14" name="テキスト ボックス 13">
            <a:extLst>
              <a:ext uri="{FF2B5EF4-FFF2-40B4-BE49-F238E27FC236}">
                <a16:creationId xmlns:a16="http://schemas.microsoft.com/office/drawing/2014/main" id="{C679E3AA-A175-466D-8A88-079620F917A6}"/>
              </a:ext>
            </a:extLst>
          </p:cNvPr>
          <p:cNvSpPr txBox="1"/>
          <p:nvPr/>
        </p:nvSpPr>
        <p:spPr>
          <a:xfrm>
            <a:off x="83288" y="2999382"/>
            <a:ext cx="3392558" cy="1200329"/>
          </a:xfrm>
          <a:prstGeom prst="rect">
            <a:avLst/>
          </a:prstGeom>
          <a:noFill/>
        </p:spPr>
        <p:txBody>
          <a:bodyPr wrap="square" rtlCol="0">
            <a:spAutoFit/>
          </a:bodyPr>
          <a:lstStyle/>
          <a:p>
            <a:r>
              <a:rPr lang="en-US" altLang="ja-JP" sz="2400" b="1" dirty="0"/>
              <a:t>LED</a:t>
            </a:r>
          </a:p>
          <a:p>
            <a:r>
              <a:rPr lang="ja-JP" altLang="en-US" sz="2400" b="1" dirty="0"/>
              <a:t>えるいーでぃー</a:t>
            </a:r>
            <a:endParaRPr lang="en-US" altLang="ja-JP" sz="2400" b="1" dirty="0"/>
          </a:p>
          <a:p>
            <a:r>
              <a:rPr lang="en-US" sz="2400" b="1" dirty="0"/>
              <a:t>Light Emitting Diode</a:t>
            </a:r>
          </a:p>
        </p:txBody>
      </p:sp>
      <p:cxnSp>
        <p:nvCxnSpPr>
          <p:cNvPr id="15" name="直線コネクタ 14">
            <a:extLst>
              <a:ext uri="{FF2B5EF4-FFF2-40B4-BE49-F238E27FC236}">
                <a16:creationId xmlns:a16="http://schemas.microsoft.com/office/drawing/2014/main" id="{ABEF473D-DB1C-4772-B0B4-45AEF9DA2A0B}"/>
              </a:ext>
            </a:extLst>
          </p:cNvPr>
          <p:cNvCxnSpPr>
            <a:cxnSpLocks/>
          </p:cNvCxnSpPr>
          <p:nvPr/>
        </p:nvCxnSpPr>
        <p:spPr>
          <a:xfrm flipV="1">
            <a:off x="1666538" y="5246030"/>
            <a:ext cx="1247515" cy="53886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659253C-05F8-4C8B-8D18-5279552CD8E9}"/>
              </a:ext>
            </a:extLst>
          </p:cNvPr>
          <p:cNvCxnSpPr>
            <a:cxnSpLocks/>
          </p:cNvCxnSpPr>
          <p:nvPr/>
        </p:nvCxnSpPr>
        <p:spPr>
          <a:xfrm flipV="1">
            <a:off x="1031966" y="2055997"/>
            <a:ext cx="1793846" cy="119267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C4B08157-EFB2-4E3F-A835-C16A9479499F}"/>
              </a:ext>
            </a:extLst>
          </p:cNvPr>
          <p:cNvSpPr txBox="1"/>
          <p:nvPr/>
        </p:nvSpPr>
        <p:spPr>
          <a:xfrm>
            <a:off x="4631464" y="6492875"/>
            <a:ext cx="7560536" cy="338554"/>
          </a:xfrm>
          <a:prstGeom prst="rect">
            <a:avLst/>
          </a:prstGeom>
          <a:noFill/>
        </p:spPr>
        <p:txBody>
          <a:bodyPr wrap="square" rtlCol="0">
            <a:spAutoFit/>
          </a:bodyPr>
          <a:lstStyle/>
          <a:p>
            <a:r>
              <a:rPr lang="ja-JP" altLang="en-US" sz="800" dirty="0"/>
              <a:t>本来は</a:t>
            </a:r>
            <a:r>
              <a:rPr lang="en-US" altLang="ja-JP" sz="800" dirty="0"/>
              <a:t>LED</a:t>
            </a:r>
            <a:r>
              <a:rPr lang="ja-JP" altLang="en-US" sz="800" dirty="0"/>
              <a:t>１本１本に抵抗をつなげますが、今回は作業時間などの関係でまとめて１本にします。</a:t>
            </a:r>
            <a:endParaRPr lang="en-US" sz="800" dirty="0"/>
          </a:p>
          <a:p>
            <a:r>
              <a:rPr lang="ja-JP" altLang="en-US" sz="800" dirty="0"/>
              <a:t>抵抗は</a:t>
            </a:r>
            <a:r>
              <a:rPr lang="en-US" altLang="ja-JP" sz="800" dirty="0"/>
              <a:t>LED</a:t>
            </a:r>
            <a:r>
              <a:rPr lang="ja-JP" altLang="en-US" sz="800" dirty="0"/>
              <a:t>にあわせて事前計算が必要、今回ちょっと規格オーバー気味ですが明るいほうがいいので１００</a:t>
            </a:r>
            <a:r>
              <a:rPr lang="en-US" altLang="ja-JP" sz="800" dirty="0"/>
              <a:t>Ω</a:t>
            </a:r>
            <a:r>
              <a:rPr lang="ja-JP" altLang="en-US" sz="800" dirty="0"/>
              <a:t>・定格１</a:t>
            </a:r>
            <a:r>
              <a:rPr lang="en-US" altLang="ja-JP" sz="800" dirty="0"/>
              <a:t>W</a:t>
            </a:r>
            <a:r>
              <a:rPr lang="ja-JP" altLang="en-US" sz="800" dirty="0"/>
              <a:t>を使います</a:t>
            </a:r>
            <a:r>
              <a:rPr lang="en-US" altLang="ja-JP" sz="800" dirty="0"/>
              <a:t>(</a:t>
            </a:r>
            <a:r>
              <a:rPr lang="ja-JP" altLang="en-US" sz="800" dirty="0"/>
              <a:t>大体１００</a:t>
            </a:r>
            <a:r>
              <a:rPr lang="en-US" altLang="ja-JP" sz="800" dirty="0"/>
              <a:t>Ω</a:t>
            </a:r>
            <a:r>
              <a:rPr lang="ja-JP" altLang="en-US" sz="800" dirty="0"/>
              <a:t>から４４０</a:t>
            </a:r>
            <a:r>
              <a:rPr lang="en-US" altLang="ja-JP" sz="800" dirty="0"/>
              <a:t>Ω</a:t>
            </a:r>
            <a:r>
              <a:rPr lang="ja-JP" altLang="en-US" sz="800" dirty="0"/>
              <a:t>）。</a:t>
            </a:r>
            <a:endParaRPr lang="en-US" altLang="ja-JP" sz="800" dirty="0"/>
          </a:p>
        </p:txBody>
      </p:sp>
      <p:grpSp>
        <p:nvGrpSpPr>
          <p:cNvPr id="17" name="グループ化 16">
            <a:extLst>
              <a:ext uri="{FF2B5EF4-FFF2-40B4-BE49-F238E27FC236}">
                <a16:creationId xmlns:a16="http://schemas.microsoft.com/office/drawing/2014/main" id="{FFA34D62-028E-47E5-B8B6-B5C8BEFADBB4}"/>
              </a:ext>
            </a:extLst>
          </p:cNvPr>
          <p:cNvGrpSpPr/>
          <p:nvPr/>
        </p:nvGrpSpPr>
        <p:grpSpPr>
          <a:xfrm>
            <a:off x="0" y="18135"/>
            <a:ext cx="2368794" cy="556900"/>
            <a:chOff x="550139" y="5522942"/>
            <a:chExt cx="2368794" cy="556900"/>
          </a:xfrm>
        </p:grpSpPr>
        <p:sp>
          <p:nvSpPr>
            <p:cNvPr id="19" name="テキスト ボックス 18">
              <a:extLst>
                <a:ext uri="{FF2B5EF4-FFF2-40B4-BE49-F238E27FC236}">
                  <a16:creationId xmlns:a16="http://schemas.microsoft.com/office/drawing/2014/main" id="{99699277-3513-4137-97F4-DC23CF3024F1}"/>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20" name="Picture 2" descr="博士のイラスト">
              <a:extLst>
                <a:ext uri="{FF2B5EF4-FFF2-40B4-BE49-F238E27FC236}">
                  <a16:creationId xmlns:a16="http://schemas.microsoft.com/office/drawing/2014/main" id="{E5FB8005-D6C1-4459-8C39-923BFBA2A023}"/>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4078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2 </a:t>
            </a:r>
            <a:r>
              <a:rPr lang="en-US" dirty="0"/>
              <a:t>LED</a:t>
            </a:r>
            <a:r>
              <a:rPr lang="ja-JP" altLang="en-US" dirty="0"/>
              <a:t>をひからせよう　</a:t>
            </a:r>
            <a:endParaRPr lang="en-US" dirty="0"/>
          </a:p>
        </p:txBody>
      </p:sp>
      <p:sp>
        <p:nvSpPr>
          <p:cNvPr id="9" name="コンテンツ プレースホルダー 8">
            <a:extLst>
              <a:ext uri="{FF2B5EF4-FFF2-40B4-BE49-F238E27FC236}">
                <a16:creationId xmlns:a16="http://schemas.microsoft.com/office/drawing/2014/main" id="{881080D1-66CC-4423-A942-47E0CABE77CB}"/>
              </a:ext>
            </a:extLst>
          </p:cNvPr>
          <p:cNvSpPr>
            <a:spLocks noGrp="1"/>
          </p:cNvSpPr>
          <p:nvPr>
            <p:ph idx="1"/>
          </p:nvPr>
        </p:nvSpPr>
        <p:spPr/>
        <p:txBody>
          <a:bodyPr/>
          <a:lstStyle/>
          <a:p>
            <a:pPr marL="0" indent="0">
              <a:buNone/>
            </a:pPr>
            <a:r>
              <a:rPr lang="ja-JP" altLang="en-US" dirty="0"/>
              <a:t>電気はこうながれてる</a:t>
            </a:r>
            <a:r>
              <a:rPr lang="en-US" altLang="ja-JP" dirty="0"/>
              <a:t>!</a:t>
            </a:r>
          </a:p>
        </p:txBody>
      </p:sp>
      <p:pic>
        <p:nvPicPr>
          <p:cNvPr id="11" name="図 10">
            <a:extLst>
              <a:ext uri="{FF2B5EF4-FFF2-40B4-BE49-F238E27FC236}">
                <a16:creationId xmlns:a16="http://schemas.microsoft.com/office/drawing/2014/main" id="{A3E78CF9-6666-4CDB-A896-FD12CCFEFD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2363925"/>
            <a:ext cx="7175268" cy="4494075"/>
          </a:xfrm>
          <a:prstGeom prst="rect">
            <a:avLst/>
          </a:prstGeom>
        </p:spPr>
      </p:pic>
      <p:sp>
        <p:nvSpPr>
          <p:cNvPr id="19" name="矢印: 下 18">
            <a:extLst>
              <a:ext uri="{FF2B5EF4-FFF2-40B4-BE49-F238E27FC236}">
                <a16:creationId xmlns:a16="http://schemas.microsoft.com/office/drawing/2014/main" id="{A24063C2-3428-4FA3-87B9-587A40B3D3D5}"/>
              </a:ext>
            </a:extLst>
          </p:cNvPr>
          <p:cNvSpPr/>
          <p:nvPr/>
        </p:nvSpPr>
        <p:spPr>
          <a:xfrm>
            <a:off x="4622647" y="5578329"/>
            <a:ext cx="243263" cy="170252"/>
          </a:xfrm>
          <a:prstGeom prst="down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矢印: 下 19">
            <a:extLst>
              <a:ext uri="{FF2B5EF4-FFF2-40B4-BE49-F238E27FC236}">
                <a16:creationId xmlns:a16="http://schemas.microsoft.com/office/drawing/2014/main" id="{23D30C01-4669-4A89-9613-DFFB4ED3BB70}"/>
              </a:ext>
            </a:extLst>
          </p:cNvPr>
          <p:cNvSpPr/>
          <p:nvPr/>
        </p:nvSpPr>
        <p:spPr>
          <a:xfrm rot="16515394">
            <a:off x="5191529" y="5426840"/>
            <a:ext cx="157659" cy="603907"/>
          </a:xfrm>
          <a:prstGeom prst="down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矢印: 下 26">
            <a:extLst>
              <a:ext uri="{FF2B5EF4-FFF2-40B4-BE49-F238E27FC236}">
                <a16:creationId xmlns:a16="http://schemas.microsoft.com/office/drawing/2014/main" id="{02720D44-2DFF-4BC9-B09D-4E5549F23FDB}"/>
              </a:ext>
            </a:extLst>
          </p:cNvPr>
          <p:cNvSpPr/>
          <p:nvPr/>
        </p:nvSpPr>
        <p:spPr>
          <a:xfrm rot="4659740">
            <a:off x="4964519" y="5599032"/>
            <a:ext cx="263438" cy="956180"/>
          </a:xfrm>
          <a:prstGeom prst="down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矢印: 下 29">
            <a:extLst>
              <a:ext uri="{FF2B5EF4-FFF2-40B4-BE49-F238E27FC236}">
                <a16:creationId xmlns:a16="http://schemas.microsoft.com/office/drawing/2014/main" id="{1C553581-1007-41F5-9458-2E96DCEE0E23}"/>
              </a:ext>
            </a:extLst>
          </p:cNvPr>
          <p:cNvSpPr/>
          <p:nvPr/>
        </p:nvSpPr>
        <p:spPr>
          <a:xfrm rot="5400000">
            <a:off x="2678894" y="4428733"/>
            <a:ext cx="157874" cy="3608459"/>
          </a:xfrm>
          <a:prstGeom prst="down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矢印: 下 33">
            <a:extLst>
              <a:ext uri="{FF2B5EF4-FFF2-40B4-BE49-F238E27FC236}">
                <a16:creationId xmlns:a16="http://schemas.microsoft.com/office/drawing/2014/main" id="{3C2436EF-968D-47E2-BFD2-C091810118B1}"/>
              </a:ext>
            </a:extLst>
          </p:cNvPr>
          <p:cNvSpPr/>
          <p:nvPr/>
        </p:nvSpPr>
        <p:spPr>
          <a:xfrm rot="16200000">
            <a:off x="2982282" y="1162072"/>
            <a:ext cx="157874" cy="3608459"/>
          </a:xfrm>
          <a:prstGeom prst="down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矢印: 下 34">
            <a:extLst>
              <a:ext uri="{FF2B5EF4-FFF2-40B4-BE49-F238E27FC236}">
                <a16:creationId xmlns:a16="http://schemas.microsoft.com/office/drawing/2014/main" id="{683AA0F0-6417-4AEC-B5C3-B92DF7283E45}"/>
              </a:ext>
            </a:extLst>
          </p:cNvPr>
          <p:cNvSpPr/>
          <p:nvPr/>
        </p:nvSpPr>
        <p:spPr>
          <a:xfrm rot="13921296">
            <a:off x="5238772" y="2456630"/>
            <a:ext cx="181531" cy="789680"/>
          </a:xfrm>
          <a:prstGeom prst="down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矢印: 下 35">
            <a:extLst>
              <a:ext uri="{FF2B5EF4-FFF2-40B4-BE49-F238E27FC236}">
                <a16:creationId xmlns:a16="http://schemas.microsoft.com/office/drawing/2014/main" id="{B9FACE21-7AC7-4E24-AF0F-224FA381C949}"/>
              </a:ext>
            </a:extLst>
          </p:cNvPr>
          <p:cNvSpPr/>
          <p:nvPr/>
        </p:nvSpPr>
        <p:spPr>
          <a:xfrm rot="3782375">
            <a:off x="5457373" y="3101329"/>
            <a:ext cx="127385" cy="937995"/>
          </a:xfrm>
          <a:prstGeom prst="down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矢印: 下 36">
            <a:extLst>
              <a:ext uri="{FF2B5EF4-FFF2-40B4-BE49-F238E27FC236}">
                <a16:creationId xmlns:a16="http://schemas.microsoft.com/office/drawing/2014/main" id="{62DA0983-F74B-4B6A-A2C5-78B5AC340470}"/>
              </a:ext>
            </a:extLst>
          </p:cNvPr>
          <p:cNvSpPr/>
          <p:nvPr/>
        </p:nvSpPr>
        <p:spPr>
          <a:xfrm>
            <a:off x="5793626" y="2637626"/>
            <a:ext cx="223897" cy="528360"/>
          </a:xfrm>
          <a:prstGeom prst="down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矢印: 下カーブ 2">
            <a:extLst>
              <a:ext uri="{FF2B5EF4-FFF2-40B4-BE49-F238E27FC236}">
                <a16:creationId xmlns:a16="http://schemas.microsoft.com/office/drawing/2014/main" id="{34CB01D4-6278-4276-836A-DDBAF929351B}"/>
              </a:ext>
            </a:extLst>
          </p:cNvPr>
          <p:cNvSpPr/>
          <p:nvPr/>
        </p:nvSpPr>
        <p:spPr>
          <a:xfrm rot="16543675">
            <a:off x="-982859" y="4270392"/>
            <a:ext cx="3339548" cy="538805"/>
          </a:xfrm>
          <a:prstGeom prst="curvedDown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テキスト ボックス 3">
            <a:extLst>
              <a:ext uri="{FF2B5EF4-FFF2-40B4-BE49-F238E27FC236}">
                <a16:creationId xmlns:a16="http://schemas.microsoft.com/office/drawing/2014/main" id="{65587714-DFD1-4956-9BA2-A9DC13E2C309}"/>
              </a:ext>
            </a:extLst>
          </p:cNvPr>
          <p:cNvSpPr txBox="1"/>
          <p:nvPr/>
        </p:nvSpPr>
        <p:spPr>
          <a:xfrm>
            <a:off x="3572884" y="5198652"/>
            <a:ext cx="1947508" cy="461665"/>
          </a:xfrm>
          <a:prstGeom prst="rect">
            <a:avLst/>
          </a:prstGeom>
          <a:noFill/>
        </p:spPr>
        <p:txBody>
          <a:bodyPr wrap="square" rtlCol="0">
            <a:spAutoFit/>
          </a:bodyPr>
          <a:lstStyle/>
          <a:p>
            <a:r>
              <a:rPr lang="ja-JP" altLang="en-US" sz="2400" b="1" dirty="0">
                <a:solidFill>
                  <a:srgbClr val="FF0000"/>
                </a:solidFill>
                <a:latin typeface="HG創英角ﾎﾟｯﾌﾟ体" panose="040B0A09000000000000" pitchFamily="49" charset="-128"/>
                <a:ea typeface="HG創英角ﾎﾟｯﾌﾟ体" panose="040B0A09000000000000" pitchFamily="49" charset="-128"/>
              </a:rPr>
              <a:t>プラス</a:t>
            </a:r>
            <a:r>
              <a:rPr lang="ja-JP" altLang="en-US" sz="2400" dirty="0">
                <a:solidFill>
                  <a:srgbClr val="FF0000"/>
                </a:solidFill>
              </a:rPr>
              <a:t>●</a:t>
            </a:r>
            <a:endParaRPr lang="en-US" dirty="0">
              <a:solidFill>
                <a:srgbClr val="FF0000"/>
              </a:solidFill>
            </a:endParaRPr>
          </a:p>
        </p:txBody>
      </p:sp>
      <p:sp>
        <p:nvSpPr>
          <p:cNvPr id="39" name="テキスト ボックス 38">
            <a:extLst>
              <a:ext uri="{FF2B5EF4-FFF2-40B4-BE49-F238E27FC236}">
                <a16:creationId xmlns:a16="http://schemas.microsoft.com/office/drawing/2014/main" id="{43903FFF-E427-40E6-87F4-2825F8C48129}"/>
              </a:ext>
            </a:extLst>
          </p:cNvPr>
          <p:cNvSpPr txBox="1"/>
          <p:nvPr/>
        </p:nvSpPr>
        <p:spPr>
          <a:xfrm>
            <a:off x="3749114" y="3449809"/>
            <a:ext cx="1947508" cy="830997"/>
          </a:xfrm>
          <a:prstGeom prst="rect">
            <a:avLst/>
          </a:prstGeom>
          <a:noFill/>
        </p:spPr>
        <p:txBody>
          <a:bodyPr wrap="square" rtlCol="0">
            <a:spAutoFit/>
          </a:bodyPr>
          <a:lstStyle/>
          <a:p>
            <a:r>
              <a:rPr lang="ja-JP" altLang="en-US" sz="2400" b="1" dirty="0">
                <a:solidFill>
                  <a:srgbClr val="00B0F0"/>
                </a:solidFill>
                <a:latin typeface="HG創英角ﾎﾟｯﾌﾟ体" panose="040B0A09000000000000" pitchFamily="49" charset="-128"/>
                <a:ea typeface="HG創英角ﾎﾟｯﾌﾟ体" panose="040B0A09000000000000" pitchFamily="49" charset="-128"/>
              </a:rPr>
              <a:t>マイナス</a:t>
            </a:r>
            <a:endParaRPr lang="en-US" altLang="ja-JP" sz="2400" b="1" dirty="0">
              <a:solidFill>
                <a:srgbClr val="00B0F0"/>
              </a:solidFill>
              <a:latin typeface="HG創英角ﾎﾟｯﾌﾟ体" panose="040B0A09000000000000" pitchFamily="49" charset="-128"/>
              <a:ea typeface="HG創英角ﾎﾟｯﾌﾟ体" panose="040B0A09000000000000" pitchFamily="49" charset="-128"/>
            </a:endParaRPr>
          </a:p>
          <a:p>
            <a:r>
              <a:rPr lang="en-US" altLang="ja-JP" sz="2400" b="1" dirty="0">
                <a:solidFill>
                  <a:srgbClr val="00B0F0"/>
                </a:solidFill>
                <a:latin typeface="HG創英角ﾎﾟｯﾌﾟ体" panose="040B0A09000000000000" pitchFamily="49" charset="-128"/>
                <a:ea typeface="HG創英角ﾎﾟｯﾌﾟ体" panose="040B0A09000000000000" pitchFamily="49" charset="-128"/>
              </a:rPr>
              <a:t>       </a:t>
            </a:r>
            <a:r>
              <a:rPr lang="ja-JP" altLang="en-US" sz="2400" dirty="0">
                <a:solidFill>
                  <a:srgbClr val="00B0F0"/>
                </a:solidFill>
              </a:rPr>
              <a:t>●</a:t>
            </a:r>
            <a:endParaRPr lang="en-US" dirty="0">
              <a:solidFill>
                <a:srgbClr val="00B0F0"/>
              </a:solidFill>
            </a:endParaRPr>
          </a:p>
        </p:txBody>
      </p:sp>
      <p:sp>
        <p:nvSpPr>
          <p:cNvPr id="5" name="テキスト ボックス 4">
            <a:extLst>
              <a:ext uri="{FF2B5EF4-FFF2-40B4-BE49-F238E27FC236}">
                <a16:creationId xmlns:a16="http://schemas.microsoft.com/office/drawing/2014/main" id="{B6C979D2-3924-4EB1-860B-720402B79FDC}"/>
              </a:ext>
            </a:extLst>
          </p:cNvPr>
          <p:cNvSpPr txBox="1"/>
          <p:nvPr/>
        </p:nvSpPr>
        <p:spPr>
          <a:xfrm>
            <a:off x="7230474" y="2339410"/>
            <a:ext cx="4587151" cy="4154984"/>
          </a:xfrm>
          <a:prstGeom prst="rect">
            <a:avLst/>
          </a:prstGeom>
          <a:noFill/>
        </p:spPr>
        <p:txBody>
          <a:bodyPr wrap="square" rtlCol="0">
            <a:spAutoFit/>
          </a:bodyPr>
          <a:lstStyle/>
          <a:p>
            <a:r>
              <a:rPr lang="ja-JP" altLang="en-US" sz="2400" dirty="0"/>
              <a:t>ラズベリーパイピコの</a:t>
            </a:r>
            <a:endParaRPr lang="en-US" altLang="ja-JP" sz="2400" dirty="0"/>
          </a:p>
          <a:p>
            <a:r>
              <a:rPr lang="ja-JP" altLang="en-US" sz="2400" dirty="0"/>
              <a:t>右下５番目のピンがプラス</a:t>
            </a:r>
            <a:r>
              <a:rPr lang="ja-JP" altLang="en-US" sz="2400" dirty="0">
                <a:solidFill>
                  <a:srgbClr val="FF0000"/>
                </a:solidFill>
              </a:rPr>
              <a:t>●</a:t>
            </a:r>
            <a:endParaRPr lang="en-US" altLang="ja-JP" sz="2400" dirty="0">
              <a:solidFill>
                <a:srgbClr val="FF0000"/>
              </a:solidFill>
            </a:endParaRPr>
          </a:p>
          <a:p>
            <a:r>
              <a:rPr lang="ja-JP" altLang="en-US" sz="2400" dirty="0"/>
              <a:t>右上３番目のピンがマイナス</a:t>
            </a:r>
            <a:r>
              <a:rPr lang="ja-JP" altLang="en-US" sz="2400" dirty="0">
                <a:solidFill>
                  <a:srgbClr val="00B0F0"/>
                </a:solidFill>
              </a:rPr>
              <a:t>●</a:t>
            </a:r>
            <a:endParaRPr lang="en-US" altLang="ja-JP" sz="2400" dirty="0">
              <a:solidFill>
                <a:srgbClr val="00B0F0"/>
              </a:solidFill>
            </a:endParaRPr>
          </a:p>
          <a:p>
            <a:endParaRPr lang="en-US" sz="2400" dirty="0"/>
          </a:p>
          <a:p>
            <a:r>
              <a:rPr lang="ja-JP" altLang="en-US" sz="2400" dirty="0"/>
              <a:t>ブレッドボードの</a:t>
            </a:r>
            <a:endParaRPr lang="en-US" altLang="ja-JP" sz="2400" dirty="0"/>
          </a:p>
          <a:p>
            <a:pPr marL="342900" indent="-342900">
              <a:buFont typeface="Arial" panose="020B0604020202020204" pitchFamily="34" charset="0"/>
              <a:buChar char="•"/>
            </a:pPr>
            <a:r>
              <a:rPr lang="en-US" sz="2400" b="1" dirty="0"/>
              <a:t>20</a:t>
            </a:r>
            <a:r>
              <a:rPr lang="ja-JP" altLang="en-US" sz="2400" b="1" dirty="0"/>
              <a:t>の</a:t>
            </a:r>
            <a:r>
              <a:rPr lang="en-US" altLang="ja-JP" sz="2400" b="1" dirty="0" err="1"/>
              <a:t>abcde</a:t>
            </a:r>
            <a:r>
              <a:rPr lang="en-US" altLang="ja-JP" sz="2400" b="1" dirty="0"/>
              <a:t> </a:t>
            </a:r>
          </a:p>
          <a:p>
            <a:pPr marL="342900" indent="-342900">
              <a:buFont typeface="Arial" panose="020B0604020202020204" pitchFamily="34" charset="0"/>
              <a:buChar char="•"/>
            </a:pPr>
            <a:r>
              <a:rPr lang="en-US" altLang="ja-JP" sz="2400" b="1" dirty="0"/>
              <a:t>22</a:t>
            </a:r>
            <a:r>
              <a:rPr lang="ja-JP" altLang="en-US" sz="2400" b="1" dirty="0"/>
              <a:t>の</a:t>
            </a:r>
            <a:r>
              <a:rPr lang="en-US" altLang="ja-JP" sz="2400" b="1" dirty="0" err="1"/>
              <a:t>fghij</a:t>
            </a:r>
            <a:endParaRPr lang="en-US" altLang="ja-JP" sz="2400" b="1" dirty="0"/>
          </a:p>
          <a:p>
            <a:pPr marL="342900" indent="-342900">
              <a:buFont typeface="Arial" panose="020B0604020202020204" pitchFamily="34" charset="0"/>
              <a:buChar char="•"/>
            </a:pPr>
            <a:r>
              <a:rPr lang="ja-JP" altLang="en-US" sz="2400" b="1" dirty="0">
                <a:solidFill>
                  <a:srgbClr val="FF0000"/>
                </a:solidFill>
              </a:rPr>
              <a:t>＋の線</a:t>
            </a:r>
            <a:endParaRPr lang="en-US" sz="2400" b="1" dirty="0">
              <a:solidFill>
                <a:srgbClr val="FF0000"/>
              </a:solidFill>
            </a:endParaRPr>
          </a:p>
          <a:p>
            <a:pPr marL="342900" indent="-342900">
              <a:buFont typeface="Arial" panose="020B0604020202020204" pitchFamily="34" charset="0"/>
              <a:buChar char="•"/>
            </a:pPr>
            <a:r>
              <a:rPr lang="ja-JP" altLang="en-US" sz="2400" b="1" dirty="0">
                <a:solidFill>
                  <a:srgbClr val="00B0F0"/>
                </a:solidFill>
              </a:rPr>
              <a:t>ーの線</a:t>
            </a:r>
            <a:endParaRPr lang="en-US" altLang="ja-JP" sz="2400" b="1" dirty="0">
              <a:solidFill>
                <a:srgbClr val="00B0F0"/>
              </a:solidFill>
            </a:endParaRPr>
          </a:p>
          <a:p>
            <a:r>
              <a:rPr lang="ja-JP" altLang="en-US" sz="2400" dirty="0"/>
              <a:t>は中でつながってるので電気がながれる。</a:t>
            </a:r>
            <a:endParaRPr lang="en-US" sz="2400" dirty="0"/>
          </a:p>
        </p:txBody>
      </p:sp>
      <p:grpSp>
        <p:nvGrpSpPr>
          <p:cNvPr id="21" name="グループ化 20">
            <a:extLst>
              <a:ext uri="{FF2B5EF4-FFF2-40B4-BE49-F238E27FC236}">
                <a16:creationId xmlns:a16="http://schemas.microsoft.com/office/drawing/2014/main" id="{8D717621-B2FF-4547-9C6B-299B459D182D}"/>
              </a:ext>
            </a:extLst>
          </p:cNvPr>
          <p:cNvGrpSpPr/>
          <p:nvPr/>
        </p:nvGrpSpPr>
        <p:grpSpPr>
          <a:xfrm>
            <a:off x="0" y="18135"/>
            <a:ext cx="2368794" cy="556900"/>
            <a:chOff x="550139" y="5522942"/>
            <a:chExt cx="2368794" cy="556900"/>
          </a:xfrm>
        </p:grpSpPr>
        <p:sp>
          <p:nvSpPr>
            <p:cNvPr id="22" name="テキスト ボックス 21">
              <a:extLst>
                <a:ext uri="{FF2B5EF4-FFF2-40B4-BE49-F238E27FC236}">
                  <a16:creationId xmlns:a16="http://schemas.microsoft.com/office/drawing/2014/main" id="{3BDB5250-2353-4E2A-BD95-57A474EE8BFD}"/>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23" name="Picture 2" descr="博士のイラスト">
              <a:extLst>
                <a:ext uri="{FF2B5EF4-FFF2-40B4-BE49-F238E27FC236}">
                  <a16:creationId xmlns:a16="http://schemas.microsoft.com/office/drawing/2014/main" id="{6482D912-FDD1-4909-AD39-741ACCE91A56}"/>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星: 5 pt 6">
            <a:extLst>
              <a:ext uri="{FF2B5EF4-FFF2-40B4-BE49-F238E27FC236}">
                <a16:creationId xmlns:a16="http://schemas.microsoft.com/office/drawing/2014/main" id="{B92D5DED-791B-476F-ABA5-2A68454D8F0A}"/>
              </a:ext>
            </a:extLst>
          </p:cNvPr>
          <p:cNvSpPr/>
          <p:nvPr/>
        </p:nvSpPr>
        <p:spPr>
          <a:xfrm rot="1376347">
            <a:off x="5850927" y="5288549"/>
            <a:ext cx="602186" cy="54916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星: 5 pt 23">
            <a:extLst>
              <a:ext uri="{FF2B5EF4-FFF2-40B4-BE49-F238E27FC236}">
                <a16:creationId xmlns:a16="http://schemas.microsoft.com/office/drawing/2014/main" id="{23A643F1-12BB-4C23-8994-1CDCE3951E7B}"/>
              </a:ext>
            </a:extLst>
          </p:cNvPr>
          <p:cNvSpPr/>
          <p:nvPr/>
        </p:nvSpPr>
        <p:spPr>
          <a:xfrm>
            <a:off x="6049889" y="5822174"/>
            <a:ext cx="449786" cy="357961"/>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413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2 </a:t>
            </a:r>
            <a:r>
              <a:rPr lang="en-US" dirty="0"/>
              <a:t>LED</a:t>
            </a:r>
            <a:r>
              <a:rPr lang="ja-JP" altLang="en-US" dirty="0"/>
              <a:t>をひからせよう　</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p:txBody>
          <a:bodyPr/>
          <a:lstStyle/>
          <a:p>
            <a:pPr marL="0" indent="0">
              <a:buNone/>
            </a:pPr>
            <a:endParaRPr lang="en-US" altLang="ja-JP" dirty="0"/>
          </a:p>
          <a:p>
            <a:pPr marL="0" indent="0">
              <a:buNone/>
            </a:pPr>
            <a:endParaRPr lang="en-US" altLang="ja-JP" dirty="0"/>
          </a:p>
          <a:p>
            <a:pPr marL="0" indent="0">
              <a:buNone/>
            </a:pPr>
            <a:r>
              <a:rPr lang="ja-JP" altLang="en-US" dirty="0"/>
              <a:t>まだプログラムはないよ</a:t>
            </a:r>
            <a:endParaRPr lang="en-US" altLang="ja-JP" dirty="0"/>
          </a:p>
          <a:p>
            <a:pPr marL="0" indent="0">
              <a:buNone/>
            </a:pPr>
            <a:endParaRPr lang="en-US" altLang="ja-JP" dirty="0"/>
          </a:p>
          <a:p>
            <a:pPr marL="0" indent="0">
              <a:buNone/>
            </a:pPr>
            <a:endParaRPr lang="en-US" dirty="0"/>
          </a:p>
        </p:txBody>
      </p:sp>
      <p:grpSp>
        <p:nvGrpSpPr>
          <p:cNvPr id="5" name="グループ化 4">
            <a:extLst>
              <a:ext uri="{FF2B5EF4-FFF2-40B4-BE49-F238E27FC236}">
                <a16:creationId xmlns:a16="http://schemas.microsoft.com/office/drawing/2014/main" id="{8C483E15-F8A4-4D8B-AB7B-60FC73CD2C85}"/>
              </a:ext>
            </a:extLst>
          </p:cNvPr>
          <p:cNvGrpSpPr/>
          <p:nvPr/>
        </p:nvGrpSpPr>
        <p:grpSpPr>
          <a:xfrm>
            <a:off x="0" y="18135"/>
            <a:ext cx="2368794" cy="556900"/>
            <a:chOff x="550139" y="5522942"/>
            <a:chExt cx="2368794" cy="556900"/>
          </a:xfrm>
        </p:grpSpPr>
        <p:sp>
          <p:nvSpPr>
            <p:cNvPr id="6" name="テキスト ボックス 5">
              <a:extLst>
                <a:ext uri="{FF2B5EF4-FFF2-40B4-BE49-F238E27FC236}">
                  <a16:creationId xmlns:a16="http://schemas.microsoft.com/office/drawing/2014/main" id="{64958BA4-F1BE-41BA-81DA-09B04D430416}"/>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7" name="Picture 2" descr="博士のイラスト">
              <a:extLst>
                <a:ext uri="{FF2B5EF4-FFF2-40B4-BE49-F238E27FC236}">
                  <a16:creationId xmlns:a16="http://schemas.microsoft.com/office/drawing/2014/main" id="{126BD69F-5FCE-48FC-821D-FD7CE74E99F0}"/>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09024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2 </a:t>
            </a:r>
            <a:r>
              <a:rPr lang="en-US" dirty="0"/>
              <a:t>LED</a:t>
            </a:r>
            <a:r>
              <a:rPr lang="ja-JP" altLang="en-US" dirty="0"/>
              <a:t>をひからせよう　</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p:txBody>
          <a:bodyPr>
            <a:normAutofit lnSpcReduction="10000"/>
          </a:bodyPr>
          <a:lstStyle/>
          <a:p>
            <a:pPr marL="0" indent="0">
              <a:buNone/>
            </a:pPr>
            <a:endParaRPr lang="en-US" altLang="ja-JP" sz="4800" dirty="0"/>
          </a:p>
          <a:p>
            <a:pPr marL="0" indent="0">
              <a:buNone/>
            </a:pPr>
            <a:r>
              <a:rPr lang="en-US" altLang="ja-JP" sz="4800" dirty="0"/>
              <a:t>LED</a:t>
            </a:r>
            <a:r>
              <a:rPr lang="ja-JP" altLang="en-US" sz="4800" dirty="0"/>
              <a:t>がひかれば完成</a:t>
            </a:r>
            <a:endParaRPr lang="en-US" altLang="ja-JP" sz="4800" dirty="0"/>
          </a:p>
          <a:p>
            <a:pPr marL="0" indent="0">
              <a:buNone/>
            </a:pPr>
            <a:endParaRPr lang="en-US" altLang="ja-JP" sz="4800" dirty="0"/>
          </a:p>
          <a:p>
            <a:pPr marL="0" indent="0">
              <a:buNone/>
            </a:pPr>
            <a:r>
              <a:rPr lang="ja-JP" altLang="en-US" sz="4800" dirty="0">
                <a:solidFill>
                  <a:srgbClr val="00B0F0"/>
                </a:solidFill>
              </a:rPr>
              <a:t>チェック</a:t>
            </a:r>
            <a:endParaRPr lang="en-US" altLang="ja-JP" sz="4800" dirty="0">
              <a:solidFill>
                <a:srgbClr val="00B0F0"/>
              </a:solidFill>
            </a:endParaRPr>
          </a:p>
          <a:p>
            <a:pPr marL="0" indent="0">
              <a:buNone/>
            </a:pPr>
            <a:r>
              <a:rPr lang="ja-JP" altLang="en-US" sz="4800" dirty="0">
                <a:solidFill>
                  <a:srgbClr val="00B0F0"/>
                </a:solidFill>
              </a:rPr>
              <a:t>→消した状態から</a:t>
            </a:r>
            <a:r>
              <a:rPr lang="en-US" altLang="ja-JP" sz="4800" dirty="0">
                <a:solidFill>
                  <a:srgbClr val="00B0F0"/>
                </a:solidFill>
              </a:rPr>
              <a:t>LED</a:t>
            </a:r>
            <a:r>
              <a:rPr lang="ja-JP" altLang="en-US" sz="4800" dirty="0">
                <a:solidFill>
                  <a:srgbClr val="00B0F0"/>
                </a:solidFill>
              </a:rPr>
              <a:t>を光らせるところをみる</a:t>
            </a:r>
            <a:endParaRPr lang="en-US" altLang="ja-JP" sz="4800" dirty="0">
              <a:solidFill>
                <a:srgbClr val="00B0F0"/>
              </a:solidFill>
            </a:endParaRPr>
          </a:p>
          <a:p>
            <a:pPr marL="0" indent="0">
              <a:buNone/>
            </a:pPr>
            <a:endParaRPr lang="en-US" sz="4800" dirty="0"/>
          </a:p>
        </p:txBody>
      </p:sp>
      <p:sp>
        <p:nvSpPr>
          <p:cNvPr id="5" name="テキスト ボックス 4">
            <a:extLst>
              <a:ext uri="{FF2B5EF4-FFF2-40B4-BE49-F238E27FC236}">
                <a16:creationId xmlns:a16="http://schemas.microsoft.com/office/drawing/2014/main" id="{4BAACE62-0359-4A4F-A264-D7DC6AEC3260}"/>
              </a:ext>
            </a:extLst>
          </p:cNvPr>
          <p:cNvSpPr txBox="1"/>
          <p:nvPr/>
        </p:nvSpPr>
        <p:spPr>
          <a:xfrm>
            <a:off x="0" y="0"/>
            <a:ext cx="2027274" cy="646331"/>
          </a:xfrm>
          <a:prstGeom prst="rect">
            <a:avLst/>
          </a:prstGeom>
          <a:solidFill>
            <a:schemeClr val="accent1"/>
          </a:solidFill>
          <a:ln>
            <a:noFill/>
          </a:ln>
        </p:spPr>
        <p:txBody>
          <a:bodyPr wrap="square" rtlCol="0">
            <a:spAutoFit/>
          </a:bodyPr>
          <a:lstStyle/>
          <a:p>
            <a:r>
              <a:rPr lang="ja-JP" altLang="en-US" sz="3600" b="1" dirty="0">
                <a:solidFill>
                  <a:schemeClr val="bg1"/>
                </a:solidFill>
              </a:rPr>
              <a:t>できた？</a:t>
            </a:r>
            <a:endParaRPr lang="en-US" sz="3600" b="1" dirty="0">
              <a:solidFill>
                <a:schemeClr val="bg1"/>
              </a:solidFill>
            </a:endParaRPr>
          </a:p>
        </p:txBody>
      </p:sp>
    </p:spTree>
    <p:extLst>
      <p:ext uri="{BB962C8B-B14F-4D97-AF65-F5344CB8AC3E}">
        <p14:creationId xmlns:p14="http://schemas.microsoft.com/office/powerpoint/2010/main" val="693860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6485E2-BF99-4619-871C-A7C64964C822}"/>
              </a:ext>
            </a:extLst>
          </p:cNvPr>
          <p:cNvSpPr>
            <a:spLocks noGrp="1"/>
          </p:cNvSpPr>
          <p:nvPr>
            <p:ph type="title"/>
          </p:nvPr>
        </p:nvSpPr>
        <p:spPr/>
        <p:txBody>
          <a:bodyPr/>
          <a:lstStyle/>
          <a:p>
            <a:r>
              <a:rPr lang="ja-JP" altLang="en-US" b="1" dirty="0">
                <a:solidFill>
                  <a:srgbClr val="00B050"/>
                </a:solidFill>
              </a:rPr>
              <a:t>攻略</a:t>
            </a:r>
            <a:r>
              <a:rPr lang="en-US" altLang="ja-JP" b="1" dirty="0">
                <a:solidFill>
                  <a:srgbClr val="00B050"/>
                </a:solidFill>
              </a:rPr>
              <a:t>3</a:t>
            </a:r>
            <a:endParaRPr lang="en-US" dirty="0"/>
          </a:p>
        </p:txBody>
      </p:sp>
      <p:sp>
        <p:nvSpPr>
          <p:cNvPr id="3" name="テキスト プレースホルダー 2">
            <a:extLst>
              <a:ext uri="{FF2B5EF4-FFF2-40B4-BE49-F238E27FC236}">
                <a16:creationId xmlns:a16="http://schemas.microsoft.com/office/drawing/2014/main" id="{E55545EF-ED37-429F-964E-5B4C485E6C1B}"/>
              </a:ext>
            </a:extLst>
          </p:cNvPr>
          <p:cNvSpPr>
            <a:spLocks noGrp="1"/>
          </p:cNvSpPr>
          <p:nvPr>
            <p:ph type="body" idx="1"/>
          </p:nvPr>
        </p:nvSpPr>
        <p:spPr/>
        <p:txBody>
          <a:bodyPr/>
          <a:lstStyle/>
          <a:p>
            <a:r>
              <a:rPr lang="en-US" dirty="0" err="1"/>
              <a:t>Thonny</a:t>
            </a:r>
            <a:r>
              <a:rPr lang="ja-JP" altLang="en-US" dirty="0"/>
              <a:t>インストール</a:t>
            </a:r>
            <a:endParaRPr lang="en-US" altLang="ja-JP" dirty="0"/>
          </a:p>
          <a:p>
            <a:r>
              <a:rPr lang="ja-JP" altLang="en-US" dirty="0"/>
              <a:t>回路作成</a:t>
            </a:r>
            <a:endParaRPr lang="en-US" altLang="ja-JP" dirty="0"/>
          </a:p>
          <a:p>
            <a:r>
              <a:rPr lang="ja-JP" altLang="en-US" dirty="0"/>
              <a:t>プログラムの３ステップ</a:t>
            </a:r>
            <a:endParaRPr lang="en-US" dirty="0"/>
          </a:p>
        </p:txBody>
      </p:sp>
      <p:pic>
        <p:nvPicPr>
          <p:cNvPr id="4" name="Picture 4" descr="コンピューターを使いこなす子供のイラスト">
            <a:extLst>
              <a:ext uri="{FF2B5EF4-FFF2-40B4-BE49-F238E27FC236}">
                <a16:creationId xmlns:a16="http://schemas.microsoft.com/office/drawing/2014/main" id="{1FCABDCD-9F02-456A-8609-8F2BE54DD53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50379" y="1555594"/>
            <a:ext cx="4915930" cy="4780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843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3 </a:t>
            </a:r>
            <a:r>
              <a:rPr lang="ja-JP" altLang="en-US" dirty="0"/>
              <a:t>プログラムで</a:t>
            </a:r>
            <a:r>
              <a:rPr lang="en-US" altLang="ja-JP" dirty="0"/>
              <a:t>LED</a:t>
            </a:r>
            <a:r>
              <a:rPr lang="ja-JP" altLang="en-US" dirty="0"/>
              <a:t>を点灯させる</a:t>
            </a:r>
            <a:endParaRPr lang="en-US" dirty="0"/>
          </a:p>
        </p:txBody>
      </p:sp>
      <p:sp>
        <p:nvSpPr>
          <p:cNvPr id="3" name="コンテンツ プレースホルダー 2">
            <a:extLst>
              <a:ext uri="{FF2B5EF4-FFF2-40B4-BE49-F238E27FC236}">
                <a16:creationId xmlns:a16="http://schemas.microsoft.com/office/drawing/2014/main" id="{FB981783-16EF-477A-8D7D-2C3397401C34}"/>
              </a:ext>
            </a:extLst>
          </p:cNvPr>
          <p:cNvSpPr>
            <a:spLocks noGrp="1"/>
          </p:cNvSpPr>
          <p:nvPr>
            <p:ph idx="1"/>
          </p:nvPr>
        </p:nvSpPr>
        <p:spPr/>
        <p:txBody>
          <a:bodyPr>
            <a:normAutofit/>
          </a:bodyPr>
          <a:lstStyle/>
          <a:p>
            <a:r>
              <a:rPr lang="ja-JP" altLang="en-US" sz="4400" b="1" dirty="0">
                <a:solidFill>
                  <a:schemeClr val="accent6"/>
                </a:solidFill>
              </a:rPr>
              <a:t>パソコンに</a:t>
            </a:r>
            <a:r>
              <a:rPr lang="en-US" altLang="ja-JP" sz="4400" b="1" dirty="0">
                <a:solidFill>
                  <a:schemeClr val="accent6"/>
                </a:solidFill>
              </a:rPr>
              <a:t>Thonny</a:t>
            </a:r>
            <a:r>
              <a:rPr lang="ja-JP" altLang="en-US" sz="4400" b="1" dirty="0">
                <a:solidFill>
                  <a:schemeClr val="accent6"/>
                </a:solidFill>
              </a:rPr>
              <a:t>をインストールする</a:t>
            </a:r>
            <a:br>
              <a:rPr lang="en-US" altLang="ja-JP" sz="4400" dirty="0"/>
            </a:br>
            <a:endParaRPr lang="en-US" altLang="ja-JP" sz="4400" dirty="0"/>
          </a:p>
          <a:p>
            <a:pPr marL="0" indent="0">
              <a:buNone/>
            </a:pPr>
            <a:r>
              <a:rPr lang="en-US" altLang="ja-JP" sz="4400" dirty="0"/>
              <a:t>Thonny</a:t>
            </a:r>
            <a:r>
              <a:rPr lang="ja-JP" altLang="en-US" sz="4400" dirty="0"/>
              <a:t>インストールのページを見ながら、先生といっしょにやります。</a:t>
            </a:r>
            <a:endParaRPr lang="en-US" altLang="ja-JP" sz="4400" dirty="0"/>
          </a:p>
          <a:p>
            <a:pPr marL="0" indent="0">
              <a:buNone/>
            </a:pPr>
            <a:r>
              <a:rPr lang="ja-JP" altLang="en-US" sz="4400" dirty="0"/>
              <a:t>英語表示だからゆっくりせつめいするよ</a:t>
            </a:r>
            <a:endParaRPr lang="en-US" altLang="ja-JP" sz="4400" dirty="0"/>
          </a:p>
          <a:p>
            <a:pPr marL="0" indent="0">
              <a:buNone/>
            </a:pPr>
            <a:r>
              <a:rPr lang="ja-JP" altLang="en-US" sz="4400" dirty="0"/>
              <a:t>→</a:t>
            </a:r>
            <a:r>
              <a:rPr lang="en-US" altLang="ja-JP" sz="4400" dirty="0"/>
              <a:t>120</a:t>
            </a:r>
            <a:r>
              <a:rPr lang="ja-JP" altLang="en-US" sz="4400" dirty="0"/>
              <a:t>ページの</a:t>
            </a:r>
            <a:r>
              <a:rPr lang="en-US" altLang="ja-JP" sz="4400" dirty="0" err="1"/>
              <a:t>Thonny</a:t>
            </a:r>
            <a:r>
              <a:rPr lang="ja-JP" altLang="en-US" sz="4400" dirty="0"/>
              <a:t>インストールへ</a:t>
            </a:r>
            <a:endParaRPr lang="en-US" sz="4400" dirty="0"/>
          </a:p>
          <a:p>
            <a:pPr marL="0" indent="0">
              <a:buNone/>
            </a:pPr>
            <a:endParaRPr lang="en-US" sz="4400" dirty="0"/>
          </a:p>
        </p:txBody>
      </p:sp>
      <p:sp>
        <p:nvSpPr>
          <p:cNvPr id="5" name="テキスト ボックス 4">
            <a:extLst>
              <a:ext uri="{FF2B5EF4-FFF2-40B4-BE49-F238E27FC236}">
                <a16:creationId xmlns:a16="http://schemas.microsoft.com/office/drawing/2014/main" id="{5269B3BA-04D1-4B97-9EF7-C47F3DD497F7}"/>
              </a:ext>
            </a:extLst>
          </p:cNvPr>
          <p:cNvSpPr txBox="1"/>
          <p:nvPr/>
        </p:nvSpPr>
        <p:spPr>
          <a:xfrm>
            <a:off x="838200" y="6176963"/>
            <a:ext cx="10909004" cy="907941"/>
          </a:xfrm>
          <a:prstGeom prst="rect">
            <a:avLst/>
          </a:prstGeom>
          <a:noFill/>
        </p:spPr>
        <p:txBody>
          <a:bodyPr wrap="square" rtlCol="0">
            <a:spAutoFit/>
          </a:bodyPr>
          <a:lstStyle/>
          <a:p>
            <a:r>
              <a:rPr lang="en-US" sz="1400" dirty="0"/>
              <a:t>&lt;</a:t>
            </a:r>
            <a:r>
              <a:rPr lang="ja-JP" altLang="en-US" sz="1400" dirty="0"/>
              <a:t>補足＞</a:t>
            </a:r>
            <a:endParaRPr lang="en-US" altLang="ja-JP" sz="1400" dirty="0"/>
          </a:p>
          <a:p>
            <a:r>
              <a:rPr lang="en-US" altLang="ja-JP" sz="1400" dirty="0"/>
              <a:t>IDLE</a:t>
            </a:r>
            <a:r>
              <a:rPr lang="ja-JP" altLang="en-US" sz="1400" dirty="0"/>
              <a:t>をつかうにはいろいろ設定がいるので、簡単にするため今回は</a:t>
            </a:r>
            <a:r>
              <a:rPr lang="en-US" sz="1400" dirty="0"/>
              <a:t>Raspberry Pi</a:t>
            </a:r>
            <a:r>
              <a:rPr lang="ja-JP" altLang="en-US" sz="1400" dirty="0"/>
              <a:t>対応している</a:t>
            </a:r>
            <a:r>
              <a:rPr lang="en-US" altLang="ja-JP" sz="1400" dirty="0"/>
              <a:t>Thonny</a:t>
            </a:r>
            <a:r>
              <a:rPr lang="ja-JP" altLang="en-US" sz="1400" dirty="0"/>
              <a:t>を使います。</a:t>
            </a:r>
            <a:endParaRPr lang="en-US" altLang="ja-JP" sz="1400" dirty="0"/>
          </a:p>
          <a:p>
            <a:r>
              <a:rPr lang="en-US" altLang="ja-JP" sz="1400" dirty="0"/>
              <a:t>Thonny</a:t>
            </a:r>
            <a:r>
              <a:rPr lang="ja-JP" altLang="en-US" sz="1400" dirty="0"/>
              <a:t>は日本語対応が完璧ではないので英語版で使った方が混乱ないと思います。</a:t>
            </a:r>
            <a:endParaRPr lang="en-US" sz="1400" dirty="0"/>
          </a:p>
          <a:p>
            <a:endParaRPr lang="en-US" sz="1050" dirty="0"/>
          </a:p>
        </p:txBody>
      </p:sp>
      <p:grpSp>
        <p:nvGrpSpPr>
          <p:cNvPr id="6" name="グループ化 5">
            <a:extLst>
              <a:ext uri="{FF2B5EF4-FFF2-40B4-BE49-F238E27FC236}">
                <a16:creationId xmlns:a16="http://schemas.microsoft.com/office/drawing/2014/main" id="{A32F6832-6F80-40D2-BC7B-2B12500BBDE3}"/>
              </a:ext>
            </a:extLst>
          </p:cNvPr>
          <p:cNvGrpSpPr/>
          <p:nvPr/>
        </p:nvGrpSpPr>
        <p:grpSpPr>
          <a:xfrm>
            <a:off x="-5082" y="8472"/>
            <a:ext cx="1786748" cy="546848"/>
            <a:chOff x="550140" y="4508477"/>
            <a:chExt cx="1786748" cy="546848"/>
          </a:xfrm>
        </p:grpSpPr>
        <p:sp>
          <p:nvSpPr>
            <p:cNvPr id="7" name="テキスト ボックス 6">
              <a:extLst>
                <a:ext uri="{FF2B5EF4-FFF2-40B4-BE49-F238E27FC236}">
                  <a16:creationId xmlns:a16="http://schemas.microsoft.com/office/drawing/2014/main" id="{62B88435-F9ED-43DC-BC3F-680890CBC430}"/>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8" name="Picture 2" descr="工作をする子供たちのイラスト | かわいいフリー素材集 いらすとや">
              <a:extLst>
                <a:ext uri="{FF2B5EF4-FFF2-40B4-BE49-F238E27FC236}">
                  <a16:creationId xmlns:a16="http://schemas.microsoft.com/office/drawing/2014/main" id="{A7645F51-8FF4-4CCA-A527-AFBFAFD1E6E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テキスト ボックス 8">
            <a:extLst>
              <a:ext uri="{FF2B5EF4-FFF2-40B4-BE49-F238E27FC236}">
                <a16:creationId xmlns:a16="http://schemas.microsoft.com/office/drawing/2014/main" id="{A22236FD-3610-40F5-955E-ED353E89F764}"/>
              </a:ext>
            </a:extLst>
          </p:cNvPr>
          <p:cNvSpPr txBox="1"/>
          <p:nvPr/>
        </p:nvSpPr>
        <p:spPr>
          <a:xfrm>
            <a:off x="9294829" y="8472"/>
            <a:ext cx="2897171" cy="523220"/>
          </a:xfrm>
          <a:prstGeom prst="rect">
            <a:avLst/>
          </a:prstGeom>
          <a:solidFill>
            <a:srgbClr val="92D050"/>
          </a:solidFill>
          <a:ln>
            <a:noFill/>
          </a:ln>
        </p:spPr>
        <p:txBody>
          <a:bodyPr wrap="square" rtlCol="0">
            <a:spAutoFit/>
          </a:bodyPr>
          <a:lstStyle/>
          <a:p>
            <a:r>
              <a:rPr lang="ja-JP" altLang="en-US" sz="2800" b="1" dirty="0">
                <a:solidFill>
                  <a:schemeClr val="bg1"/>
                </a:solidFill>
              </a:rPr>
              <a:t>インストール</a:t>
            </a:r>
            <a:r>
              <a:rPr lang="en-US" altLang="ja-JP" sz="2800" b="1" dirty="0">
                <a:solidFill>
                  <a:schemeClr val="bg1"/>
                </a:solidFill>
              </a:rPr>
              <a:t>3-1</a:t>
            </a:r>
            <a:endParaRPr lang="en-US" sz="2800" b="1" dirty="0">
              <a:solidFill>
                <a:schemeClr val="bg1"/>
              </a:solidFill>
            </a:endParaRPr>
          </a:p>
        </p:txBody>
      </p:sp>
    </p:spTree>
    <p:extLst>
      <p:ext uri="{BB962C8B-B14F-4D97-AF65-F5344CB8AC3E}">
        <p14:creationId xmlns:p14="http://schemas.microsoft.com/office/powerpoint/2010/main" val="1378546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B981783-16EF-477A-8D7D-2C3397401C34}"/>
              </a:ext>
            </a:extLst>
          </p:cNvPr>
          <p:cNvSpPr>
            <a:spLocks noGrp="1"/>
          </p:cNvSpPr>
          <p:nvPr>
            <p:ph idx="1"/>
          </p:nvPr>
        </p:nvSpPr>
        <p:spPr/>
        <p:txBody>
          <a:bodyPr>
            <a:normAutofit/>
          </a:bodyPr>
          <a:lstStyle/>
          <a:p>
            <a:pPr marL="0" indent="0">
              <a:buNone/>
            </a:pPr>
            <a:br>
              <a:rPr lang="en-US" altLang="ja-JP" sz="4400" dirty="0"/>
            </a:br>
            <a:endParaRPr lang="en-US" altLang="ja-JP" sz="4400" dirty="0"/>
          </a:p>
          <a:p>
            <a:pPr marL="0" indent="0">
              <a:buNone/>
            </a:pPr>
            <a:endParaRPr lang="en-US" sz="4400" dirty="0"/>
          </a:p>
        </p:txBody>
      </p:sp>
      <p:pic>
        <p:nvPicPr>
          <p:cNvPr id="12" name="図 11">
            <a:extLst>
              <a:ext uri="{FF2B5EF4-FFF2-40B4-BE49-F238E27FC236}">
                <a16:creationId xmlns:a16="http://schemas.microsoft.com/office/drawing/2014/main" id="{586B571C-2735-4CA4-BB9D-D8EB7617378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9357" y="1766227"/>
            <a:ext cx="4466203" cy="3532361"/>
          </a:xfrm>
          <a:prstGeom prst="rect">
            <a:avLst/>
          </a:prstGeom>
        </p:spPr>
      </p:pic>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3 </a:t>
            </a:r>
            <a:r>
              <a:rPr lang="ja-JP" altLang="en-US" dirty="0"/>
              <a:t>プログラムで</a:t>
            </a:r>
            <a:r>
              <a:rPr lang="en-US" altLang="ja-JP" dirty="0"/>
              <a:t>LED</a:t>
            </a:r>
            <a:r>
              <a:rPr lang="ja-JP" altLang="en-US" dirty="0"/>
              <a:t>を点灯させる</a:t>
            </a:r>
            <a:endParaRPr lang="en-US" dirty="0"/>
          </a:p>
        </p:txBody>
      </p:sp>
      <p:sp>
        <p:nvSpPr>
          <p:cNvPr id="6" name="テキスト ボックス 5">
            <a:extLst>
              <a:ext uri="{FF2B5EF4-FFF2-40B4-BE49-F238E27FC236}">
                <a16:creationId xmlns:a16="http://schemas.microsoft.com/office/drawing/2014/main" id="{FD7AEDDB-8875-4739-9C13-BDCB8167F6EE}"/>
              </a:ext>
            </a:extLst>
          </p:cNvPr>
          <p:cNvSpPr txBox="1"/>
          <p:nvPr/>
        </p:nvSpPr>
        <p:spPr>
          <a:xfrm>
            <a:off x="0" y="0"/>
            <a:ext cx="2027274" cy="646331"/>
          </a:xfrm>
          <a:prstGeom prst="rect">
            <a:avLst/>
          </a:prstGeom>
          <a:solidFill>
            <a:schemeClr val="accent1"/>
          </a:solidFill>
          <a:ln>
            <a:noFill/>
          </a:ln>
        </p:spPr>
        <p:txBody>
          <a:bodyPr wrap="square" rtlCol="0">
            <a:spAutoFit/>
          </a:bodyPr>
          <a:lstStyle/>
          <a:p>
            <a:r>
              <a:rPr lang="ja-JP" altLang="en-US" sz="3600" b="1" dirty="0">
                <a:solidFill>
                  <a:schemeClr val="bg1"/>
                </a:solidFill>
              </a:rPr>
              <a:t>できた？</a:t>
            </a:r>
            <a:endParaRPr lang="en-US" sz="3600" b="1" dirty="0">
              <a:solidFill>
                <a:schemeClr val="bg1"/>
              </a:solidFill>
            </a:endParaRPr>
          </a:p>
        </p:txBody>
      </p:sp>
      <p:pic>
        <p:nvPicPr>
          <p:cNvPr id="7" name="図 6">
            <a:extLst>
              <a:ext uri="{FF2B5EF4-FFF2-40B4-BE49-F238E27FC236}">
                <a16:creationId xmlns:a16="http://schemas.microsoft.com/office/drawing/2014/main" id="{6484FB1F-CCAE-47FF-B8D9-BE6E14242B8F}"/>
              </a:ext>
            </a:extLst>
          </p:cNvPr>
          <p:cNvPicPr>
            <a:picLocks noChangeAspect="1"/>
          </p:cNvPicPr>
          <p:nvPr/>
        </p:nvPicPr>
        <p:blipFill>
          <a:blip r:embed="rId3"/>
          <a:stretch>
            <a:fillRect/>
          </a:stretch>
        </p:blipFill>
        <p:spPr>
          <a:xfrm>
            <a:off x="5686230" y="3280672"/>
            <a:ext cx="2997828" cy="1998552"/>
          </a:xfrm>
          <a:prstGeom prst="rect">
            <a:avLst/>
          </a:prstGeom>
        </p:spPr>
      </p:pic>
      <p:sp>
        <p:nvSpPr>
          <p:cNvPr id="9" name="テキスト ボックス 8">
            <a:extLst>
              <a:ext uri="{FF2B5EF4-FFF2-40B4-BE49-F238E27FC236}">
                <a16:creationId xmlns:a16="http://schemas.microsoft.com/office/drawing/2014/main" id="{508ACD5E-4558-402A-AAB6-DF463E91A993}"/>
              </a:ext>
            </a:extLst>
          </p:cNvPr>
          <p:cNvSpPr txBox="1"/>
          <p:nvPr/>
        </p:nvSpPr>
        <p:spPr>
          <a:xfrm>
            <a:off x="5686230" y="1713528"/>
            <a:ext cx="5367533" cy="1077218"/>
          </a:xfrm>
          <a:prstGeom prst="rect">
            <a:avLst/>
          </a:prstGeom>
          <a:noFill/>
        </p:spPr>
        <p:txBody>
          <a:bodyPr wrap="square" rtlCol="0">
            <a:spAutoFit/>
          </a:bodyPr>
          <a:lstStyle/>
          <a:p>
            <a:r>
              <a:rPr lang="ja-JP" altLang="en-US" sz="3200" b="1" dirty="0">
                <a:solidFill>
                  <a:schemeClr val="accent6"/>
                </a:solidFill>
              </a:rPr>
              <a:t>ここに</a:t>
            </a:r>
            <a:r>
              <a:rPr lang="en-US" altLang="ja-JP" sz="3200" b="1" dirty="0">
                <a:solidFill>
                  <a:schemeClr val="accent6"/>
                </a:solidFill>
              </a:rPr>
              <a:t>1+1</a:t>
            </a:r>
            <a:r>
              <a:rPr lang="ja-JP" altLang="en-US" sz="3200" b="1" dirty="0">
                <a:solidFill>
                  <a:schemeClr val="accent6"/>
                </a:solidFill>
              </a:rPr>
              <a:t>　      と入力</a:t>
            </a:r>
            <a:r>
              <a:rPr lang="ja-JP" altLang="en-US" sz="3200" b="1" dirty="0"/>
              <a:t>して、　２がでてきたら完成</a:t>
            </a:r>
            <a:endParaRPr lang="en-US" sz="3200" b="1" dirty="0"/>
          </a:p>
        </p:txBody>
      </p:sp>
      <p:cxnSp>
        <p:nvCxnSpPr>
          <p:cNvPr id="11" name="直線コネクタ 10">
            <a:extLst>
              <a:ext uri="{FF2B5EF4-FFF2-40B4-BE49-F238E27FC236}">
                <a16:creationId xmlns:a16="http://schemas.microsoft.com/office/drawing/2014/main" id="{BD4C5582-6066-433F-A679-3122BE926973}"/>
              </a:ext>
            </a:extLst>
          </p:cNvPr>
          <p:cNvCxnSpPr>
            <a:cxnSpLocks/>
          </p:cNvCxnSpPr>
          <p:nvPr/>
        </p:nvCxnSpPr>
        <p:spPr>
          <a:xfrm flipH="1">
            <a:off x="2444904" y="2281237"/>
            <a:ext cx="3168503" cy="2100248"/>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282956C-67DE-4F99-9ECA-D8239C7B7C78}"/>
              </a:ext>
            </a:extLst>
          </p:cNvPr>
          <p:cNvSpPr/>
          <p:nvPr/>
        </p:nvSpPr>
        <p:spPr>
          <a:xfrm>
            <a:off x="6907941" y="3320670"/>
            <a:ext cx="1510303" cy="73870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3C0A677E-7333-4795-895C-2CE2FF4ADA41}"/>
              </a:ext>
            </a:extLst>
          </p:cNvPr>
          <p:cNvGrpSpPr/>
          <p:nvPr/>
        </p:nvGrpSpPr>
        <p:grpSpPr>
          <a:xfrm>
            <a:off x="8019463" y="1788346"/>
            <a:ext cx="614347" cy="380292"/>
            <a:chOff x="9473355" y="1063740"/>
            <a:chExt cx="787064" cy="499246"/>
          </a:xfrm>
        </p:grpSpPr>
        <p:sp>
          <p:nvSpPr>
            <p:cNvPr id="15" name="正方形/長方形 14">
              <a:extLst>
                <a:ext uri="{FF2B5EF4-FFF2-40B4-BE49-F238E27FC236}">
                  <a16:creationId xmlns:a16="http://schemas.microsoft.com/office/drawing/2014/main" id="{CF844AD0-B223-4AE6-A42F-EEE277C31A89}"/>
                </a:ext>
              </a:extLst>
            </p:cNvPr>
            <p:cNvSpPr/>
            <p:nvPr/>
          </p:nvSpPr>
          <p:spPr>
            <a:xfrm>
              <a:off x="9473355" y="1063740"/>
              <a:ext cx="787064" cy="49924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矢印: 折線 15">
              <a:extLst>
                <a:ext uri="{FF2B5EF4-FFF2-40B4-BE49-F238E27FC236}">
                  <a16:creationId xmlns:a16="http://schemas.microsoft.com/office/drawing/2014/main" id="{522442D4-F3A6-446F-9470-A70E7ED38A26}"/>
                </a:ext>
              </a:extLst>
            </p:cNvPr>
            <p:cNvSpPr/>
            <p:nvPr/>
          </p:nvSpPr>
          <p:spPr>
            <a:xfrm rot="10800000">
              <a:off x="9631212" y="1104951"/>
              <a:ext cx="435935" cy="458035"/>
            </a:xfrm>
            <a:prstGeom prst="ben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テキスト ボックス 16">
            <a:extLst>
              <a:ext uri="{FF2B5EF4-FFF2-40B4-BE49-F238E27FC236}">
                <a16:creationId xmlns:a16="http://schemas.microsoft.com/office/drawing/2014/main" id="{24CD23DA-2992-48FF-92D8-1C945BC86FBD}"/>
              </a:ext>
            </a:extLst>
          </p:cNvPr>
          <p:cNvSpPr txBox="1"/>
          <p:nvPr/>
        </p:nvSpPr>
        <p:spPr>
          <a:xfrm>
            <a:off x="374282" y="5592188"/>
            <a:ext cx="11443436" cy="1200329"/>
          </a:xfrm>
          <a:prstGeom prst="rect">
            <a:avLst/>
          </a:prstGeom>
          <a:noFill/>
        </p:spPr>
        <p:txBody>
          <a:bodyPr wrap="square" rtlCol="0">
            <a:spAutoFit/>
          </a:bodyPr>
          <a:lstStyle/>
          <a:p>
            <a:r>
              <a:rPr lang="ja-JP" altLang="en-US" sz="3200" b="1" dirty="0">
                <a:solidFill>
                  <a:srgbClr val="00B0F0"/>
                </a:solidFill>
              </a:rPr>
              <a:t>チェック→　</a:t>
            </a:r>
            <a:r>
              <a:rPr lang="en-US" altLang="ja-JP" sz="3200" b="1" dirty="0">
                <a:solidFill>
                  <a:srgbClr val="00B0F0"/>
                </a:solidFill>
              </a:rPr>
              <a:t>Shell</a:t>
            </a:r>
            <a:r>
              <a:rPr lang="ja-JP" altLang="en-US" sz="3200" b="1" dirty="0">
                <a:solidFill>
                  <a:srgbClr val="00B0F0"/>
                </a:solidFill>
              </a:rPr>
              <a:t>に入力して応答が帰ってきているかをみる</a:t>
            </a:r>
            <a:endParaRPr lang="en-US" altLang="ja-JP" sz="3200" b="1" dirty="0">
              <a:solidFill>
                <a:srgbClr val="00B0F0"/>
              </a:solidFill>
            </a:endParaRPr>
          </a:p>
          <a:p>
            <a:r>
              <a:rPr lang="en-US" altLang="ja-JP" sz="2000" b="1" dirty="0">
                <a:solidFill>
                  <a:srgbClr val="00B0F0"/>
                </a:solidFill>
              </a:rPr>
              <a:t>※</a:t>
            </a:r>
            <a:r>
              <a:rPr lang="ja-JP" altLang="en-US" sz="2000" b="1" dirty="0">
                <a:solidFill>
                  <a:srgbClr val="00B0F0"/>
                </a:solidFill>
              </a:rPr>
              <a:t>動かない場合は、オプションで「インタープリタが  </a:t>
            </a:r>
            <a:r>
              <a:rPr lang="en-US" altLang="ja-JP" sz="2000" b="1" dirty="0" err="1">
                <a:solidFill>
                  <a:srgbClr val="00B0F0"/>
                </a:solidFill>
              </a:rPr>
              <a:t>CircuitPython</a:t>
            </a:r>
            <a:r>
              <a:rPr lang="en-US" altLang="ja-JP" sz="2000" b="1" dirty="0">
                <a:solidFill>
                  <a:srgbClr val="00B0F0"/>
                </a:solidFill>
              </a:rPr>
              <a:t> (Generic)</a:t>
            </a:r>
            <a:r>
              <a:rPr lang="ja-JP" altLang="en-US" sz="2000" b="1" dirty="0">
                <a:solidFill>
                  <a:srgbClr val="00B0F0"/>
                </a:solidFill>
              </a:rPr>
              <a:t>になっていること」と、「</a:t>
            </a:r>
            <a:r>
              <a:rPr lang="en-US" altLang="ja-JP" sz="2000" b="1" dirty="0">
                <a:solidFill>
                  <a:srgbClr val="00B0F0"/>
                </a:solidFill>
              </a:rPr>
              <a:t>Port</a:t>
            </a:r>
            <a:r>
              <a:rPr lang="ja-JP" altLang="en-US" sz="2000" b="1" dirty="0">
                <a:solidFill>
                  <a:srgbClr val="00B0F0"/>
                </a:solidFill>
              </a:rPr>
              <a:t>で</a:t>
            </a:r>
            <a:r>
              <a:rPr lang="en-US" altLang="ja-JP" sz="2000" b="1" dirty="0">
                <a:solidFill>
                  <a:srgbClr val="00B0F0"/>
                </a:solidFill>
              </a:rPr>
              <a:t>USB</a:t>
            </a:r>
            <a:r>
              <a:rPr lang="ja-JP" altLang="en-US" sz="2000" b="1" dirty="0">
                <a:solidFill>
                  <a:srgbClr val="00B0F0"/>
                </a:solidFill>
              </a:rPr>
              <a:t>シリアルデバイス</a:t>
            </a:r>
            <a:r>
              <a:rPr lang="en-US" altLang="ja-JP" sz="2000" b="1" dirty="0">
                <a:solidFill>
                  <a:srgbClr val="00B0F0"/>
                </a:solidFill>
              </a:rPr>
              <a:t>COM</a:t>
            </a:r>
            <a:r>
              <a:rPr lang="ja-JP" altLang="en-US" sz="2000" b="1" dirty="0">
                <a:solidFill>
                  <a:srgbClr val="00B0F0"/>
                </a:solidFill>
              </a:rPr>
              <a:t>＊を選択できていること」を確認する。</a:t>
            </a:r>
            <a:endParaRPr lang="en-US" altLang="ja-JP" sz="2000" b="1" dirty="0">
              <a:solidFill>
                <a:srgbClr val="00B0F0"/>
              </a:solidFill>
            </a:endParaRPr>
          </a:p>
        </p:txBody>
      </p:sp>
    </p:spTree>
    <p:extLst>
      <p:ext uri="{BB962C8B-B14F-4D97-AF65-F5344CB8AC3E}">
        <p14:creationId xmlns:p14="http://schemas.microsoft.com/office/powerpoint/2010/main" val="744953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B981783-16EF-477A-8D7D-2C3397401C34}"/>
              </a:ext>
            </a:extLst>
          </p:cNvPr>
          <p:cNvSpPr>
            <a:spLocks noGrp="1"/>
          </p:cNvSpPr>
          <p:nvPr>
            <p:ph idx="1"/>
          </p:nvPr>
        </p:nvSpPr>
        <p:spPr>
          <a:xfrm>
            <a:off x="598256" y="1717658"/>
            <a:ext cx="10515600" cy="4351338"/>
          </a:xfrm>
        </p:spPr>
        <p:txBody>
          <a:bodyPr/>
          <a:lstStyle/>
          <a:p>
            <a:pPr marL="0" indent="0">
              <a:buNone/>
            </a:pPr>
            <a:r>
              <a:rPr lang="ja-JP" altLang="en-US" b="1" dirty="0">
                <a:solidFill>
                  <a:schemeClr val="accent6"/>
                </a:solidFill>
              </a:rPr>
              <a:t>図と同じように改造してね</a:t>
            </a:r>
            <a:endParaRPr lang="en-US" altLang="ja-JP" dirty="0"/>
          </a:p>
        </p:txBody>
      </p:sp>
      <p:sp>
        <p:nvSpPr>
          <p:cNvPr id="8" name="テキスト ボックス 7">
            <a:extLst>
              <a:ext uri="{FF2B5EF4-FFF2-40B4-BE49-F238E27FC236}">
                <a16:creationId xmlns:a16="http://schemas.microsoft.com/office/drawing/2014/main" id="{1F2D67F4-29A5-4624-BCA1-B63A65DF7FE9}"/>
              </a:ext>
            </a:extLst>
          </p:cNvPr>
          <p:cNvSpPr txBox="1"/>
          <p:nvPr/>
        </p:nvSpPr>
        <p:spPr>
          <a:xfrm>
            <a:off x="7577433" y="1406769"/>
            <a:ext cx="4221464" cy="6494085"/>
          </a:xfrm>
          <a:prstGeom prst="rect">
            <a:avLst/>
          </a:prstGeom>
          <a:noFill/>
        </p:spPr>
        <p:txBody>
          <a:bodyPr wrap="square" rtlCol="0">
            <a:spAutoFit/>
          </a:bodyPr>
          <a:lstStyle/>
          <a:p>
            <a:r>
              <a:rPr lang="en-US" sz="3200" b="1" dirty="0">
                <a:solidFill>
                  <a:schemeClr val="accent6"/>
                </a:solidFill>
              </a:rPr>
              <a:t>1 LED</a:t>
            </a:r>
            <a:r>
              <a:rPr lang="ja-JP" altLang="en-US" sz="3200" b="1" dirty="0">
                <a:solidFill>
                  <a:schemeClr val="accent6"/>
                </a:solidFill>
              </a:rPr>
              <a:t>の場所を変える</a:t>
            </a:r>
            <a:endParaRPr lang="en-US" altLang="ja-JP" sz="3200" b="1" dirty="0">
              <a:solidFill>
                <a:schemeClr val="accent6"/>
              </a:solidFill>
            </a:endParaRPr>
          </a:p>
          <a:p>
            <a:endParaRPr lang="en-US" altLang="ja-JP" sz="3200" b="1" dirty="0">
              <a:solidFill>
                <a:schemeClr val="accent6"/>
              </a:solidFill>
            </a:endParaRPr>
          </a:p>
          <a:p>
            <a:endParaRPr lang="en-US" altLang="ja-JP" sz="3200" dirty="0"/>
          </a:p>
          <a:p>
            <a:endParaRPr lang="en-US" altLang="ja-JP" sz="3200" dirty="0"/>
          </a:p>
          <a:p>
            <a:endParaRPr lang="en-US" altLang="ja-JP" sz="3200" dirty="0"/>
          </a:p>
          <a:p>
            <a:endParaRPr lang="en-US" altLang="ja-JP" sz="3200" dirty="0"/>
          </a:p>
          <a:p>
            <a:r>
              <a:rPr lang="en-US" altLang="ja-JP" sz="3200" b="1" dirty="0">
                <a:solidFill>
                  <a:schemeClr val="accent6"/>
                </a:solidFill>
              </a:rPr>
              <a:t>2 </a:t>
            </a:r>
            <a:r>
              <a:rPr lang="ja-JP" altLang="en-US" sz="3200" b="1" dirty="0">
                <a:solidFill>
                  <a:schemeClr val="accent6"/>
                </a:solidFill>
              </a:rPr>
              <a:t>ケーブルは使わないのでかたづける</a:t>
            </a:r>
            <a:br>
              <a:rPr lang="en-US" altLang="ja-JP" sz="3200" b="1" dirty="0">
                <a:solidFill>
                  <a:schemeClr val="accent6"/>
                </a:solidFill>
              </a:rPr>
            </a:br>
            <a:endParaRPr lang="en-US" altLang="ja-JP" sz="3200" b="1" dirty="0">
              <a:solidFill>
                <a:schemeClr val="accent6"/>
              </a:solidFill>
            </a:endParaRPr>
          </a:p>
          <a:p>
            <a:br>
              <a:rPr lang="en-US" altLang="ja-JP" sz="3200" b="1" dirty="0">
                <a:solidFill>
                  <a:schemeClr val="accent6"/>
                </a:solidFill>
              </a:rPr>
            </a:br>
            <a:r>
              <a:rPr lang="ja-JP" altLang="en-US" sz="3200" dirty="0"/>
              <a:t>３抵抗の場所は同じ</a:t>
            </a:r>
            <a:endParaRPr lang="en-US" altLang="ja-JP" sz="3200" dirty="0"/>
          </a:p>
          <a:p>
            <a:endParaRPr lang="en-US" sz="3200" dirty="0"/>
          </a:p>
          <a:p>
            <a:endParaRPr lang="en-US" altLang="ja-JP" sz="3200" b="1" dirty="0">
              <a:solidFill>
                <a:schemeClr val="accent6"/>
              </a:solidFill>
            </a:endParaRPr>
          </a:p>
        </p:txBody>
      </p:sp>
      <p:pic>
        <p:nvPicPr>
          <p:cNvPr id="32" name="Picture 2" descr="Raspberry Pi 400 Hole Breadboard | vilros.com | Free Shipping – Vilros.com">
            <a:extLst>
              <a:ext uri="{FF2B5EF4-FFF2-40B4-BE49-F238E27FC236}">
                <a16:creationId xmlns:a16="http://schemas.microsoft.com/office/drawing/2014/main" id="{351558E8-784C-4F76-9B2E-3255EC8CC423}"/>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15944"/>
          <a:stretch/>
        </p:blipFill>
        <p:spPr bwMode="auto">
          <a:xfrm rot="16200000">
            <a:off x="7496063" y="2281103"/>
            <a:ext cx="2237449" cy="1759658"/>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3 </a:t>
            </a:r>
            <a:r>
              <a:rPr lang="ja-JP" altLang="en-US" dirty="0"/>
              <a:t>プログラムで</a:t>
            </a:r>
            <a:r>
              <a:rPr lang="en-US" altLang="ja-JP" dirty="0"/>
              <a:t>LED</a:t>
            </a:r>
            <a:r>
              <a:rPr lang="ja-JP" altLang="en-US" dirty="0"/>
              <a:t>をひからせる</a:t>
            </a:r>
            <a:endParaRPr lang="en-US" dirty="0"/>
          </a:p>
        </p:txBody>
      </p:sp>
      <p:pic>
        <p:nvPicPr>
          <p:cNvPr id="7" name="図 6">
            <a:extLst>
              <a:ext uri="{FF2B5EF4-FFF2-40B4-BE49-F238E27FC236}">
                <a16:creationId xmlns:a16="http://schemas.microsoft.com/office/drawing/2014/main" id="{5C0FEE07-84C0-4828-8109-ECB3B5F7535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284412"/>
            <a:ext cx="7196882" cy="4573588"/>
          </a:xfrm>
          <a:prstGeom prst="rect">
            <a:avLst/>
          </a:prstGeom>
        </p:spPr>
      </p:pic>
      <p:sp>
        <p:nvSpPr>
          <p:cNvPr id="13" name="矢印: 下 12">
            <a:extLst>
              <a:ext uri="{FF2B5EF4-FFF2-40B4-BE49-F238E27FC236}">
                <a16:creationId xmlns:a16="http://schemas.microsoft.com/office/drawing/2014/main" id="{FE4AAA40-457F-49BE-876D-3037474ED04F}"/>
              </a:ext>
            </a:extLst>
          </p:cNvPr>
          <p:cNvSpPr/>
          <p:nvPr/>
        </p:nvSpPr>
        <p:spPr>
          <a:xfrm>
            <a:off x="4979504" y="2149475"/>
            <a:ext cx="357809" cy="47602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矢印: 下 13">
            <a:extLst>
              <a:ext uri="{FF2B5EF4-FFF2-40B4-BE49-F238E27FC236}">
                <a16:creationId xmlns:a16="http://schemas.microsoft.com/office/drawing/2014/main" id="{D7B98A39-9F62-4370-907B-915A7DB6A743}"/>
              </a:ext>
            </a:extLst>
          </p:cNvPr>
          <p:cNvSpPr/>
          <p:nvPr/>
        </p:nvSpPr>
        <p:spPr>
          <a:xfrm>
            <a:off x="4800599" y="2723577"/>
            <a:ext cx="357809" cy="47602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図 11">
            <a:extLst>
              <a:ext uri="{FF2B5EF4-FFF2-40B4-BE49-F238E27FC236}">
                <a16:creationId xmlns:a16="http://schemas.microsoft.com/office/drawing/2014/main" id="{D9D28031-F4F4-486E-A5CA-4601E4A892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37822" y="5380667"/>
            <a:ext cx="1454888" cy="818374"/>
          </a:xfrm>
          <a:prstGeom prst="rect">
            <a:avLst/>
          </a:prstGeom>
        </p:spPr>
      </p:pic>
      <p:cxnSp>
        <p:nvCxnSpPr>
          <p:cNvPr id="5" name="直線矢印コネクタ 4">
            <a:extLst>
              <a:ext uri="{FF2B5EF4-FFF2-40B4-BE49-F238E27FC236}">
                <a16:creationId xmlns:a16="http://schemas.microsoft.com/office/drawing/2014/main" id="{0114989D-FB53-4604-822F-3EAF12781A44}"/>
              </a:ext>
            </a:extLst>
          </p:cNvPr>
          <p:cNvCxnSpPr>
            <a:cxnSpLocks/>
          </p:cNvCxnSpPr>
          <p:nvPr/>
        </p:nvCxnSpPr>
        <p:spPr>
          <a:xfrm>
            <a:off x="8800617" y="5358814"/>
            <a:ext cx="1672845" cy="1652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66D91ED-CFE0-4C2F-BC0E-9B7B91DA54FA}"/>
              </a:ext>
            </a:extLst>
          </p:cNvPr>
          <p:cNvCxnSpPr>
            <a:cxnSpLocks/>
          </p:cNvCxnSpPr>
          <p:nvPr/>
        </p:nvCxnSpPr>
        <p:spPr>
          <a:xfrm>
            <a:off x="3700130" y="3048367"/>
            <a:ext cx="3967180" cy="34597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6D60BFF0-56B4-4B16-8EB1-AD98198DD01E}"/>
              </a:ext>
            </a:extLst>
          </p:cNvPr>
          <p:cNvSpPr/>
          <p:nvPr/>
        </p:nvSpPr>
        <p:spPr>
          <a:xfrm>
            <a:off x="10169682" y="2543748"/>
            <a:ext cx="435206" cy="446863"/>
          </a:xfrm>
          <a:prstGeom prst="ellipse">
            <a:avLst/>
          </a:prstGeom>
          <a:noFill/>
          <a:ln w="762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直線矢印コネクタ 14">
            <a:extLst>
              <a:ext uri="{FF2B5EF4-FFF2-40B4-BE49-F238E27FC236}">
                <a16:creationId xmlns:a16="http://schemas.microsoft.com/office/drawing/2014/main" id="{B887C12F-E2E8-48EA-A41E-C3C92062FCEE}"/>
              </a:ext>
            </a:extLst>
          </p:cNvPr>
          <p:cNvCxnSpPr>
            <a:cxnSpLocks/>
          </p:cNvCxnSpPr>
          <p:nvPr/>
        </p:nvCxnSpPr>
        <p:spPr>
          <a:xfrm flipV="1">
            <a:off x="5404961" y="2527363"/>
            <a:ext cx="3903919" cy="2049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8D461AE5-0F32-4D44-B1AC-C9AA950D91CA}"/>
              </a:ext>
            </a:extLst>
          </p:cNvPr>
          <p:cNvSpPr/>
          <p:nvPr/>
        </p:nvSpPr>
        <p:spPr>
          <a:xfrm>
            <a:off x="7734958" y="3704661"/>
            <a:ext cx="1573923" cy="574996"/>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p>
          <a:p>
            <a:r>
              <a:rPr lang="en-US" sz="1400" dirty="0"/>
              <a:t> </a:t>
            </a:r>
            <a:r>
              <a:rPr lang="ja-JP" altLang="en-US" sz="1400" dirty="0"/>
              <a:t>右から</a:t>
            </a:r>
            <a:r>
              <a:rPr lang="en-US" altLang="ja-JP" sz="1400" dirty="0"/>
              <a:t>1</a:t>
            </a:r>
            <a:r>
              <a:rPr lang="ja-JP" altLang="en-US" sz="1400" dirty="0"/>
              <a:t>つめ</a:t>
            </a:r>
            <a:endParaRPr lang="en-US" sz="1400" dirty="0"/>
          </a:p>
        </p:txBody>
      </p:sp>
      <p:sp>
        <p:nvSpPr>
          <p:cNvPr id="22" name="楕円 21">
            <a:extLst>
              <a:ext uri="{FF2B5EF4-FFF2-40B4-BE49-F238E27FC236}">
                <a16:creationId xmlns:a16="http://schemas.microsoft.com/office/drawing/2014/main" id="{DE581630-E6D1-4407-BF47-A5058B1D10C4}"/>
              </a:ext>
            </a:extLst>
          </p:cNvPr>
          <p:cNvSpPr/>
          <p:nvPr/>
        </p:nvSpPr>
        <p:spPr>
          <a:xfrm>
            <a:off x="9050518" y="3786849"/>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楕円 22">
            <a:extLst>
              <a:ext uri="{FF2B5EF4-FFF2-40B4-BE49-F238E27FC236}">
                <a16:creationId xmlns:a16="http://schemas.microsoft.com/office/drawing/2014/main" id="{8569EADF-7E18-4937-A39B-4D37C5D3CB34}"/>
              </a:ext>
            </a:extLst>
          </p:cNvPr>
          <p:cNvSpPr/>
          <p:nvPr/>
        </p:nvSpPr>
        <p:spPr>
          <a:xfrm>
            <a:off x="8550713" y="3786849"/>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楕円 23">
            <a:extLst>
              <a:ext uri="{FF2B5EF4-FFF2-40B4-BE49-F238E27FC236}">
                <a16:creationId xmlns:a16="http://schemas.microsoft.com/office/drawing/2014/main" id="{F04A8770-D8A6-468A-98A7-F6CD2953D0FD}"/>
              </a:ext>
            </a:extLst>
          </p:cNvPr>
          <p:cNvSpPr/>
          <p:nvPr/>
        </p:nvSpPr>
        <p:spPr>
          <a:xfrm>
            <a:off x="8300809" y="3786849"/>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楕円 24">
            <a:extLst>
              <a:ext uri="{FF2B5EF4-FFF2-40B4-BE49-F238E27FC236}">
                <a16:creationId xmlns:a16="http://schemas.microsoft.com/office/drawing/2014/main" id="{154BF819-BCEC-4445-A8D7-628FD66DBCAC}"/>
              </a:ext>
            </a:extLst>
          </p:cNvPr>
          <p:cNvSpPr/>
          <p:nvPr/>
        </p:nvSpPr>
        <p:spPr>
          <a:xfrm>
            <a:off x="8050905" y="3786849"/>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楕円 26">
            <a:extLst>
              <a:ext uri="{FF2B5EF4-FFF2-40B4-BE49-F238E27FC236}">
                <a16:creationId xmlns:a16="http://schemas.microsoft.com/office/drawing/2014/main" id="{538C18C8-E134-4879-88AC-702441CAD9AB}"/>
              </a:ext>
            </a:extLst>
          </p:cNvPr>
          <p:cNvSpPr/>
          <p:nvPr/>
        </p:nvSpPr>
        <p:spPr>
          <a:xfrm>
            <a:off x="8800617" y="3786849"/>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直線コネクタ 18">
            <a:extLst>
              <a:ext uri="{FF2B5EF4-FFF2-40B4-BE49-F238E27FC236}">
                <a16:creationId xmlns:a16="http://schemas.microsoft.com/office/drawing/2014/main" id="{647C9F85-99CF-41CC-9B9B-730623DCFC0E}"/>
              </a:ext>
            </a:extLst>
          </p:cNvPr>
          <p:cNvCxnSpPr>
            <a:cxnSpLocks/>
          </p:cNvCxnSpPr>
          <p:nvPr/>
        </p:nvCxnSpPr>
        <p:spPr>
          <a:xfrm flipV="1">
            <a:off x="9141958" y="2925686"/>
            <a:ext cx="1091458" cy="246516"/>
          </a:xfrm>
          <a:prstGeom prst="line">
            <a:avLst/>
          </a:prstGeom>
          <a:ln w="5715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6566E128-90ED-4B99-A691-699217EDD2D8}"/>
              </a:ext>
            </a:extLst>
          </p:cNvPr>
          <p:cNvCxnSpPr>
            <a:cxnSpLocks/>
            <a:endCxn id="21" idx="1"/>
          </p:cNvCxnSpPr>
          <p:nvPr/>
        </p:nvCxnSpPr>
        <p:spPr>
          <a:xfrm>
            <a:off x="9437002" y="2562422"/>
            <a:ext cx="796414" cy="46768"/>
          </a:xfrm>
          <a:prstGeom prst="line">
            <a:avLst/>
          </a:prstGeom>
          <a:ln w="5715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0DD569CC-9613-48B9-BC3D-17F12E18B2EE}"/>
              </a:ext>
            </a:extLst>
          </p:cNvPr>
          <p:cNvCxnSpPr>
            <a:cxnSpLocks/>
          </p:cNvCxnSpPr>
          <p:nvPr/>
        </p:nvCxnSpPr>
        <p:spPr>
          <a:xfrm flipV="1">
            <a:off x="4979503" y="3222468"/>
            <a:ext cx="4071015" cy="205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D5BF7E27-0937-454F-A0C5-7F5768312AE5}"/>
              </a:ext>
            </a:extLst>
          </p:cNvPr>
          <p:cNvSpPr txBox="1"/>
          <p:nvPr/>
        </p:nvSpPr>
        <p:spPr>
          <a:xfrm>
            <a:off x="9535202" y="3160716"/>
            <a:ext cx="680557" cy="276999"/>
          </a:xfrm>
          <a:prstGeom prst="rect">
            <a:avLst/>
          </a:prstGeom>
          <a:solidFill>
            <a:schemeClr val="bg1"/>
          </a:solidFill>
        </p:spPr>
        <p:txBody>
          <a:bodyPr wrap="square" rtlCol="0">
            <a:spAutoFit/>
          </a:bodyPr>
          <a:lstStyle/>
          <a:p>
            <a:r>
              <a:rPr lang="ja-JP" altLang="en-US" sz="1200" b="1" dirty="0"/>
              <a:t>長い足</a:t>
            </a:r>
            <a:endParaRPr lang="en-US" sz="1200" b="1" dirty="0"/>
          </a:p>
        </p:txBody>
      </p:sp>
      <p:sp>
        <p:nvSpPr>
          <p:cNvPr id="46" name="テキスト ボックス 45">
            <a:extLst>
              <a:ext uri="{FF2B5EF4-FFF2-40B4-BE49-F238E27FC236}">
                <a16:creationId xmlns:a16="http://schemas.microsoft.com/office/drawing/2014/main" id="{13297B90-C152-45A4-806A-5C19A15BBF1D}"/>
              </a:ext>
            </a:extLst>
          </p:cNvPr>
          <p:cNvSpPr txBox="1"/>
          <p:nvPr/>
        </p:nvSpPr>
        <p:spPr>
          <a:xfrm>
            <a:off x="9623679" y="2266749"/>
            <a:ext cx="680557" cy="276999"/>
          </a:xfrm>
          <a:prstGeom prst="rect">
            <a:avLst/>
          </a:prstGeom>
          <a:solidFill>
            <a:schemeClr val="bg1"/>
          </a:solidFill>
        </p:spPr>
        <p:txBody>
          <a:bodyPr wrap="square" rtlCol="0">
            <a:spAutoFit/>
          </a:bodyPr>
          <a:lstStyle/>
          <a:p>
            <a:r>
              <a:rPr lang="ja-JP" altLang="en-US" sz="1200" b="1" dirty="0"/>
              <a:t>短い足</a:t>
            </a:r>
            <a:endParaRPr lang="en-US" sz="1200" b="1" dirty="0"/>
          </a:p>
        </p:txBody>
      </p:sp>
      <p:grpSp>
        <p:nvGrpSpPr>
          <p:cNvPr id="26" name="グループ化 25">
            <a:extLst>
              <a:ext uri="{FF2B5EF4-FFF2-40B4-BE49-F238E27FC236}">
                <a16:creationId xmlns:a16="http://schemas.microsoft.com/office/drawing/2014/main" id="{9DE41EE3-DB1A-42C7-A1EF-4BDFF827A038}"/>
              </a:ext>
            </a:extLst>
          </p:cNvPr>
          <p:cNvGrpSpPr/>
          <p:nvPr/>
        </p:nvGrpSpPr>
        <p:grpSpPr>
          <a:xfrm>
            <a:off x="-5082" y="8472"/>
            <a:ext cx="1786748" cy="546848"/>
            <a:chOff x="550140" y="4508477"/>
            <a:chExt cx="1786748" cy="546848"/>
          </a:xfrm>
        </p:grpSpPr>
        <p:sp>
          <p:nvSpPr>
            <p:cNvPr id="28" name="テキスト ボックス 27">
              <a:extLst>
                <a:ext uri="{FF2B5EF4-FFF2-40B4-BE49-F238E27FC236}">
                  <a16:creationId xmlns:a16="http://schemas.microsoft.com/office/drawing/2014/main" id="{28630A55-E61B-4283-98B7-78FD168889FE}"/>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29" name="Picture 2" descr="工作をする子供たちのイラスト | かわいいフリー素材集 いらすとや">
              <a:extLst>
                <a:ext uri="{FF2B5EF4-FFF2-40B4-BE49-F238E27FC236}">
                  <a16:creationId xmlns:a16="http://schemas.microsoft.com/office/drawing/2014/main" id="{389B8BC8-E828-40C8-A4E9-E0FA123DB78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テキスト ボックス 29">
            <a:extLst>
              <a:ext uri="{FF2B5EF4-FFF2-40B4-BE49-F238E27FC236}">
                <a16:creationId xmlns:a16="http://schemas.microsoft.com/office/drawing/2014/main" id="{BEA1FFE9-94ED-49AE-8BF3-B0B08CAE35C6}"/>
              </a:ext>
            </a:extLst>
          </p:cNvPr>
          <p:cNvSpPr txBox="1"/>
          <p:nvPr/>
        </p:nvSpPr>
        <p:spPr>
          <a:xfrm>
            <a:off x="10646004" y="8472"/>
            <a:ext cx="1545996" cy="523220"/>
          </a:xfrm>
          <a:prstGeom prst="rect">
            <a:avLst/>
          </a:prstGeom>
          <a:solidFill>
            <a:schemeClr val="accent6">
              <a:lumMod val="50000"/>
            </a:schemeClr>
          </a:solidFill>
          <a:ln>
            <a:noFill/>
          </a:ln>
        </p:spPr>
        <p:txBody>
          <a:bodyPr wrap="square" rtlCol="0">
            <a:spAutoFit/>
          </a:bodyPr>
          <a:lstStyle/>
          <a:p>
            <a:r>
              <a:rPr lang="ja-JP" altLang="en-US" sz="2800" b="1" dirty="0">
                <a:solidFill>
                  <a:schemeClr val="bg1"/>
                </a:solidFill>
              </a:rPr>
              <a:t>回路</a:t>
            </a:r>
            <a:r>
              <a:rPr lang="en-US" altLang="ja-JP" sz="2800" b="1" dirty="0">
                <a:solidFill>
                  <a:schemeClr val="bg1"/>
                </a:solidFill>
              </a:rPr>
              <a:t>3-1</a:t>
            </a:r>
            <a:endParaRPr lang="en-US" sz="2800" b="1" dirty="0">
              <a:solidFill>
                <a:schemeClr val="bg1"/>
              </a:solidFill>
            </a:endParaRPr>
          </a:p>
        </p:txBody>
      </p:sp>
      <p:cxnSp>
        <p:nvCxnSpPr>
          <p:cNvPr id="10" name="直線コネクタ 9">
            <a:extLst>
              <a:ext uri="{FF2B5EF4-FFF2-40B4-BE49-F238E27FC236}">
                <a16:creationId xmlns:a16="http://schemas.microsoft.com/office/drawing/2014/main" id="{327D1132-D49C-42B9-8554-20997E15A948}"/>
              </a:ext>
            </a:extLst>
          </p:cNvPr>
          <p:cNvCxnSpPr>
            <a:cxnSpLocks/>
          </p:cNvCxnSpPr>
          <p:nvPr/>
        </p:nvCxnSpPr>
        <p:spPr>
          <a:xfrm>
            <a:off x="9141958" y="3248172"/>
            <a:ext cx="0" cy="538677"/>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53793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正方形/長方形 45">
            <a:extLst>
              <a:ext uri="{FF2B5EF4-FFF2-40B4-BE49-F238E27FC236}">
                <a16:creationId xmlns:a16="http://schemas.microsoft.com/office/drawing/2014/main" id="{95230AC1-5812-4699-8A16-781398236A9D}"/>
              </a:ext>
            </a:extLst>
          </p:cNvPr>
          <p:cNvSpPr/>
          <p:nvPr/>
        </p:nvSpPr>
        <p:spPr>
          <a:xfrm>
            <a:off x="6218916" y="5609720"/>
            <a:ext cx="6096000" cy="1200329"/>
          </a:xfrm>
          <a:prstGeom prst="rect">
            <a:avLst/>
          </a:prstGeom>
        </p:spPr>
        <p:txBody>
          <a:bodyPr>
            <a:spAutoFit/>
          </a:bodyPr>
          <a:lstStyle/>
          <a:p>
            <a:r>
              <a:rPr lang="ja-JP" altLang="en-US" sz="2000" dirty="0">
                <a:solidFill>
                  <a:srgbClr val="FFC000"/>
                </a:solidFill>
              </a:rPr>
              <a:t>ヒント：</a:t>
            </a:r>
            <a:endParaRPr lang="en-US" sz="2000" dirty="0">
              <a:solidFill>
                <a:srgbClr val="FFC000"/>
              </a:solidFill>
            </a:endParaRPr>
          </a:p>
          <a:p>
            <a:endParaRPr lang="en-US" sz="1200" dirty="0"/>
          </a:p>
          <a:p>
            <a:r>
              <a:rPr lang="en-US" sz="2000" dirty="0"/>
              <a:t>             </a:t>
            </a:r>
            <a:r>
              <a:rPr lang="ja-JP" altLang="en-US" sz="2000" dirty="0"/>
              <a:t>で</a:t>
            </a:r>
            <a:r>
              <a:rPr lang="ja-JP" altLang="en-US" sz="2000" b="1" dirty="0">
                <a:solidFill>
                  <a:schemeClr val="accent6"/>
                </a:solidFill>
              </a:rPr>
              <a:t>↑キーを押す</a:t>
            </a:r>
            <a:r>
              <a:rPr lang="ja-JP" altLang="en-US" sz="2000" dirty="0"/>
              <a:t>と</a:t>
            </a:r>
            <a:endParaRPr lang="en-US" altLang="ja-JP" sz="2000" dirty="0"/>
          </a:p>
          <a:p>
            <a:r>
              <a:rPr lang="ja-JP" altLang="en-US" sz="2000" dirty="0"/>
              <a:t>前の入力を出せるよ</a:t>
            </a:r>
            <a:endParaRPr lang="en-US" sz="2000" dirty="0"/>
          </a:p>
        </p:txBody>
      </p:sp>
      <p:sp>
        <p:nvSpPr>
          <p:cNvPr id="26" name="吹き出し: 角を丸めた四角形 25">
            <a:extLst>
              <a:ext uri="{FF2B5EF4-FFF2-40B4-BE49-F238E27FC236}">
                <a16:creationId xmlns:a16="http://schemas.microsoft.com/office/drawing/2014/main" id="{9DAD598E-A605-4434-B4D6-9AE0E68BCD61}"/>
              </a:ext>
            </a:extLst>
          </p:cNvPr>
          <p:cNvSpPr/>
          <p:nvPr/>
        </p:nvSpPr>
        <p:spPr>
          <a:xfrm>
            <a:off x="6101764" y="5625300"/>
            <a:ext cx="3441410" cy="1169170"/>
          </a:xfrm>
          <a:prstGeom prst="wedgeRoundRectCallout">
            <a:avLst>
              <a:gd name="adj1" fmla="val 67093"/>
              <a:gd name="adj2" fmla="val -24667"/>
              <a:gd name="adj3" fmla="val 1666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3 </a:t>
            </a:r>
            <a:r>
              <a:rPr lang="ja-JP" altLang="en-US" dirty="0"/>
              <a:t>プログラムで</a:t>
            </a:r>
            <a:r>
              <a:rPr lang="en-US" altLang="ja-JP" dirty="0"/>
              <a:t>LED</a:t>
            </a:r>
            <a:r>
              <a:rPr lang="ja-JP" altLang="en-US" dirty="0"/>
              <a:t>をひからせる</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a:xfrm>
            <a:off x="89921" y="1920094"/>
            <a:ext cx="10515600" cy="4351338"/>
          </a:xfrm>
        </p:spPr>
        <p:txBody>
          <a:bodyPr/>
          <a:lstStyle/>
          <a:p>
            <a:pPr marL="0" indent="0">
              <a:buNone/>
            </a:pPr>
            <a:r>
              <a:rPr lang="en-US" altLang="ja-JP" b="1" dirty="0">
                <a:solidFill>
                  <a:schemeClr val="accent6"/>
                </a:solidFill>
              </a:rPr>
              <a:t>Shell</a:t>
            </a:r>
            <a:r>
              <a:rPr lang="ja-JP" altLang="en-US" b="1" dirty="0">
                <a:solidFill>
                  <a:schemeClr val="accent6"/>
                </a:solidFill>
              </a:rPr>
              <a:t>のところに</a:t>
            </a:r>
            <a:r>
              <a:rPr lang="en-US" altLang="ja-JP" b="1" dirty="0">
                <a:solidFill>
                  <a:schemeClr val="accent6"/>
                </a:solidFill>
              </a:rPr>
              <a:t>5</a:t>
            </a:r>
            <a:r>
              <a:rPr lang="ja-JP" altLang="en-US" b="1" dirty="0">
                <a:solidFill>
                  <a:schemeClr val="accent6"/>
                </a:solidFill>
              </a:rPr>
              <a:t>つの命令を</a:t>
            </a:r>
            <a:endParaRPr lang="en-US" altLang="ja-JP" b="1" dirty="0">
              <a:solidFill>
                <a:schemeClr val="accent6"/>
              </a:solidFill>
            </a:endParaRPr>
          </a:p>
          <a:p>
            <a:pPr marL="0" indent="0">
              <a:buNone/>
            </a:pPr>
            <a:r>
              <a:rPr lang="ja-JP" altLang="en-US" b="1" dirty="0">
                <a:solidFill>
                  <a:schemeClr val="accent6"/>
                </a:solidFill>
              </a:rPr>
              <a:t>１つずつ入力する</a:t>
            </a:r>
            <a:endParaRPr lang="en-US" b="1" dirty="0">
              <a:solidFill>
                <a:schemeClr val="accent6"/>
              </a:solidFill>
            </a:endParaRPr>
          </a:p>
        </p:txBody>
      </p:sp>
      <p:pic>
        <p:nvPicPr>
          <p:cNvPr id="4" name="図 3">
            <a:extLst>
              <a:ext uri="{FF2B5EF4-FFF2-40B4-BE49-F238E27FC236}">
                <a16:creationId xmlns:a16="http://schemas.microsoft.com/office/drawing/2014/main" id="{B429C195-F2C9-4E2F-B978-6AE37E5069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6997" y="2991632"/>
            <a:ext cx="4549853" cy="2820361"/>
          </a:xfrm>
          <a:prstGeom prst="rect">
            <a:avLst/>
          </a:prstGeom>
        </p:spPr>
      </p:pic>
      <p:sp>
        <p:nvSpPr>
          <p:cNvPr id="6" name="テキスト ボックス 5">
            <a:extLst>
              <a:ext uri="{FF2B5EF4-FFF2-40B4-BE49-F238E27FC236}">
                <a16:creationId xmlns:a16="http://schemas.microsoft.com/office/drawing/2014/main" id="{72111CA7-ECFB-40E6-B19F-81397692D233}"/>
              </a:ext>
            </a:extLst>
          </p:cNvPr>
          <p:cNvSpPr txBox="1"/>
          <p:nvPr/>
        </p:nvSpPr>
        <p:spPr>
          <a:xfrm>
            <a:off x="5298885" y="1941210"/>
            <a:ext cx="6874687" cy="3683060"/>
          </a:xfrm>
          <a:prstGeom prst="rect">
            <a:avLst/>
          </a:prstGeom>
          <a:noFill/>
        </p:spPr>
        <p:txBody>
          <a:bodyPr wrap="square" rtlCol="0">
            <a:spAutoFit/>
          </a:bodyPr>
          <a:lstStyle/>
          <a:p>
            <a:pPr>
              <a:lnSpc>
                <a:spcPts val="2800"/>
              </a:lnSpc>
            </a:pPr>
            <a:r>
              <a:rPr lang="en-US" sz="32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import board</a:t>
            </a:r>
          </a:p>
          <a:p>
            <a:pPr>
              <a:lnSpc>
                <a:spcPts val="2800"/>
              </a:lnSpc>
            </a:pPr>
            <a:endParaRPr lang="en-US" sz="32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endParaRPr>
          </a:p>
          <a:p>
            <a:pPr>
              <a:lnSpc>
                <a:spcPts val="2800"/>
              </a:lnSpc>
            </a:pPr>
            <a:r>
              <a:rPr lang="en-US" sz="32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from piper_blockly import *</a:t>
            </a:r>
          </a:p>
          <a:p>
            <a:pPr>
              <a:lnSpc>
                <a:spcPts val="2800"/>
              </a:lnSpc>
            </a:pPr>
            <a:endParaRPr lang="en-US" sz="32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endParaRPr>
          </a:p>
          <a:p>
            <a:pPr>
              <a:lnSpc>
                <a:spcPts val="2800"/>
              </a:lnSpc>
            </a:pPr>
            <a:r>
              <a:rPr lang="en-US" sz="32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GP0 = piperPin(board.GP0, "GP0")</a:t>
            </a:r>
          </a:p>
          <a:p>
            <a:pPr>
              <a:lnSpc>
                <a:spcPts val="2800"/>
              </a:lnSpc>
            </a:pPr>
            <a:endParaRPr lang="en-US" sz="32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endParaRPr>
          </a:p>
          <a:p>
            <a:pPr>
              <a:lnSpc>
                <a:spcPts val="2800"/>
              </a:lnSpc>
            </a:pPr>
            <a:r>
              <a:rPr lang="en-US" sz="32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GP0.setPin(1)</a:t>
            </a:r>
          </a:p>
          <a:p>
            <a:pPr>
              <a:lnSpc>
                <a:spcPts val="2800"/>
              </a:lnSpc>
            </a:pPr>
            <a:endParaRPr lang="en-US" sz="32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endParaRPr>
          </a:p>
          <a:p>
            <a:pPr>
              <a:lnSpc>
                <a:spcPts val="2800"/>
              </a:lnSpc>
            </a:pPr>
            <a:r>
              <a:rPr lang="en-US" sz="32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GP0.setPin(0)</a:t>
            </a:r>
          </a:p>
          <a:p>
            <a:pPr>
              <a:lnSpc>
                <a:spcPts val="2800"/>
              </a:lnSpc>
            </a:pPr>
            <a:endParaRPr lang="en-US" sz="3200" dirty="0">
              <a:latin typeface="Prochalle_Myrica M" panose="020B0509020203020207" pitchFamily="49" charset="-128"/>
              <a:ea typeface="Prochalle_Myrica M" panose="020B0509020203020207" pitchFamily="49" charset="-128"/>
              <a:cs typeface="Prochalle_Myrica M" panose="020B0509020203020207" pitchFamily="49" charset="-128"/>
            </a:endParaRPr>
          </a:p>
        </p:txBody>
      </p:sp>
      <p:sp>
        <p:nvSpPr>
          <p:cNvPr id="19" name="正方形/長方形 18">
            <a:extLst>
              <a:ext uri="{FF2B5EF4-FFF2-40B4-BE49-F238E27FC236}">
                <a16:creationId xmlns:a16="http://schemas.microsoft.com/office/drawing/2014/main" id="{A3A5EFA8-D177-4719-9E96-9115DFDFD2C8}"/>
              </a:ext>
            </a:extLst>
          </p:cNvPr>
          <p:cNvSpPr/>
          <p:nvPr/>
        </p:nvSpPr>
        <p:spPr>
          <a:xfrm>
            <a:off x="992478" y="3959101"/>
            <a:ext cx="3727360" cy="18255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下 16">
            <a:extLst>
              <a:ext uri="{FF2B5EF4-FFF2-40B4-BE49-F238E27FC236}">
                <a16:creationId xmlns:a16="http://schemas.microsoft.com/office/drawing/2014/main" id="{701683DD-8540-4DFB-9B67-EB3A4BAA2390}"/>
              </a:ext>
            </a:extLst>
          </p:cNvPr>
          <p:cNvSpPr/>
          <p:nvPr/>
        </p:nvSpPr>
        <p:spPr>
          <a:xfrm>
            <a:off x="1007739" y="2820983"/>
            <a:ext cx="355835" cy="1138118"/>
          </a:xfrm>
          <a:prstGeom prst="downArrow">
            <a:avLst>
              <a:gd name="adj1" fmla="val 50000"/>
              <a:gd name="adj2"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グループ化 22">
            <a:extLst>
              <a:ext uri="{FF2B5EF4-FFF2-40B4-BE49-F238E27FC236}">
                <a16:creationId xmlns:a16="http://schemas.microsoft.com/office/drawing/2014/main" id="{76105F2B-30E1-46F3-8F72-599E195900C2}"/>
              </a:ext>
            </a:extLst>
          </p:cNvPr>
          <p:cNvGrpSpPr/>
          <p:nvPr/>
        </p:nvGrpSpPr>
        <p:grpSpPr>
          <a:xfrm>
            <a:off x="8107234" y="1965484"/>
            <a:ext cx="614347" cy="389480"/>
            <a:chOff x="9473355" y="1063740"/>
            <a:chExt cx="787064" cy="499246"/>
          </a:xfrm>
        </p:grpSpPr>
        <p:sp>
          <p:nvSpPr>
            <p:cNvPr id="18" name="正方形/長方形 17">
              <a:extLst>
                <a:ext uri="{FF2B5EF4-FFF2-40B4-BE49-F238E27FC236}">
                  <a16:creationId xmlns:a16="http://schemas.microsoft.com/office/drawing/2014/main" id="{A1BAEE69-2B92-425A-9EEB-3A47A60973B3}"/>
                </a:ext>
              </a:extLst>
            </p:cNvPr>
            <p:cNvSpPr/>
            <p:nvPr/>
          </p:nvSpPr>
          <p:spPr>
            <a:xfrm>
              <a:off x="9473355" y="1063740"/>
              <a:ext cx="787064" cy="49924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矢印: 折線 21">
              <a:extLst>
                <a:ext uri="{FF2B5EF4-FFF2-40B4-BE49-F238E27FC236}">
                  <a16:creationId xmlns:a16="http://schemas.microsoft.com/office/drawing/2014/main" id="{8F38545A-ED08-41AC-B9D2-06B8039FAFB3}"/>
                </a:ext>
              </a:extLst>
            </p:cNvPr>
            <p:cNvSpPr/>
            <p:nvPr/>
          </p:nvSpPr>
          <p:spPr>
            <a:xfrm rot="10800000">
              <a:off x="9631212" y="1104951"/>
              <a:ext cx="435935" cy="458035"/>
            </a:xfrm>
            <a:prstGeom prst="ben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グループ化 27">
            <a:extLst>
              <a:ext uri="{FF2B5EF4-FFF2-40B4-BE49-F238E27FC236}">
                <a16:creationId xmlns:a16="http://schemas.microsoft.com/office/drawing/2014/main" id="{27DAE55F-308D-45AE-95BF-BC1C2BE05999}"/>
              </a:ext>
            </a:extLst>
          </p:cNvPr>
          <p:cNvGrpSpPr/>
          <p:nvPr/>
        </p:nvGrpSpPr>
        <p:grpSpPr>
          <a:xfrm>
            <a:off x="11155400" y="2664332"/>
            <a:ext cx="614347" cy="380292"/>
            <a:chOff x="9473355" y="1063740"/>
            <a:chExt cx="787064" cy="499246"/>
          </a:xfrm>
        </p:grpSpPr>
        <p:sp>
          <p:nvSpPr>
            <p:cNvPr id="29" name="正方形/長方形 28">
              <a:extLst>
                <a:ext uri="{FF2B5EF4-FFF2-40B4-BE49-F238E27FC236}">
                  <a16:creationId xmlns:a16="http://schemas.microsoft.com/office/drawing/2014/main" id="{EFFE46FF-2AF7-4435-AD4A-5BAFD88064B2}"/>
                </a:ext>
              </a:extLst>
            </p:cNvPr>
            <p:cNvSpPr/>
            <p:nvPr/>
          </p:nvSpPr>
          <p:spPr>
            <a:xfrm>
              <a:off x="9473355" y="1063740"/>
              <a:ext cx="787064" cy="49924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矢印: 折線 29">
              <a:extLst>
                <a:ext uri="{FF2B5EF4-FFF2-40B4-BE49-F238E27FC236}">
                  <a16:creationId xmlns:a16="http://schemas.microsoft.com/office/drawing/2014/main" id="{FFE25E82-D71A-4039-94F3-C5B4DFAFDABC}"/>
                </a:ext>
              </a:extLst>
            </p:cNvPr>
            <p:cNvSpPr/>
            <p:nvPr/>
          </p:nvSpPr>
          <p:spPr>
            <a:xfrm rot="10800000">
              <a:off x="9631212" y="1104951"/>
              <a:ext cx="435935" cy="458035"/>
            </a:xfrm>
            <a:prstGeom prst="ben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グループ化 30">
            <a:extLst>
              <a:ext uri="{FF2B5EF4-FFF2-40B4-BE49-F238E27FC236}">
                <a16:creationId xmlns:a16="http://schemas.microsoft.com/office/drawing/2014/main" id="{43CDDB84-8B59-44FF-AF4B-AC40E68664E3}"/>
              </a:ext>
            </a:extLst>
          </p:cNvPr>
          <p:cNvGrpSpPr/>
          <p:nvPr/>
        </p:nvGrpSpPr>
        <p:grpSpPr>
          <a:xfrm>
            <a:off x="11401002" y="3757187"/>
            <a:ext cx="614347" cy="380292"/>
            <a:chOff x="9473355" y="1063740"/>
            <a:chExt cx="787064" cy="499246"/>
          </a:xfrm>
        </p:grpSpPr>
        <p:sp>
          <p:nvSpPr>
            <p:cNvPr id="32" name="正方形/長方形 31">
              <a:extLst>
                <a:ext uri="{FF2B5EF4-FFF2-40B4-BE49-F238E27FC236}">
                  <a16:creationId xmlns:a16="http://schemas.microsoft.com/office/drawing/2014/main" id="{A7BDDC78-FC8F-4792-AD34-1E842ED10B3B}"/>
                </a:ext>
              </a:extLst>
            </p:cNvPr>
            <p:cNvSpPr/>
            <p:nvPr/>
          </p:nvSpPr>
          <p:spPr>
            <a:xfrm>
              <a:off x="9473355" y="1063740"/>
              <a:ext cx="787064" cy="49924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矢印: 折線 32">
              <a:extLst>
                <a:ext uri="{FF2B5EF4-FFF2-40B4-BE49-F238E27FC236}">
                  <a16:creationId xmlns:a16="http://schemas.microsoft.com/office/drawing/2014/main" id="{BD03AFE6-EFB4-4EBF-A64C-F1FA094BDF7B}"/>
                </a:ext>
              </a:extLst>
            </p:cNvPr>
            <p:cNvSpPr/>
            <p:nvPr/>
          </p:nvSpPr>
          <p:spPr>
            <a:xfrm rot="10800000">
              <a:off x="9631212" y="1104951"/>
              <a:ext cx="435935" cy="458035"/>
            </a:xfrm>
            <a:prstGeom prst="ben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グループ化 33">
            <a:extLst>
              <a:ext uri="{FF2B5EF4-FFF2-40B4-BE49-F238E27FC236}">
                <a16:creationId xmlns:a16="http://schemas.microsoft.com/office/drawing/2014/main" id="{9937D91B-607C-4A95-9894-284FF9716C02}"/>
              </a:ext>
            </a:extLst>
          </p:cNvPr>
          <p:cNvGrpSpPr/>
          <p:nvPr/>
        </p:nvGrpSpPr>
        <p:grpSpPr>
          <a:xfrm>
            <a:off x="8139387" y="4097045"/>
            <a:ext cx="614347" cy="380292"/>
            <a:chOff x="9473355" y="1063740"/>
            <a:chExt cx="787064" cy="499246"/>
          </a:xfrm>
        </p:grpSpPr>
        <p:sp>
          <p:nvSpPr>
            <p:cNvPr id="35" name="正方形/長方形 34">
              <a:extLst>
                <a:ext uri="{FF2B5EF4-FFF2-40B4-BE49-F238E27FC236}">
                  <a16:creationId xmlns:a16="http://schemas.microsoft.com/office/drawing/2014/main" id="{E0BE06DA-5CE9-433F-8CFF-07CE196ACE01}"/>
                </a:ext>
              </a:extLst>
            </p:cNvPr>
            <p:cNvSpPr/>
            <p:nvPr/>
          </p:nvSpPr>
          <p:spPr>
            <a:xfrm>
              <a:off x="9473355" y="1063740"/>
              <a:ext cx="787064" cy="49924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矢印: 折線 35">
              <a:extLst>
                <a:ext uri="{FF2B5EF4-FFF2-40B4-BE49-F238E27FC236}">
                  <a16:creationId xmlns:a16="http://schemas.microsoft.com/office/drawing/2014/main" id="{9B495F77-862E-4007-ACCA-248D64290C75}"/>
                </a:ext>
              </a:extLst>
            </p:cNvPr>
            <p:cNvSpPr/>
            <p:nvPr/>
          </p:nvSpPr>
          <p:spPr>
            <a:xfrm rot="10800000">
              <a:off x="9631212" y="1104951"/>
              <a:ext cx="435935" cy="458035"/>
            </a:xfrm>
            <a:prstGeom prst="ben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グループ化 36">
            <a:extLst>
              <a:ext uri="{FF2B5EF4-FFF2-40B4-BE49-F238E27FC236}">
                <a16:creationId xmlns:a16="http://schemas.microsoft.com/office/drawing/2014/main" id="{2204EF75-B2D0-4D82-8FF7-889E1C23308B}"/>
              </a:ext>
            </a:extLst>
          </p:cNvPr>
          <p:cNvGrpSpPr/>
          <p:nvPr/>
        </p:nvGrpSpPr>
        <p:grpSpPr>
          <a:xfrm>
            <a:off x="8139387" y="4821634"/>
            <a:ext cx="614347" cy="380292"/>
            <a:chOff x="9473351" y="1063740"/>
            <a:chExt cx="787064" cy="499246"/>
          </a:xfrm>
        </p:grpSpPr>
        <p:sp>
          <p:nvSpPr>
            <p:cNvPr id="38" name="正方形/長方形 37">
              <a:extLst>
                <a:ext uri="{FF2B5EF4-FFF2-40B4-BE49-F238E27FC236}">
                  <a16:creationId xmlns:a16="http://schemas.microsoft.com/office/drawing/2014/main" id="{10773E94-9119-4B54-8DED-6CBBC0A64E07}"/>
                </a:ext>
              </a:extLst>
            </p:cNvPr>
            <p:cNvSpPr/>
            <p:nvPr/>
          </p:nvSpPr>
          <p:spPr>
            <a:xfrm>
              <a:off x="9473351" y="1063740"/>
              <a:ext cx="787064" cy="49924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矢印: 折線 38">
              <a:extLst>
                <a:ext uri="{FF2B5EF4-FFF2-40B4-BE49-F238E27FC236}">
                  <a16:creationId xmlns:a16="http://schemas.microsoft.com/office/drawing/2014/main" id="{22BDB611-D547-427C-BDAF-0B5F638D1EF7}"/>
                </a:ext>
              </a:extLst>
            </p:cNvPr>
            <p:cNvSpPr/>
            <p:nvPr/>
          </p:nvSpPr>
          <p:spPr>
            <a:xfrm rot="10800000">
              <a:off x="9631212" y="1104951"/>
              <a:ext cx="435935" cy="458035"/>
            </a:xfrm>
            <a:prstGeom prst="ben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1" name="図 20">
            <a:extLst>
              <a:ext uri="{FF2B5EF4-FFF2-40B4-BE49-F238E27FC236}">
                <a16:creationId xmlns:a16="http://schemas.microsoft.com/office/drawing/2014/main" id="{EEA168D3-604C-4A64-862D-0EEB476D68D6}"/>
              </a:ext>
            </a:extLst>
          </p:cNvPr>
          <p:cNvPicPr>
            <a:picLocks noChangeAspect="1"/>
          </p:cNvPicPr>
          <p:nvPr/>
        </p:nvPicPr>
        <p:blipFill>
          <a:blip r:embed="rId3"/>
          <a:stretch>
            <a:fillRect/>
          </a:stretch>
        </p:blipFill>
        <p:spPr>
          <a:xfrm>
            <a:off x="6287007" y="6026551"/>
            <a:ext cx="761806" cy="415530"/>
          </a:xfrm>
          <a:prstGeom prst="rect">
            <a:avLst/>
          </a:prstGeom>
        </p:spPr>
      </p:pic>
      <p:sp>
        <p:nvSpPr>
          <p:cNvPr id="27" name="正方形/長方形 26">
            <a:extLst>
              <a:ext uri="{FF2B5EF4-FFF2-40B4-BE49-F238E27FC236}">
                <a16:creationId xmlns:a16="http://schemas.microsoft.com/office/drawing/2014/main" id="{257BB92F-9019-4390-996D-08E772FAAD6A}"/>
              </a:ext>
            </a:extLst>
          </p:cNvPr>
          <p:cNvSpPr/>
          <p:nvPr/>
        </p:nvSpPr>
        <p:spPr>
          <a:xfrm>
            <a:off x="8748057" y="2016410"/>
            <a:ext cx="3084499" cy="338554"/>
          </a:xfrm>
          <a:prstGeom prst="rect">
            <a:avLst/>
          </a:prstGeom>
        </p:spPr>
        <p:txBody>
          <a:bodyPr wrap="none">
            <a:spAutoFit/>
          </a:bodyPr>
          <a:lstStyle/>
          <a:p>
            <a:r>
              <a:rPr lang="en-US" altLang="ja-JP" sz="1600" b="1" dirty="0">
                <a:solidFill>
                  <a:schemeClr val="accent4"/>
                </a:solidFill>
              </a:rPr>
              <a:t>1</a:t>
            </a:r>
            <a:r>
              <a:rPr lang="ja-JP" altLang="en-US" sz="1600" b="1" dirty="0">
                <a:solidFill>
                  <a:schemeClr val="accent4"/>
                </a:solidFill>
              </a:rPr>
              <a:t>行入力したら</a:t>
            </a:r>
            <a:r>
              <a:rPr lang="en-US" altLang="ja-JP" sz="1600" b="1" dirty="0">
                <a:solidFill>
                  <a:schemeClr val="accent4"/>
                </a:solidFill>
              </a:rPr>
              <a:t>enter</a:t>
            </a:r>
            <a:r>
              <a:rPr lang="ja-JP" altLang="en-US" sz="1600" b="1" dirty="0">
                <a:solidFill>
                  <a:schemeClr val="accent4"/>
                </a:solidFill>
              </a:rPr>
              <a:t>を押してね</a:t>
            </a:r>
            <a:endParaRPr lang="en-US" altLang="ja-JP" sz="1600" b="1" dirty="0">
              <a:solidFill>
                <a:schemeClr val="accent4"/>
              </a:solidFill>
            </a:endParaRPr>
          </a:p>
        </p:txBody>
      </p:sp>
      <p:sp>
        <p:nvSpPr>
          <p:cNvPr id="45" name="正方形/長方形 44">
            <a:extLst>
              <a:ext uri="{FF2B5EF4-FFF2-40B4-BE49-F238E27FC236}">
                <a16:creationId xmlns:a16="http://schemas.microsoft.com/office/drawing/2014/main" id="{234116B2-F2DA-4204-BED0-148AA1E0454C}"/>
              </a:ext>
            </a:extLst>
          </p:cNvPr>
          <p:cNvSpPr/>
          <p:nvPr/>
        </p:nvSpPr>
        <p:spPr>
          <a:xfrm>
            <a:off x="5245933" y="1865920"/>
            <a:ext cx="6856146" cy="3602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男性サポーターのイラスト（サッカー）">
            <a:extLst>
              <a:ext uri="{FF2B5EF4-FFF2-40B4-BE49-F238E27FC236}">
                <a16:creationId xmlns:a16="http://schemas.microsoft.com/office/drawing/2014/main" id="{0CD4822E-1185-48C3-9255-D581DEA49C4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611265" y="4148037"/>
            <a:ext cx="2580735" cy="2738180"/>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直線矢印コネクタ 40">
            <a:extLst>
              <a:ext uri="{FF2B5EF4-FFF2-40B4-BE49-F238E27FC236}">
                <a16:creationId xmlns:a16="http://schemas.microsoft.com/office/drawing/2014/main" id="{E4E9F16C-E650-4BFE-B1F3-AF71FF060F40}"/>
              </a:ext>
            </a:extLst>
          </p:cNvPr>
          <p:cNvCxnSpPr>
            <a:cxnSpLocks/>
          </p:cNvCxnSpPr>
          <p:nvPr/>
        </p:nvCxnSpPr>
        <p:spPr>
          <a:xfrm>
            <a:off x="6679493" y="1771849"/>
            <a:ext cx="0" cy="25642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55AB521E-EF0C-4E35-BD25-69023D4C4322}"/>
              </a:ext>
            </a:extLst>
          </p:cNvPr>
          <p:cNvSpPr txBox="1"/>
          <p:nvPr/>
        </p:nvSpPr>
        <p:spPr>
          <a:xfrm>
            <a:off x="6425778" y="1402517"/>
            <a:ext cx="3185487" cy="369332"/>
          </a:xfrm>
          <a:prstGeom prst="rect">
            <a:avLst/>
          </a:prstGeom>
          <a:noFill/>
        </p:spPr>
        <p:txBody>
          <a:bodyPr wrap="none" rtlCol="0">
            <a:spAutoFit/>
          </a:bodyPr>
          <a:lstStyle/>
          <a:p>
            <a:r>
              <a:rPr lang="ja-JP" altLang="en-US" b="1" dirty="0">
                <a:solidFill>
                  <a:srgbClr val="FFC000"/>
                </a:solidFill>
                <a:latin typeface="+mn-ea"/>
                <a:cs typeface="Prochalle_Myrica M" panose="020B0509020203020207" pitchFamily="49" charset="-128"/>
              </a:rPr>
              <a:t>このマークは、半角スペース</a:t>
            </a:r>
            <a:endParaRPr lang="en-US" dirty="0">
              <a:solidFill>
                <a:srgbClr val="FFC000"/>
              </a:solidFill>
              <a:latin typeface="+mn-ea"/>
            </a:endParaRPr>
          </a:p>
        </p:txBody>
      </p:sp>
      <p:cxnSp>
        <p:nvCxnSpPr>
          <p:cNvPr id="52" name="直線コネクタ 51">
            <a:extLst>
              <a:ext uri="{FF2B5EF4-FFF2-40B4-BE49-F238E27FC236}">
                <a16:creationId xmlns:a16="http://schemas.microsoft.com/office/drawing/2014/main" id="{CD726847-7058-4513-AC4D-CA7C874472B9}"/>
              </a:ext>
            </a:extLst>
          </p:cNvPr>
          <p:cNvCxnSpPr>
            <a:cxnSpLocks/>
          </p:cNvCxnSpPr>
          <p:nvPr/>
        </p:nvCxnSpPr>
        <p:spPr>
          <a:xfrm flipV="1">
            <a:off x="4699734" y="1905412"/>
            <a:ext cx="527771" cy="20953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224D71F5-5AAA-4484-B40F-FF1133E04FC6}"/>
              </a:ext>
            </a:extLst>
          </p:cNvPr>
          <p:cNvCxnSpPr>
            <a:cxnSpLocks/>
          </p:cNvCxnSpPr>
          <p:nvPr/>
        </p:nvCxnSpPr>
        <p:spPr>
          <a:xfrm flipV="1">
            <a:off x="4691076" y="5425072"/>
            <a:ext cx="589381" cy="37328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48BACC3F-69E2-4645-8834-4711A14FD02F}"/>
              </a:ext>
            </a:extLst>
          </p:cNvPr>
          <p:cNvSpPr txBox="1"/>
          <p:nvPr/>
        </p:nvSpPr>
        <p:spPr>
          <a:xfrm>
            <a:off x="48904" y="6482627"/>
            <a:ext cx="6335857" cy="553998"/>
          </a:xfrm>
          <a:prstGeom prst="rect">
            <a:avLst/>
          </a:prstGeom>
          <a:noFill/>
        </p:spPr>
        <p:txBody>
          <a:bodyPr wrap="square" rtlCol="0">
            <a:spAutoFit/>
          </a:bodyPr>
          <a:lstStyle/>
          <a:p>
            <a:r>
              <a:rPr lang="ja-JP" altLang="en-US" sz="1000" dirty="0"/>
              <a:t>お助け用コード　　　</a:t>
            </a:r>
            <a:r>
              <a:rPr lang="en-US" sz="1000" dirty="0">
                <a:hlinkClick r:id="rId5"/>
              </a:rPr>
              <a:t>https://github.com/te1netd/prochalle-led/blob/main/step3-shell.py</a:t>
            </a:r>
            <a:endParaRPr lang="en-US" sz="1000" dirty="0"/>
          </a:p>
          <a:p>
            <a:r>
              <a:rPr lang="en-US" altLang="ja-JP" sz="1000" dirty="0"/>
              <a:t>REPL</a:t>
            </a:r>
            <a:r>
              <a:rPr lang="ja-JP" altLang="en-US" sz="1000" dirty="0"/>
              <a:t>リファレンス　</a:t>
            </a:r>
            <a:r>
              <a:rPr lang="en-US" altLang="ja-JP" sz="1000" dirty="0">
                <a:hlinkClick r:id="rId6"/>
              </a:rPr>
              <a:t>https://learn.adafruit.com/welcome-to-circuitpython/the-repl</a:t>
            </a:r>
            <a:endParaRPr lang="en-US" altLang="ja-JP" sz="1000" dirty="0"/>
          </a:p>
          <a:p>
            <a:endParaRPr lang="en-US" altLang="ja-JP" sz="1000" dirty="0"/>
          </a:p>
        </p:txBody>
      </p:sp>
      <p:grpSp>
        <p:nvGrpSpPr>
          <p:cNvPr id="40" name="グループ化 39">
            <a:extLst>
              <a:ext uri="{FF2B5EF4-FFF2-40B4-BE49-F238E27FC236}">
                <a16:creationId xmlns:a16="http://schemas.microsoft.com/office/drawing/2014/main" id="{DFA885F2-C3FE-4942-991D-1F3A33178D32}"/>
              </a:ext>
            </a:extLst>
          </p:cNvPr>
          <p:cNvGrpSpPr/>
          <p:nvPr/>
        </p:nvGrpSpPr>
        <p:grpSpPr>
          <a:xfrm>
            <a:off x="-5082" y="8472"/>
            <a:ext cx="1786748" cy="546848"/>
            <a:chOff x="550140" y="4508477"/>
            <a:chExt cx="1786748" cy="546848"/>
          </a:xfrm>
        </p:grpSpPr>
        <p:sp>
          <p:nvSpPr>
            <p:cNvPr id="42" name="テキスト ボックス 41">
              <a:extLst>
                <a:ext uri="{FF2B5EF4-FFF2-40B4-BE49-F238E27FC236}">
                  <a16:creationId xmlns:a16="http://schemas.microsoft.com/office/drawing/2014/main" id="{94F07BC1-805A-4856-8D68-C28063841CF8}"/>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43" name="Picture 2" descr="工作をする子供たちのイラスト | かわいいフリー素材集 いらすとや">
              <a:extLst>
                <a:ext uri="{FF2B5EF4-FFF2-40B4-BE49-F238E27FC236}">
                  <a16:creationId xmlns:a16="http://schemas.microsoft.com/office/drawing/2014/main" id="{4B635C08-5B4C-4D21-A8C1-F82A166E358A}"/>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テキスト ボックス 43">
            <a:extLst>
              <a:ext uri="{FF2B5EF4-FFF2-40B4-BE49-F238E27FC236}">
                <a16:creationId xmlns:a16="http://schemas.microsoft.com/office/drawing/2014/main" id="{BFA8600E-A1FF-4F8E-ACCB-5D4C1453BA8F}"/>
              </a:ext>
            </a:extLst>
          </p:cNvPr>
          <p:cNvSpPr txBox="1"/>
          <p:nvPr/>
        </p:nvSpPr>
        <p:spPr>
          <a:xfrm>
            <a:off x="9543174" y="0"/>
            <a:ext cx="2671228" cy="523220"/>
          </a:xfrm>
          <a:prstGeom prst="rect">
            <a:avLst/>
          </a:prstGeom>
          <a:solidFill>
            <a:srgbClr val="7030A0"/>
          </a:solidFill>
          <a:ln>
            <a:noFill/>
          </a:ln>
        </p:spPr>
        <p:txBody>
          <a:bodyPr wrap="square" rtlCol="0">
            <a:spAutoFit/>
          </a:bodyPr>
          <a:lstStyle/>
          <a:p>
            <a:r>
              <a:rPr lang="ja-JP" altLang="en-US" sz="2800" b="1" dirty="0">
                <a:solidFill>
                  <a:schemeClr val="bg1"/>
                </a:solidFill>
              </a:rPr>
              <a:t>プログラム</a:t>
            </a:r>
            <a:r>
              <a:rPr lang="en-US" altLang="ja-JP" sz="2800" b="1" dirty="0">
                <a:solidFill>
                  <a:schemeClr val="bg1"/>
                </a:solidFill>
              </a:rPr>
              <a:t>3-1</a:t>
            </a:r>
            <a:endParaRPr lang="en-US" sz="2800" b="1" dirty="0">
              <a:solidFill>
                <a:schemeClr val="bg1"/>
              </a:solidFill>
            </a:endParaRPr>
          </a:p>
        </p:txBody>
      </p:sp>
    </p:spTree>
    <p:extLst>
      <p:ext uri="{BB962C8B-B14F-4D97-AF65-F5344CB8AC3E}">
        <p14:creationId xmlns:p14="http://schemas.microsoft.com/office/powerpoint/2010/main" val="2664819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E62E89F-55A8-4284-A64E-D45FCC070F70}"/>
              </a:ext>
            </a:extLst>
          </p:cNvPr>
          <p:cNvSpPr txBox="1"/>
          <p:nvPr/>
        </p:nvSpPr>
        <p:spPr>
          <a:xfrm>
            <a:off x="3419856" y="4876869"/>
            <a:ext cx="5697417" cy="1754326"/>
          </a:xfrm>
          <a:prstGeom prst="rect">
            <a:avLst/>
          </a:prstGeom>
          <a:noFill/>
        </p:spPr>
        <p:txBody>
          <a:bodyPr wrap="square" rtlCol="0">
            <a:spAutoFit/>
          </a:bodyPr>
          <a:lstStyle/>
          <a:p>
            <a:r>
              <a:rPr lang="ja-JP" altLang="en-US" dirty="0"/>
              <a:t>と書いてあるページを作っていくと完成する。</a:t>
            </a:r>
            <a:endParaRPr lang="en-US" altLang="ja-JP" dirty="0"/>
          </a:p>
          <a:p>
            <a:endParaRPr lang="en-US" dirty="0"/>
          </a:p>
          <a:p>
            <a:endParaRPr lang="en-US" dirty="0"/>
          </a:p>
          <a:p>
            <a:r>
              <a:rPr lang="ja-JP" altLang="en-US" dirty="0"/>
              <a:t>と書いてあるページは、作り方がわからなくなったときに読む。注意点や仕組みを説明しています。</a:t>
            </a:r>
            <a:endParaRPr lang="en-US" altLang="ja-JP" dirty="0"/>
          </a:p>
          <a:p>
            <a:endParaRPr lang="en-US" altLang="ja-JP" dirty="0"/>
          </a:p>
        </p:txBody>
      </p:sp>
      <p:grpSp>
        <p:nvGrpSpPr>
          <p:cNvPr id="8" name="グループ化 7">
            <a:extLst>
              <a:ext uri="{FF2B5EF4-FFF2-40B4-BE49-F238E27FC236}">
                <a16:creationId xmlns:a16="http://schemas.microsoft.com/office/drawing/2014/main" id="{28CA3F20-3010-4D20-A368-3196D218D74D}"/>
              </a:ext>
            </a:extLst>
          </p:cNvPr>
          <p:cNvGrpSpPr/>
          <p:nvPr/>
        </p:nvGrpSpPr>
        <p:grpSpPr>
          <a:xfrm>
            <a:off x="550139" y="4532019"/>
            <a:ext cx="2743200" cy="902471"/>
            <a:chOff x="550139" y="4532019"/>
            <a:chExt cx="2743200" cy="902471"/>
          </a:xfrm>
        </p:grpSpPr>
        <p:sp>
          <p:nvSpPr>
            <p:cNvPr id="7" name="テキスト ボックス 6">
              <a:extLst>
                <a:ext uri="{FF2B5EF4-FFF2-40B4-BE49-F238E27FC236}">
                  <a16:creationId xmlns:a16="http://schemas.microsoft.com/office/drawing/2014/main" id="{78470D48-5D5B-4A4A-8B7E-C95DCC5B2A64}"/>
                </a:ext>
              </a:extLst>
            </p:cNvPr>
            <p:cNvSpPr txBox="1"/>
            <p:nvPr/>
          </p:nvSpPr>
          <p:spPr>
            <a:xfrm>
              <a:off x="550139" y="4608330"/>
              <a:ext cx="2743200" cy="822960"/>
            </a:xfrm>
            <a:prstGeom prst="rect">
              <a:avLst/>
            </a:prstGeom>
            <a:solidFill>
              <a:schemeClr val="accent6"/>
            </a:solidFill>
          </p:spPr>
          <p:txBody>
            <a:bodyPr wrap="none" rtlCol="0" anchor="ctr">
              <a:noAutofit/>
            </a:bodyPr>
            <a:lstStyle/>
            <a:p>
              <a:r>
                <a:rPr lang="ja-JP" altLang="en-US" sz="4800" b="1" dirty="0">
                  <a:solidFill>
                    <a:schemeClr val="bg1"/>
                  </a:solidFill>
                </a:rPr>
                <a:t>作る</a:t>
              </a:r>
              <a:endParaRPr lang="en-US" sz="4800" b="1" dirty="0">
                <a:solidFill>
                  <a:schemeClr val="bg1"/>
                </a:solidFill>
              </a:endParaRPr>
            </a:p>
          </p:txBody>
        </p:sp>
        <p:pic>
          <p:nvPicPr>
            <p:cNvPr id="12" name="Picture 2" descr="工作をする子供たちのイラスト | かわいいフリー素材集 いらすとや">
              <a:extLst>
                <a:ext uri="{FF2B5EF4-FFF2-40B4-BE49-F238E27FC236}">
                  <a16:creationId xmlns:a16="http://schemas.microsoft.com/office/drawing/2014/main" id="{1CE2491D-304B-43ED-B32A-5F59C9BFEBB9}"/>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10771" t="8294" r="10658" b="36160"/>
            <a:stretch/>
          </p:blipFill>
          <p:spPr bwMode="auto">
            <a:xfrm>
              <a:off x="1910090" y="4532019"/>
              <a:ext cx="1276539" cy="9024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グループ化 1">
            <a:extLst>
              <a:ext uri="{FF2B5EF4-FFF2-40B4-BE49-F238E27FC236}">
                <a16:creationId xmlns:a16="http://schemas.microsoft.com/office/drawing/2014/main" id="{7213D08C-9A42-41A1-BB15-1C74AFC182DE}"/>
              </a:ext>
            </a:extLst>
          </p:cNvPr>
          <p:cNvGrpSpPr/>
          <p:nvPr/>
        </p:nvGrpSpPr>
        <p:grpSpPr>
          <a:xfrm>
            <a:off x="550139" y="5569460"/>
            <a:ext cx="2743200" cy="895916"/>
            <a:chOff x="550139" y="5569460"/>
            <a:chExt cx="2743200" cy="895916"/>
          </a:xfrm>
        </p:grpSpPr>
        <p:sp>
          <p:nvSpPr>
            <p:cNvPr id="6" name="テキスト ボックス 5">
              <a:extLst>
                <a:ext uri="{FF2B5EF4-FFF2-40B4-BE49-F238E27FC236}">
                  <a16:creationId xmlns:a16="http://schemas.microsoft.com/office/drawing/2014/main" id="{062E2C8C-C4FE-40B4-B16B-953249F82FF5}"/>
                </a:ext>
              </a:extLst>
            </p:cNvPr>
            <p:cNvSpPr txBox="1"/>
            <p:nvPr/>
          </p:nvSpPr>
          <p:spPr>
            <a:xfrm>
              <a:off x="550139" y="5642298"/>
              <a:ext cx="2743200" cy="822960"/>
            </a:xfrm>
            <a:prstGeom prst="rect">
              <a:avLst/>
            </a:prstGeom>
            <a:solidFill>
              <a:srgbClr val="FFC000"/>
            </a:solidFill>
            <a:ln>
              <a:noFill/>
            </a:ln>
          </p:spPr>
          <p:txBody>
            <a:bodyPr wrap="none" rtlCol="0" anchor="ctr">
              <a:noAutofit/>
            </a:bodyPr>
            <a:lstStyle/>
            <a:p>
              <a:r>
                <a:rPr lang="ja-JP" altLang="en-US" sz="3600" b="1" dirty="0">
                  <a:solidFill>
                    <a:schemeClr val="bg1"/>
                  </a:solidFill>
                </a:rPr>
                <a:t>せつめい</a:t>
              </a:r>
              <a:endParaRPr lang="en-US" sz="3600" b="1" dirty="0">
                <a:solidFill>
                  <a:schemeClr val="bg1"/>
                </a:solidFill>
              </a:endParaRPr>
            </a:p>
          </p:txBody>
        </p:sp>
        <p:pic>
          <p:nvPicPr>
            <p:cNvPr id="13" name="Picture 2" descr="博士のイラスト">
              <a:extLst>
                <a:ext uri="{FF2B5EF4-FFF2-40B4-BE49-F238E27FC236}">
                  <a16:creationId xmlns:a16="http://schemas.microsoft.com/office/drawing/2014/main" id="{ECFF69AE-3D20-45BB-9F22-C04F06C523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97423" y="5569460"/>
              <a:ext cx="895916" cy="895916"/>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タイトル 9">
            <a:extLst>
              <a:ext uri="{FF2B5EF4-FFF2-40B4-BE49-F238E27FC236}">
                <a16:creationId xmlns:a16="http://schemas.microsoft.com/office/drawing/2014/main" id="{47A5B9D0-5B44-42D6-B982-A95E9FE25BBE}"/>
              </a:ext>
            </a:extLst>
          </p:cNvPr>
          <p:cNvSpPr>
            <a:spLocks noGrp="1"/>
          </p:cNvSpPr>
          <p:nvPr>
            <p:ph type="title"/>
          </p:nvPr>
        </p:nvSpPr>
        <p:spPr/>
        <p:txBody>
          <a:bodyPr>
            <a:normAutofit fontScale="90000"/>
          </a:bodyPr>
          <a:lstStyle/>
          <a:p>
            <a:r>
              <a:rPr lang="en-US" altLang="ja-JP" dirty="0"/>
              <a:t>【</a:t>
            </a:r>
            <a:r>
              <a:rPr lang="ja-JP" altLang="en-US" dirty="0"/>
              <a:t>もくじ</a:t>
            </a:r>
            <a:r>
              <a:rPr lang="en-US" altLang="ja-JP" dirty="0"/>
              <a:t>】</a:t>
            </a:r>
            <a:endParaRPr lang="en-US" dirty="0"/>
          </a:p>
        </p:txBody>
      </p:sp>
      <p:sp>
        <p:nvSpPr>
          <p:cNvPr id="11" name="コンテンツ プレースホルダー 10">
            <a:extLst>
              <a:ext uri="{FF2B5EF4-FFF2-40B4-BE49-F238E27FC236}">
                <a16:creationId xmlns:a16="http://schemas.microsoft.com/office/drawing/2014/main" id="{81163427-F5C2-4604-805C-C2259CFB5210}"/>
              </a:ext>
            </a:extLst>
          </p:cNvPr>
          <p:cNvSpPr>
            <a:spLocks noGrp="1"/>
          </p:cNvSpPr>
          <p:nvPr>
            <p:ph idx="1"/>
          </p:nvPr>
        </p:nvSpPr>
        <p:spPr>
          <a:xfrm>
            <a:off x="838200" y="1308262"/>
            <a:ext cx="10515600" cy="4351338"/>
          </a:xfrm>
        </p:spPr>
        <p:txBody>
          <a:bodyPr/>
          <a:lstStyle/>
          <a:p>
            <a:pPr marL="0" indent="0">
              <a:buNone/>
            </a:pPr>
            <a:r>
              <a:rPr lang="ja-JP" altLang="en-US" dirty="0"/>
              <a:t>せつめい                                   </a:t>
            </a:r>
            <a:r>
              <a:rPr lang="en-US" altLang="ja-JP" dirty="0"/>
              <a:t>…4</a:t>
            </a:r>
            <a:r>
              <a:rPr lang="ja-JP" altLang="en-US" dirty="0"/>
              <a:t>ページから</a:t>
            </a:r>
            <a:r>
              <a:rPr lang="en-US" altLang="ja-JP" dirty="0"/>
              <a:t>7</a:t>
            </a:r>
            <a:r>
              <a:rPr lang="ja-JP" altLang="en-US" dirty="0"/>
              <a:t>ページ</a:t>
            </a:r>
            <a:endParaRPr lang="en-US" altLang="ja-JP" dirty="0"/>
          </a:p>
          <a:p>
            <a:pPr marL="742950" lvl="1" indent="-285750"/>
            <a:r>
              <a:rPr lang="ja-JP" altLang="en-US" dirty="0"/>
              <a:t>作るものと材料</a:t>
            </a:r>
            <a:endParaRPr lang="en-US" altLang="ja-JP" dirty="0"/>
          </a:p>
          <a:p>
            <a:pPr marL="742950" lvl="1" indent="-285750"/>
            <a:r>
              <a:rPr lang="ja-JP" altLang="en-US" dirty="0"/>
              <a:t>スケジュール</a:t>
            </a:r>
            <a:endParaRPr lang="en-US" altLang="ja-JP" dirty="0"/>
          </a:p>
          <a:p>
            <a:pPr marL="742950" lvl="1" indent="-285750"/>
            <a:r>
              <a:rPr lang="ja-JP" altLang="en-US" dirty="0"/>
              <a:t>大事な点　　　　　　　　　</a:t>
            </a:r>
            <a:endParaRPr lang="en-US" altLang="ja-JP" dirty="0"/>
          </a:p>
          <a:p>
            <a:pPr marL="0" indent="0">
              <a:buNone/>
            </a:pPr>
            <a:r>
              <a:rPr lang="ja-JP" altLang="en-US" dirty="0"/>
              <a:t>工作                                          </a:t>
            </a:r>
            <a:r>
              <a:rPr lang="en-US" altLang="ja-JP" dirty="0"/>
              <a:t>…</a:t>
            </a:r>
            <a:r>
              <a:rPr lang="ja-JP" altLang="en-US" dirty="0"/>
              <a:t>８ページから</a:t>
            </a:r>
            <a:endParaRPr lang="en-US" altLang="ja-JP" dirty="0"/>
          </a:p>
          <a:p>
            <a:pPr lvl="1"/>
            <a:r>
              <a:rPr lang="ja-JP" altLang="en-US" dirty="0"/>
              <a:t>攻略</a:t>
            </a:r>
            <a:r>
              <a:rPr lang="en-US" altLang="ja-JP" dirty="0"/>
              <a:t>1</a:t>
            </a:r>
            <a:r>
              <a:rPr lang="ja-JP" altLang="en-US" dirty="0"/>
              <a:t>～攻略８</a:t>
            </a:r>
            <a:endParaRPr lang="en-US" altLang="ja-JP" dirty="0"/>
          </a:p>
          <a:p>
            <a:endParaRPr lang="en-US" dirty="0"/>
          </a:p>
          <a:p>
            <a:endParaRPr lang="en-US" dirty="0"/>
          </a:p>
        </p:txBody>
      </p:sp>
    </p:spTree>
    <p:extLst>
      <p:ext uri="{BB962C8B-B14F-4D97-AF65-F5344CB8AC3E}">
        <p14:creationId xmlns:p14="http://schemas.microsoft.com/office/powerpoint/2010/main" val="1910225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a:xfrm>
            <a:off x="838199" y="1825626"/>
            <a:ext cx="11086708" cy="3994187"/>
          </a:xfrm>
        </p:spPr>
        <p:txBody>
          <a:bodyPr>
            <a:normAutofit fontScale="77500" lnSpcReduction="20000"/>
          </a:bodyPr>
          <a:lstStyle/>
          <a:p>
            <a:pPr marL="0" indent="0">
              <a:buNone/>
            </a:pPr>
            <a:r>
              <a:rPr lang="ja-JP" altLang="en-US" b="1" dirty="0">
                <a:solidFill>
                  <a:srgbClr val="FF0000"/>
                </a:solidFill>
              </a:rPr>
              <a:t>まちがったとき</a:t>
            </a:r>
            <a:endParaRPr lang="en-US" altLang="ja-JP" b="1" dirty="0">
              <a:solidFill>
                <a:srgbClr val="FF0000"/>
              </a:solidFill>
            </a:endParaRPr>
          </a:p>
          <a:p>
            <a:pPr marL="0" indent="0">
              <a:buNone/>
            </a:pPr>
            <a:r>
              <a:rPr lang="ja-JP" altLang="en-US" dirty="0"/>
              <a:t>①赤色でエラーが出るので、入力した文字をみなおしてね</a:t>
            </a:r>
            <a:endParaRPr lang="en-US" altLang="ja-JP" dirty="0"/>
          </a:p>
          <a:p>
            <a:pPr marL="0" indent="0">
              <a:buNone/>
            </a:pPr>
            <a:r>
              <a:rPr lang="ja-JP" altLang="en-US" dirty="0"/>
              <a:t>    例：大文字小文字、全角半角、</a:t>
            </a:r>
            <a:r>
              <a:rPr lang="en-US" altLang="ja-JP" dirty="0">
                <a:latin typeface="Prochalle_Myrica M" panose="020B0509020203020207" pitchFamily="49" charset="-128"/>
                <a:ea typeface="Prochalle_Myrica M" panose="020B0509020203020207" pitchFamily="49" charset="-128"/>
                <a:cs typeface="Prochalle_Myrica M" panose="020B0509020203020207" pitchFamily="49" charset="-128"/>
              </a:rPr>
              <a:t>0</a:t>
            </a:r>
            <a:r>
              <a:rPr lang="ja-JP" altLang="en-US" dirty="0">
                <a:latin typeface="Prochalle_Myrica M" panose="020B0509020203020207" pitchFamily="49" charset="-128"/>
                <a:ea typeface="Prochalle_Myrica M" panose="020B0509020203020207" pitchFamily="49" charset="-128"/>
                <a:cs typeface="Prochalle_Myrica M" panose="020B0509020203020207" pitchFamily="49" charset="-128"/>
              </a:rPr>
              <a:t>と</a:t>
            </a:r>
            <a:r>
              <a:rPr lang="en-US" altLang="ja-JP" dirty="0">
                <a:latin typeface="Prochalle_Myrica M" panose="020B0509020203020207" pitchFamily="49" charset="-128"/>
                <a:ea typeface="Prochalle_Myrica M" panose="020B0509020203020207" pitchFamily="49" charset="-128"/>
                <a:cs typeface="Prochalle_Myrica M" panose="020B0509020203020207" pitchFamily="49" charset="-128"/>
              </a:rPr>
              <a:t>o</a:t>
            </a:r>
            <a:r>
              <a:rPr lang="ja-JP" altLang="en-US" dirty="0">
                <a:latin typeface="Prochalle_Myrica M" panose="020B0509020203020207" pitchFamily="49" charset="-128"/>
                <a:ea typeface="Prochalle_Myrica M" panose="020B0509020203020207" pitchFamily="49" charset="-128"/>
                <a:cs typeface="Prochalle_Myrica M" panose="020B0509020203020207" pitchFamily="49" charset="-128"/>
              </a:rPr>
              <a:t>、</a:t>
            </a:r>
            <a:r>
              <a:rPr lang="en-US" altLang="ja-JP" dirty="0" err="1">
                <a:latin typeface="Prochalle_Myrica M" panose="020B0509020203020207" pitchFamily="49" charset="-128"/>
                <a:ea typeface="Prochalle_Myrica M" panose="020B0509020203020207" pitchFamily="49" charset="-128"/>
                <a:cs typeface="Prochalle_Myrica M" panose="020B0509020203020207" pitchFamily="49" charset="-128"/>
              </a:rPr>
              <a:t>i</a:t>
            </a:r>
            <a:r>
              <a:rPr lang="ja-JP" altLang="en-US" dirty="0">
                <a:latin typeface="Prochalle_Myrica M" panose="020B0509020203020207" pitchFamily="49" charset="-128"/>
                <a:ea typeface="Prochalle_Myrica M" panose="020B0509020203020207" pitchFamily="49" charset="-128"/>
                <a:cs typeface="Prochalle_Myrica M" panose="020B0509020203020207" pitchFamily="49" charset="-128"/>
              </a:rPr>
              <a:t>と</a:t>
            </a:r>
            <a:r>
              <a:rPr lang="en-US" altLang="ja-JP" dirty="0">
                <a:latin typeface="Prochalle_Myrica M" panose="020B0509020203020207" pitchFamily="49" charset="-128"/>
                <a:ea typeface="Prochalle_Myrica M" panose="020B0509020203020207" pitchFamily="49" charset="-128"/>
                <a:cs typeface="Prochalle_Myrica M" panose="020B0509020203020207" pitchFamily="49" charset="-128"/>
              </a:rPr>
              <a:t>l</a:t>
            </a:r>
            <a:r>
              <a:rPr lang="ja-JP" altLang="en-US" dirty="0">
                <a:latin typeface="Prochalle_Myrica M" panose="020B0509020203020207" pitchFamily="49" charset="-128"/>
                <a:ea typeface="Prochalle_Myrica M" panose="020B0509020203020207" pitchFamily="49" charset="-128"/>
                <a:cs typeface="Prochalle_Myrica M" panose="020B0509020203020207" pitchFamily="49" charset="-128"/>
              </a:rPr>
              <a:t>と</a:t>
            </a:r>
            <a:r>
              <a:rPr lang="en-US" altLang="ja-JP" dirty="0">
                <a:latin typeface="Prochalle_Myrica M" panose="020B0509020203020207" pitchFamily="49" charset="-128"/>
                <a:ea typeface="Prochalle_Myrica M" panose="020B0509020203020207" pitchFamily="49" charset="-128"/>
                <a:cs typeface="Prochalle_Myrica M" panose="020B0509020203020207" pitchFamily="49" charset="-128"/>
              </a:rPr>
              <a:t>I</a:t>
            </a:r>
            <a:r>
              <a:rPr lang="ja-JP" altLang="en-US" dirty="0">
                <a:latin typeface="Prochalle_Myrica M" panose="020B0509020203020207" pitchFamily="49" charset="-128"/>
                <a:ea typeface="Prochalle_Myrica M" panose="020B0509020203020207" pitchFamily="49" charset="-128"/>
                <a:cs typeface="Prochalle_Myrica M" panose="020B0509020203020207" pitchFamily="49" charset="-128"/>
              </a:rPr>
              <a:t>、</a:t>
            </a:r>
            <a:r>
              <a:rPr lang="en-US" altLang="ja-JP" dirty="0">
                <a:latin typeface="Prochalle_Myrica M" panose="020B0509020203020207" pitchFamily="49" charset="-128"/>
                <a:ea typeface="Prochalle_Myrica M" panose="020B0509020203020207" pitchFamily="49" charset="-128"/>
                <a:cs typeface="Prochalle_Myrica M" panose="020B0509020203020207" pitchFamily="49" charset="-128"/>
              </a:rPr>
              <a:t>.</a:t>
            </a:r>
            <a:r>
              <a:rPr lang="ja-JP" altLang="en-US" dirty="0">
                <a:latin typeface="Prochalle_Myrica M" panose="020B0509020203020207" pitchFamily="49" charset="-128"/>
                <a:ea typeface="Prochalle_Myrica M" panose="020B0509020203020207" pitchFamily="49" charset="-128"/>
                <a:cs typeface="Prochalle_Myrica M" panose="020B0509020203020207" pitchFamily="49" charset="-128"/>
              </a:rPr>
              <a:t>と</a:t>
            </a:r>
            <a:r>
              <a:rPr lang="en-US" altLang="ja-JP" dirty="0">
                <a:latin typeface="Prochalle_Myrica M" panose="020B0509020203020207" pitchFamily="49" charset="-128"/>
                <a:ea typeface="Prochalle_Myrica M" panose="020B0509020203020207" pitchFamily="49" charset="-128"/>
                <a:cs typeface="Prochalle_Myrica M" panose="020B0509020203020207" pitchFamily="49" charset="-128"/>
              </a:rPr>
              <a:t>,</a:t>
            </a:r>
            <a:r>
              <a:rPr lang="ja-JP" altLang="en-US" dirty="0"/>
              <a:t>など</a:t>
            </a:r>
            <a:endParaRPr lang="en-US" altLang="ja-JP" dirty="0"/>
          </a:p>
          <a:p>
            <a:pPr marL="0" indent="0">
              <a:buNone/>
            </a:pPr>
            <a:r>
              <a:rPr lang="ja-JP" altLang="en-US" dirty="0"/>
              <a:t>②がめんがぐちゃくちゃになった時は右クリックのメニューから</a:t>
            </a:r>
            <a:r>
              <a:rPr lang="en-US" altLang="ja-JP" dirty="0"/>
              <a:t>Clear</a:t>
            </a:r>
            <a:r>
              <a:rPr lang="ja-JP" altLang="en-US" dirty="0"/>
              <a:t>できれいになる</a:t>
            </a: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③</a:t>
            </a:r>
            <a:r>
              <a:rPr lang="en-US" altLang="ja-JP" dirty="0">
                <a:solidFill>
                  <a:srgbClr val="FF0000"/>
                </a:solidFill>
              </a:rPr>
              <a:t>GP2</a:t>
            </a:r>
            <a:r>
              <a:rPr lang="ja-JP" altLang="en-US" dirty="0">
                <a:solidFill>
                  <a:srgbClr val="FF0000"/>
                </a:solidFill>
              </a:rPr>
              <a:t> </a:t>
            </a:r>
            <a:r>
              <a:rPr lang="en-US" altLang="ja-JP" dirty="0">
                <a:solidFill>
                  <a:srgbClr val="FF0000"/>
                </a:solidFill>
              </a:rPr>
              <a:t>in use</a:t>
            </a:r>
            <a:r>
              <a:rPr lang="ja-JP" altLang="en-US" dirty="0"/>
              <a:t>や</a:t>
            </a:r>
            <a:r>
              <a:rPr lang="en-US" altLang="ja-JP" dirty="0">
                <a:solidFill>
                  <a:srgbClr val="FF0000"/>
                </a:solidFill>
              </a:rPr>
              <a:t>GP3</a:t>
            </a:r>
            <a:r>
              <a:rPr lang="ja-JP" altLang="en-US" dirty="0">
                <a:solidFill>
                  <a:srgbClr val="FF0000"/>
                </a:solidFill>
              </a:rPr>
              <a:t> </a:t>
            </a:r>
            <a:r>
              <a:rPr lang="en-US" altLang="ja-JP" dirty="0">
                <a:solidFill>
                  <a:srgbClr val="FF0000"/>
                </a:solidFill>
              </a:rPr>
              <a:t>in</a:t>
            </a:r>
            <a:r>
              <a:rPr lang="ja-JP" altLang="en-US" dirty="0">
                <a:solidFill>
                  <a:srgbClr val="FF0000"/>
                </a:solidFill>
              </a:rPr>
              <a:t> </a:t>
            </a:r>
            <a:r>
              <a:rPr lang="en-US" altLang="ja-JP" dirty="0">
                <a:solidFill>
                  <a:srgbClr val="FF0000"/>
                </a:solidFill>
              </a:rPr>
              <a:t>use</a:t>
            </a:r>
            <a:r>
              <a:rPr lang="ja-JP" altLang="en-US" dirty="0"/>
              <a:t>とエラーがでた→ボランティアにきいてね</a:t>
            </a:r>
            <a:endParaRPr lang="en-US" altLang="ja-JP" dirty="0"/>
          </a:p>
          <a:p>
            <a:r>
              <a:rPr lang="ja-JP" altLang="en-US" sz="2600" dirty="0"/>
              <a:t>メニューの</a:t>
            </a:r>
            <a:r>
              <a:rPr lang="en-US" altLang="ja-JP" sz="2600" dirty="0"/>
              <a:t>         </a:t>
            </a:r>
            <a:r>
              <a:rPr lang="ja-JP" altLang="en-US" sz="2600" dirty="0"/>
              <a:t>をおして環境をすべてリセットしたあと、再入力する。</a:t>
            </a:r>
            <a:endParaRPr lang="en-US" altLang="ja-JP" sz="2600" dirty="0"/>
          </a:p>
          <a:p>
            <a:r>
              <a:rPr lang="ja-JP" altLang="en-US" sz="2600" dirty="0"/>
              <a:t>それでもダメなら</a:t>
            </a:r>
            <a:r>
              <a:rPr lang="en-US" altLang="ja-JP" sz="2600" dirty="0" err="1"/>
              <a:t>thonny</a:t>
            </a:r>
            <a:r>
              <a:rPr lang="ja-JP" altLang="en-US" sz="2600" dirty="0"/>
              <a:t>を終了後、</a:t>
            </a:r>
            <a:r>
              <a:rPr lang="en-US" altLang="ja-JP" sz="2600" dirty="0"/>
              <a:t>USB</a:t>
            </a:r>
            <a:r>
              <a:rPr lang="ja-JP" altLang="en-US" sz="2600" dirty="0"/>
              <a:t>をぬきさしし、</a:t>
            </a:r>
            <a:r>
              <a:rPr lang="en-US" altLang="ja-JP" sz="2600" dirty="0" err="1"/>
              <a:t>thonny</a:t>
            </a:r>
            <a:r>
              <a:rPr lang="ja-JP" altLang="en-US" sz="2600" dirty="0"/>
              <a:t>を再起動後、再入力する。</a:t>
            </a:r>
            <a:endParaRPr lang="en-US" altLang="ja-JP" sz="2600" dirty="0"/>
          </a:p>
          <a:p>
            <a:pPr marL="0" indent="0">
              <a:buNone/>
            </a:pPr>
            <a:r>
              <a:rPr lang="en-US" altLang="ja-JP" sz="1300" dirty="0"/>
              <a:t> </a:t>
            </a:r>
          </a:p>
        </p:txBody>
      </p:sp>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3 </a:t>
            </a:r>
            <a:r>
              <a:rPr lang="ja-JP" altLang="en-US" dirty="0"/>
              <a:t>プログラムで</a:t>
            </a:r>
            <a:r>
              <a:rPr lang="en-US" altLang="ja-JP" dirty="0"/>
              <a:t>LED</a:t>
            </a:r>
            <a:r>
              <a:rPr lang="ja-JP" altLang="en-US" dirty="0"/>
              <a:t>をひからせる</a:t>
            </a:r>
            <a:endParaRPr lang="en-US" dirty="0"/>
          </a:p>
        </p:txBody>
      </p:sp>
      <p:pic>
        <p:nvPicPr>
          <p:cNvPr id="7" name="図 6">
            <a:extLst>
              <a:ext uri="{FF2B5EF4-FFF2-40B4-BE49-F238E27FC236}">
                <a16:creationId xmlns:a16="http://schemas.microsoft.com/office/drawing/2014/main" id="{C680431B-9B58-49E6-8CAE-FAB44368C0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9814" y="5800445"/>
            <a:ext cx="2252240" cy="920064"/>
          </a:xfrm>
          <a:prstGeom prst="rect">
            <a:avLst/>
          </a:prstGeom>
        </p:spPr>
      </p:pic>
      <p:sp>
        <p:nvSpPr>
          <p:cNvPr id="8" name="テキスト ボックス 7">
            <a:extLst>
              <a:ext uri="{FF2B5EF4-FFF2-40B4-BE49-F238E27FC236}">
                <a16:creationId xmlns:a16="http://schemas.microsoft.com/office/drawing/2014/main" id="{1CC2E223-95E7-479F-ABCE-B69AC69D8BF6}"/>
              </a:ext>
            </a:extLst>
          </p:cNvPr>
          <p:cNvSpPr txBox="1"/>
          <p:nvPr/>
        </p:nvSpPr>
        <p:spPr>
          <a:xfrm>
            <a:off x="3510824" y="5800445"/>
            <a:ext cx="5335929" cy="1169551"/>
          </a:xfrm>
          <a:prstGeom prst="rect">
            <a:avLst/>
          </a:prstGeom>
          <a:noFill/>
        </p:spPr>
        <p:txBody>
          <a:bodyPr wrap="square" rtlCol="0">
            <a:spAutoFit/>
          </a:bodyPr>
          <a:lstStyle/>
          <a:p>
            <a:r>
              <a:rPr lang="ja-JP" altLang="en-US" sz="700" dirty="0"/>
              <a:t>間違って変数</a:t>
            </a:r>
            <a:r>
              <a:rPr lang="en-US" altLang="ja-JP" sz="700" dirty="0"/>
              <a:t>GP1</a:t>
            </a:r>
            <a:r>
              <a:rPr lang="ja-JP" altLang="en-US" sz="700" dirty="0"/>
              <a:t>へ、</a:t>
            </a:r>
            <a:r>
              <a:rPr lang="en-US" altLang="ja-JP" sz="700" dirty="0"/>
              <a:t>board.GP2</a:t>
            </a:r>
            <a:r>
              <a:rPr lang="ja-JP" altLang="en-US" sz="700" dirty="0"/>
              <a:t>リソースを割り当てた</a:t>
            </a:r>
            <a:endParaRPr lang="en-US" altLang="ja-JP" sz="700" dirty="0"/>
          </a:p>
          <a:p>
            <a:endParaRPr lang="en-US" altLang="ja-JP" sz="700" dirty="0"/>
          </a:p>
          <a:p>
            <a:endParaRPr lang="en-US" altLang="ja-JP" sz="700" dirty="0"/>
          </a:p>
          <a:p>
            <a:r>
              <a:rPr lang="ja-JP" altLang="en-US" sz="700" dirty="0"/>
              <a:t>システムの</a:t>
            </a:r>
            <a:r>
              <a:rPr lang="en-US" altLang="ja-JP" sz="700" dirty="0"/>
              <a:t>board.GP2</a:t>
            </a:r>
            <a:r>
              <a:rPr lang="ja-JP" altLang="en-US" sz="700" dirty="0"/>
              <a:t>リソースは変数</a:t>
            </a:r>
            <a:r>
              <a:rPr lang="en-US" altLang="ja-JP" sz="700" dirty="0"/>
              <a:t>GP1</a:t>
            </a:r>
            <a:r>
              <a:rPr lang="ja-JP" altLang="en-US" sz="700" dirty="0"/>
              <a:t>が確保しているので、変数</a:t>
            </a:r>
            <a:r>
              <a:rPr lang="en-US" altLang="ja-JP" sz="700" dirty="0"/>
              <a:t>GP2</a:t>
            </a:r>
            <a:r>
              <a:rPr lang="ja-JP" altLang="en-US" sz="700" dirty="0"/>
              <a:t>をつかって初期化できない</a:t>
            </a:r>
            <a:endParaRPr lang="en-US" altLang="ja-JP" sz="700" dirty="0"/>
          </a:p>
          <a:p>
            <a:endParaRPr lang="en-US" sz="700" dirty="0"/>
          </a:p>
          <a:p>
            <a:endParaRPr lang="en-US" sz="700" dirty="0"/>
          </a:p>
          <a:p>
            <a:r>
              <a:rPr lang="ja-JP" altLang="en-US" sz="700" dirty="0"/>
              <a:t>変数</a:t>
            </a:r>
            <a:r>
              <a:rPr lang="en-US" altLang="ja-JP" sz="700" dirty="0"/>
              <a:t>GP1</a:t>
            </a:r>
            <a:r>
              <a:rPr lang="ja-JP" altLang="en-US" sz="700" dirty="0"/>
              <a:t>に割り当てたシステムの</a:t>
            </a:r>
            <a:r>
              <a:rPr lang="en-US" altLang="ja-JP" sz="700" dirty="0"/>
              <a:t>board.GP</a:t>
            </a:r>
            <a:r>
              <a:rPr lang="ja-JP" altLang="en-US" sz="700" dirty="0"/>
              <a:t>２リソースを解放し</a:t>
            </a:r>
            <a:endParaRPr lang="en-US" altLang="ja-JP" sz="700" dirty="0"/>
          </a:p>
          <a:p>
            <a:r>
              <a:rPr lang="ja-JP" altLang="en-US" sz="700" dirty="0"/>
              <a:t>再度変数２をシステムの</a:t>
            </a:r>
            <a:r>
              <a:rPr lang="en-US" altLang="ja-JP" sz="700" dirty="0"/>
              <a:t>board.GP2</a:t>
            </a:r>
            <a:r>
              <a:rPr lang="ja-JP" altLang="en-US" sz="700" dirty="0"/>
              <a:t>で初期化</a:t>
            </a:r>
            <a:endParaRPr lang="en-US" altLang="ja-JP" sz="700" dirty="0"/>
          </a:p>
          <a:p>
            <a:r>
              <a:rPr lang="ja-JP" altLang="en-US" sz="700" dirty="0"/>
              <a:t>変数</a:t>
            </a:r>
            <a:r>
              <a:rPr lang="en-US" altLang="ja-JP" sz="700" dirty="0"/>
              <a:t>GP1</a:t>
            </a:r>
            <a:r>
              <a:rPr lang="ja-JP" altLang="en-US" sz="700" dirty="0"/>
              <a:t>も念のためシステムの</a:t>
            </a:r>
            <a:r>
              <a:rPr lang="en-US" altLang="ja-JP" sz="700" dirty="0"/>
              <a:t>board.GP1</a:t>
            </a:r>
            <a:r>
              <a:rPr lang="ja-JP" altLang="en-US" sz="700" dirty="0"/>
              <a:t>リソースで初期化</a:t>
            </a:r>
            <a:endParaRPr lang="en-US" altLang="ja-JP" sz="700" dirty="0"/>
          </a:p>
          <a:p>
            <a:endParaRPr lang="en-US" sz="700" dirty="0"/>
          </a:p>
        </p:txBody>
      </p:sp>
      <p:pic>
        <p:nvPicPr>
          <p:cNvPr id="10" name="図 9">
            <a:extLst>
              <a:ext uri="{FF2B5EF4-FFF2-40B4-BE49-F238E27FC236}">
                <a16:creationId xmlns:a16="http://schemas.microsoft.com/office/drawing/2014/main" id="{08BADE43-C1C5-4D49-912A-A4C184CB1A30}"/>
              </a:ext>
            </a:extLst>
          </p:cNvPr>
          <p:cNvPicPr>
            <a:picLocks noChangeAspect="1"/>
          </p:cNvPicPr>
          <p:nvPr/>
        </p:nvPicPr>
        <p:blipFill>
          <a:blip r:embed="rId3"/>
          <a:stretch>
            <a:fillRect/>
          </a:stretch>
        </p:blipFill>
        <p:spPr>
          <a:xfrm>
            <a:off x="1319814" y="3257629"/>
            <a:ext cx="2606867" cy="1039689"/>
          </a:xfrm>
          <a:prstGeom prst="rect">
            <a:avLst/>
          </a:prstGeom>
        </p:spPr>
      </p:pic>
      <p:sp>
        <p:nvSpPr>
          <p:cNvPr id="42" name="正方形/長方形 41">
            <a:extLst>
              <a:ext uri="{FF2B5EF4-FFF2-40B4-BE49-F238E27FC236}">
                <a16:creationId xmlns:a16="http://schemas.microsoft.com/office/drawing/2014/main" id="{A0A3B334-8DD2-4597-8D24-98B533F988FA}"/>
              </a:ext>
            </a:extLst>
          </p:cNvPr>
          <p:cNvSpPr/>
          <p:nvPr/>
        </p:nvSpPr>
        <p:spPr>
          <a:xfrm>
            <a:off x="2576947" y="3949114"/>
            <a:ext cx="1064890" cy="1424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2E8D26AC-E8CD-40BF-9FE3-EE2C0F3AC14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368794" y="4545353"/>
            <a:ext cx="771617" cy="607941"/>
          </a:xfrm>
          <a:prstGeom prst="rect">
            <a:avLst/>
          </a:prstGeom>
        </p:spPr>
      </p:pic>
      <p:grpSp>
        <p:nvGrpSpPr>
          <p:cNvPr id="11" name="グループ化 10">
            <a:extLst>
              <a:ext uri="{FF2B5EF4-FFF2-40B4-BE49-F238E27FC236}">
                <a16:creationId xmlns:a16="http://schemas.microsoft.com/office/drawing/2014/main" id="{FDDFD9F0-048A-4B74-8057-C8C27836C9B3}"/>
              </a:ext>
            </a:extLst>
          </p:cNvPr>
          <p:cNvGrpSpPr/>
          <p:nvPr/>
        </p:nvGrpSpPr>
        <p:grpSpPr>
          <a:xfrm>
            <a:off x="0" y="18135"/>
            <a:ext cx="2368794" cy="556900"/>
            <a:chOff x="550139" y="5522942"/>
            <a:chExt cx="2368794" cy="556900"/>
          </a:xfrm>
        </p:grpSpPr>
        <p:sp>
          <p:nvSpPr>
            <p:cNvPr id="12" name="テキスト ボックス 11">
              <a:extLst>
                <a:ext uri="{FF2B5EF4-FFF2-40B4-BE49-F238E27FC236}">
                  <a16:creationId xmlns:a16="http://schemas.microsoft.com/office/drawing/2014/main" id="{7358D747-7F1C-4B9D-986D-CC30E12B5696}"/>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13" name="Picture 2" descr="博士のイラスト">
              <a:extLst>
                <a:ext uri="{FF2B5EF4-FFF2-40B4-BE49-F238E27FC236}">
                  <a16:creationId xmlns:a16="http://schemas.microsoft.com/office/drawing/2014/main" id="{03FC753D-051A-4728-A971-E3DA5C21F209}"/>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正方形/長方形 4">
            <a:extLst>
              <a:ext uri="{FF2B5EF4-FFF2-40B4-BE49-F238E27FC236}">
                <a16:creationId xmlns:a16="http://schemas.microsoft.com/office/drawing/2014/main" id="{8AD66D5E-80A9-448E-9434-85C79827C410}"/>
              </a:ext>
            </a:extLst>
          </p:cNvPr>
          <p:cNvSpPr/>
          <p:nvPr/>
        </p:nvSpPr>
        <p:spPr>
          <a:xfrm>
            <a:off x="838199" y="5566307"/>
            <a:ext cx="9892737" cy="384721"/>
          </a:xfrm>
          <a:prstGeom prst="rect">
            <a:avLst/>
          </a:prstGeom>
        </p:spPr>
        <p:txBody>
          <a:bodyPr wrap="square">
            <a:spAutoFit/>
          </a:bodyPr>
          <a:lstStyle/>
          <a:p>
            <a:r>
              <a:rPr lang="ja-JP" altLang="en-US" sz="900" dirty="0"/>
              <a:t>リソースの割り当てを間違った場合に発生します。ただしくは、エラーの出た</a:t>
            </a:r>
            <a:r>
              <a:rPr lang="en-US" altLang="ja-JP" sz="900" dirty="0"/>
              <a:t>GP</a:t>
            </a:r>
            <a:r>
              <a:rPr lang="ja-JP" altLang="en-US" sz="900" dirty="0"/>
              <a:t>番号を割り当てた変数</a:t>
            </a:r>
            <a:r>
              <a:rPr lang="en-US" altLang="ja-JP" sz="900" dirty="0"/>
              <a:t>(</a:t>
            </a:r>
            <a:r>
              <a:rPr lang="ja-JP" altLang="en-US" sz="900" dirty="0"/>
              <a:t>オブジェクト）の</a:t>
            </a:r>
            <a:r>
              <a:rPr lang="en-US" altLang="ja-JP" sz="900" dirty="0"/>
              <a:t>.</a:t>
            </a:r>
            <a:r>
              <a:rPr lang="en-US" altLang="ja-JP" sz="900" dirty="0" err="1"/>
              <a:t>pin.deinit</a:t>
            </a:r>
            <a:r>
              <a:rPr lang="en-US" altLang="ja-JP" sz="900" dirty="0"/>
              <a:t>()</a:t>
            </a:r>
            <a:r>
              <a:rPr lang="ja-JP" altLang="en-US" sz="900" dirty="0"/>
              <a:t>でリソースを解放後、再度正しく入力します。</a:t>
            </a:r>
            <a:endParaRPr lang="en-US" altLang="ja-JP" sz="1000" dirty="0"/>
          </a:p>
          <a:p>
            <a:r>
              <a:rPr lang="ja-JP" altLang="en-US" sz="1000" dirty="0"/>
              <a:t>（例</a:t>
            </a:r>
            <a:r>
              <a:rPr lang="en-US" altLang="ja-JP" sz="1000" dirty="0"/>
              <a:t>)</a:t>
            </a:r>
          </a:p>
        </p:txBody>
      </p:sp>
    </p:spTree>
    <p:extLst>
      <p:ext uri="{BB962C8B-B14F-4D97-AF65-F5344CB8AC3E}">
        <p14:creationId xmlns:p14="http://schemas.microsoft.com/office/powerpoint/2010/main" val="1947037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コンテンツ プレースホルダー 6">
            <a:extLst>
              <a:ext uri="{FF2B5EF4-FFF2-40B4-BE49-F238E27FC236}">
                <a16:creationId xmlns:a16="http://schemas.microsoft.com/office/drawing/2014/main" id="{D5DF448B-785E-4189-9E46-58CE812ADBC0}"/>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p:blipFill>
        <p:spPr>
          <a:xfrm rot="10800000">
            <a:off x="6200353" y="2241295"/>
            <a:ext cx="4804579" cy="3135433"/>
          </a:xfrm>
          <a:prstGeom prst="rect">
            <a:avLst/>
          </a:prstGeom>
        </p:spPr>
      </p:pic>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a:xfrm>
            <a:off x="772558" y="538793"/>
            <a:ext cx="10515600" cy="1548334"/>
          </a:xfrm>
        </p:spPr>
        <p:txBody>
          <a:bodyPr>
            <a:normAutofit/>
          </a:bodyPr>
          <a:lstStyle/>
          <a:p>
            <a:r>
              <a:rPr lang="ja-JP" altLang="en-US" b="1" dirty="0">
                <a:solidFill>
                  <a:srgbClr val="00B050"/>
                </a:solidFill>
              </a:rPr>
              <a:t>攻略</a:t>
            </a:r>
            <a:r>
              <a:rPr lang="en-US" b="1" dirty="0">
                <a:solidFill>
                  <a:srgbClr val="00B050"/>
                </a:solidFill>
              </a:rPr>
              <a:t>4 </a:t>
            </a:r>
            <a:r>
              <a:rPr lang="en-US" altLang="ja-JP" dirty="0"/>
              <a:t>LED</a:t>
            </a:r>
            <a:r>
              <a:rPr lang="ja-JP" altLang="en-US" dirty="0"/>
              <a:t>を５つひからせよう</a:t>
            </a:r>
            <a:br>
              <a:rPr lang="en-US" altLang="ja-JP" dirty="0"/>
            </a:br>
            <a:r>
              <a:rPr lang="ja-JP" altLang="en-US" dirty="0"/>
              <a:t>なぜひかるか？</a:t>
            </a:r>
            <a:r>
              <a:rPr lang="en-US" altLang="ja-JP" dirty="0"/>
              <a:t> </a:t>
            </a:r>
            <a:endParaRPr lang="en-US" dirty="0"/>
          </a:p>
        </p:txBody>
      </p:sp>
      <p:sp>
        <p:nvSpPr>
          <p:cNvPr id="10" name="コンテンツ プレースホルダー 9">
            <a:extLst>
              <a:ext uri="{FF2B5EF4-FFF2-40B4-BE49-F238E27FC236}">
                <a16:creationId xmlns:a16="http://schemas.microsoft.com/office/drawing/2014/main" id="{47947A8A-D0E3-4352-B5C9-F8F9508E6A3E}"/>
              </a:ext>
            </a:extLst>
          </p:cNvPr>
          <p:cNvSpPr>
            <a:spLocks noGrp="1"/>
          </p:cNvSpPr>
          <p:nvPr>
            <p:ph idx="1"/>
          </p:nvPr>
        </p:nvSpPr>
        <p:spPr>
          <a:xfrm>
            <a:off x="789849" y="1838670"/>
            <a:ext cx="10515600" cy="4351338"/>
          </a:xfrm>
        </p:spPr>
        <p:txBody>
          <a:bodyPr/>
          <a:lstStyle/>
          <a:p>
            <a:pPr marL="0" indent="0">
              <a:buNone/>
            </a:pPr>
            <a:r>
              <a:rPr lang="en-US"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GP0.setPin(0)</a:t>
            </a:r>
            <a:r>
              <a:rPr lang="ja-JP" altLang="en-US"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　　　　　　　　</a:t>
            </a:r>
            <a:r>
              <a:rPr lang="en-US"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GP0.setPin(1)</a:t>
            </a:r>
          </a:p>
          <a:p>
            <a:pPr marL="0" indent="0">
              <a:buNone/>
            </a:pPr>
            <a:endParaRPr lang="en-US"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endParaRPr>
          </a:p>
          <a:p>
            <a:r>
              <a:rPr lang="en-US" altLang="ja-JP" dirty="0"/>
              <a:t>GP0</a:t>
            </a:r>
            <a:r>
              <a:rPr lang="ja-JP" altLang="en-US" dirty="0"/>
              <a:t>が１のとき</a:t>
            </a:r>
            <a:endParaRPr lang="en-US" dirty="0"/>
          </a:p>
        </p:txBody>
      </p:sp>
      <p:pic>
        <p:nvPicPr>
          <p:cNvPr id="16" name="コンテンツ プレースホルダー 6">
            <a:extLst>
              <a:ext uri="{FF2B5EF4-FFF2-40B4-BE49-F238E27FC236}">
                <a16:creationId xmlns:a16="http://schemas.microsoft.com/office/drawing/2014/main" id="{685414AA-B64C-47B1-8739-09728B86CC20}"/>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p:blipFill>
        <p:spPr>
          <a:xfrm rot="10800000">
            <a:off x="0" y="2290206"/>
            <a:ext cx="4804579" cy="3135433"/>
          </a:xfrm>
          <a:prstGeom prst="rect">
            <a:avLst/>
          </a:prstGeom>
        </p:spPr>
      </p:pic>
      <p:sp>
        <p:nvSpPr>
          <p:cNvPr id="12" name="テキスト ボックス 11">
            <a:extLst>
              <a:ext uri="{FF2B5EF4-FFF2-40B4-BE49-F238E27FC236}">
                <a16:creationId xmlns:a16="http://schemas.microsoft.com/office/drawing/2014/main" id="{EE3390B0-D32A-4A19-BF4A-5A999353EC4F}"/>
              </a:ext>
            </a:extLst>
          </p:cNvPr>
          <p:cNvSpPr txBox="1"/>
          <p:nvPr/>
        </p:nvSpPr>
        <p:spPr>
          <a:xfrm>
            <a:off x="179528" y="5569545"/>
            <a:ext cx="4046316" cy="1200329"/>
          </a:xfrm>
          <a:prstGeom prst="rect">
            <a:avLst/>
          </a:prstGeom>
          <a:solidFill>
            <a:schemeClr val="bg1"/>
          </a:solidFill>
        </p:spPr>
        <p:txBody>
          <a:bodyPr wrap="square" rtlCol="0">
            <a:spAutoFit/>
          </a:bodyPr>
          <a:lstStyle/>
          <a:p>
            <a:r>
              <a:rPr lang="en-US" altLang="ja-JP" b="1" dirty="0"/>
              <a:t>GP0</a:t>
            </a:r>
            <a:r>
              <a:rPr lang="ja-JP" altLang="en-US" b="1" dirty="0"/>
              <a:t>はここ。</a:t>
            </a:r>
            <a:r>
              <a:rPr lang="en-US"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setPin(0)</a:t>
            </a:r>
            <a:r>
              <a:rPr lang="ja-JP" altLang="en-US" b="1" dirty="0"/>
              <a:t>をするとここがマイナスになる。</a:t>
            </a:r>
            <a:endParaRPr lang="en-US" altLang="ja-JP" b="1" dirty="0"/>
          </a:p>
          <a:p>
            <a:r>
              <a:rPr lang="ja-JP" altLang="en-US" b="1" dirty="0"/>
              <a:t>マイナスからマイナスへは電気が流れない。</a:t>
            </a:r>
            <a:endParaRPr lang="en-US" b="1" dirty="0"/>
          </a:p>
        </p:txBody>
      </p:sp>
      <p:sp>
        <p:nvSpPr>
          <p:cNvPr id="25" name="テキスト ボックス 24">
            <a:extLst>
              <a:ext uri="{FF2B5EF4-FFF2-40B4-BE49-F238E27FC236}">
                <a16:creationId xmlns:a16="http://schemas.microsoft.com/office/drawing/2014/main" id="{76E0A41F-72C2-4683-92C9-41A3E0F46684}"/>
              </a:ext>
            </a:extLst>
          </p:cNvPr>
          <p:cNvSpPr txBox="1"/>
          <p:nvPr/>
        </p:nvSpPr>
        <p:spPr>
          <a:xfrm>
            <a:off x="2323109" y="3779641"/>
            <a:ext cx="2481470" cy="954107"/>
          </a:xfrm>
          <a:prstGeom prst="rect">
            <a:avLst/>
          </a:prstGeom>
          <a:noFill/>
        </p:spPr>
        <p:txBody>
          <a:bodyPr wrap="square" rtlCol="0">
            <a:spAutoFit/>
          </a:bodyPr>
          <a:lstStyle/>
          <a:p>
            <a:r>
              <a:rPr lang="ja-JP" altLang="en-US" sz="1600" dirty="0">
                <a:solidFill>
                  <a:srgbClr val="00B0F0"/>
                </a:solidFill>
              </a:rPr>
              <a:t>●</a:t>
            </a:r>
            <a:r>
              <a:rPr lang="ja-JP" altLang="en-US" sz="3200" b="1" dirty="0">
                <a:solidFill>
                  <a:srgbClr val="00B0F0"/>
                </a:solidFill>
                <a:latin typeface="HG創英角ﾎﾟｯﾌﾟ体" panose="040B0A09000000000000" pitchFamily="49" charset="-128"/>
                <a:ea typeface="HG創英角ﾎﾟｯﾌﾟ体" panose="040B0A09000000000000" pitchFamily="49" charset="-128"/>
              </a:rPr>
              <a:t>マイナス</a:t>
            </a:r>
            <a:endParaRPr lang="en-US" altLang="ja-JP" sz="2400" b="1" dirty="0">
              <a:solidFill>
                <a:srgbClr val="00B0F0"/>
              </a:solidFill>
              <a:latin typeface="HG創英角ﾎﾟｯﾌﾟ体" panose="040B0A09000000000000" pitchFamily="49" charset="-128"/>
              <a:ea typeface="HG創英角ﾎﾟｯﾌﾟ体" panose="040B0A09000000000000" pitchFamily="49" charset="-128"/>
            </a:endParaRPr>
          </a:p>
          <a:p>
            <a:r>
              <a:rPr lang="en-US" altLang="ja-JP" sz="2400" b="1" dirty="0">
                <a:solidFill>
                  <a:srgbClr val="00B0F0"/>
                </a:solidFill>
                <a:latin typeface="HG創英角ﾎﾟｯﾌﾟ体" panose="040B0A09000000000000" pitchFamily="49" charset="-128"/>
                <a:ea typeface="HG創英角ﾎﾟｯﾌﾟ体" panose="040B0A09000000000000" pitchFamily="49" charset="-128"/>
              </a:rPr>
              <a:t>       </a:t>
            </a:r>
            <a:endParaRPr lang="en-US" dirty="0">
              <a:solidFill>
                <a:srgbClr val="00B0F0"/>
              </a:solidFill>
            </a:endParaRPr>
          </a:p>
        </p:txBody>
      </p:sp>
      <p:sp>
        <p:nvSpPr>
          <p:cNvPr id="27" name="矢印: 下 26">
            <a:extLst>
              <a:ext uri="{FF2B5EF4-FFF2-40B4-BE49-F238E27FC236}">
                <a16:creationId xmlns:a16="http://schemas.microsoft.com/office/drawing/2014/main" id="{47A249DF-945C-4651-B195-9A200E3A45BA}"/>
              </a:ext>
            </a:extLst>
          </p:cNvPr>
          <p:cNvSpPr/>
          <p:nvPr/>
        </p:nvSpPr>
        <p:spPr>
          <a:xfrm rot="3419536" flipV="1">
            <a:off x="1394114" y="3764067"/>
            <a:ext cx="202423" cy="235568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DC6483E7-7D0E-45BA-B771-22CEFFD27DF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rot="5400000">
            <a:off x="4661510" y="5642790"/>
            <a:ext cx="786047" cy="1211461"/>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31">
            <a:extLst>
              <a:ext uri="{FF2B5EF4-FFF2-40B4-BE49-F238E27FC236}">
                <a16:creationId xmlns:a16="http://schemas.microsoft.com/office/drawing/2014/main" id="{C7D5E8C6-209B-4942-BAD9-10A5B0D13033}"/>
              </a:ext>
            </a:extLst>
          </p:cNvPr>
          <p:cNvSpPr txBox="1"/>
          <p:nvPr/>
        </p:nvSpPr>
        <p:spPr>
          <a:xfrm>
            <a:off x="6392570" y="3375903"/>
            <a:ext cx="2281764" cy="1323439"/>
          </a:xfrm>
          <a:prstGeom prst="rect">
            <a:avLst/>
          </a:prstGeom>
          <a:noFill/>
        </p:spPr>
        <p:txBody>
          <a:bodyPr wrap="square" rtlCol="0">
            <a:spAutoFit/>
          </a:bodyPr>
          <a:lstStyle/>
          <a:p>
            <a:r>
              <a:rPr lang="ja-JP" altLang="en-US" sz="3200" b="1" dirty="0">
                <a:solidFill>
                  <a:srgbClr val="00B0F0"/>
                </a:solidFill>
                <a:latin typeface="HG創英角ﾎﾟｯﾌﾟ体" panose="040B0A09000000000000" pitchFamily="49" charset="-128"/>
                <a:ea typeface="HG創英角ﾎﾟｯﾌﾟ体" panose="040B0A09000000000000" pitchFamily="49" charset="-128"/>
              </a:rPr>
              <a:t>マイナス</a:t>
            </a:r>
            <a:endParaRPr lang="en-US" altLang="ja-JP" sz="3200" b="1" dirty="0">
              <a:solidFill>
                <a:srgbClr val="00B0F0"/>
              </a:solidFill>
              <a:latin typeface="HG創英角ﾎﾟｯﾌﾟ体" panose="040B0A09000000000000" pitchFamily="49" charset="-128"/>
              <a:ea typeface="HG創英角ﾎﾟｯﾌﾟ体" panose="040B0A09000000000000" pitchFamily="49" charset="-128"/>
            </a:endParaRPr>
          </a:p>
          <a:p>
            <a:r>
              <a:rPr lang="ja-JP" altLang="en-US" sz="1600" dirty="0">
                <a:solidFill>
                  <a:srgbClr val="00B0F0"/>
                </a:solidFill>
              </a:rPr>
              <a:t>                             ●</a:t>
            </a:r>
            <a:r>
              <a:rPr lang="ja-JP" altLang="en-US" sz="2400" b="1" dirty="0">
                <a:solidFill>
                  <a:srgbClr val="00B0F0"/>
                </a:solidFill>
                <a:latin typeface="HG創英角ﾎﾟｯﾌﾟ体" panose="040B0A09000000000000" pitchFamily="49" charset="-128"/>
                <a:ea typeface="HG創英角ﾎﾟｯﾌﾟ体" panose="040B0A09000000000000" pitchFamily="49" charset="-128"/>
              </a:rPr>
              <a:t>  </a:t>
            </a:r>
            <a:endParaRPr lang="en-US" altLang="ja-JP" sz="2400" b="1" dirty="0">
              <a:solidFill>
                <a:srgbClr val="00B0F0"/>
              </a:solidFill>
              <a:latin typeface="HG創英角ﾎﾟｯﾌﾟ体" panose="040B0A09000000000000" pitchFamily="49" charset="-128"/>
              <a:ea typeface="HG創英角ﾎﾟｯﾌﾟ体" panose="040B0A09000000000000" pitchFamily="49" charset="-128"/>
            </a:endParaRPr>
          </a:p>
          <a:p>
            <a:r>
              <a:rPr lang="en-US" altLang="ja-JP" sz="2400" b="1" dirty="0">
                <a:solidFill>
                  <a:srgbClr val="00B0F0"/>
                </a:solidFill>
                <a:latin typeface="HG創英角ﾎﾟｯﾌﾟ体" panose="040B0A09000000000000" pitchFamily="49" charset="-128"/>
                <a:ea typeface="HG創英角ﾎﾟｯﾌﾟ体" panose="040B0A09000000000000" pitchFamily="49" charset="-128"/>
              </a:rPr>
              <a:t>       </a:t>
            </a:r>
            <a:endParaRPr lang="en-US" dirty="0">
              <a:solidFill>
                <a:srgbClr val="00B0F0"/>
              </a:solidFill>
            </a:endParaRPr>
          </a:p>
        </p:txBody>
      </p:sp>
      <p:sp>
        <p:nvSpPr>
          <p:cNvPr id="33" name="テキスト ボックス 32">
            <a:extLst>
              <a:ext uri="{FF2B5EF4-FFF2-40B4-BE49-F238E27FC236}">
                <a16:creationId xmlns:a16="http://schemas.microsoft.com/office/drawing/2014/main" id="{42C83F35-6B70-4CAE-B542-03CF9A8A8C13}"/>
              </a:ext>
            </a:extLst>
          </p:cNvPr>
          <p:cNvSpPr txBox="1"/>
          <p:nvPr/>
        </p:nvSpPr>
        <p:spPr>
          <a:xfrm>
            <a:off x="6200352" y="5580361"/>
            <a:ext cx="4295403" cy="120032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altLang="ja-JP" b="1" dirty="0" err="1"/>
              <a:t>setPin</a:t>
            </a:r>
            <a:r>
              <a:rPr lang="en-US" altLang="ja-JP" b="1" dirty="0"/>
              <a:t>(1)</a:t>
            </a:r>
            <a:r>
              <a:rPr lang="ja-JP" altLang="en-US" b="1" dirty="0"/>
              <a:t>をすると、</a:t>
            </a:r>
            <a:r>
              <a:rPr lang="en-US" altLang="ja-JP" b="1" dirty="0"/>
              <a:t>GP0</a:t>
            </a:r>
            <a:r>
              <a:rPr lang="ja-JP" altLang="en-US" b="1" dirty="0"/>
              <a:t>がプラスになる</a:t>
            </a:r>
            <a:endParaRPr lang="en-US" altLang="ja-JP" b="1" dirty="0"/>
          </a:p>
          <a:p>
            <a:pPr marL="285750" indent="-285750">
              <a:buFont typeface="Arial" panose="020B0604020202020204" pitchFamily="34" charset="0"/>
              <a:buChar char="•"/>
            </a:pPr>
            <a:r>
              <a:rPr lang="ja-JP" altLang="en-US" b="1" dirty="0"/>
              <a:t>作った回路の中をプラスからマイナスへ電気が流れる</a:t>
            </a:r>
            <a:endParaRPr lang="en-US" b="1" dirty="0"/>
          </a:p>
        </p:txBody>
      </p:sp>
      <p:sp>
        <p:nvSpPr>
          <p:cNvPr id="29" name="矢印: 右 28">
            <a:extLst>
              <a:ext uri="{FF2B5EF4-FFF2-40B4-BE49-F238E27FC236}">
                <a16:creationId xmlns:a16="http://schemas.microsoft.com/office/drawing/2014/main" id="{202A34AA-0B52-49B2-BD70-650440102332}"/>
              </a:ext>
            </a:extLst>
          </p:cNvPr>
          <p:cNvSpPr/>
          <p:nvPr/>
        </p:nvSpPr>
        <p:spPr>
          <a:xfrm rot="16200000">
            <a:off x="8526051" y="3655051"/>
            <a:ext cx="494539" cy="28672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矢印: 右 37">
            <a:extLst>
              <a:ext uri="{FF2B5EF4-FFF2-40B4-BE49-F238E27FC236}">
                <a16:creationId xmlns:a16="http://schemas.microsoft.com/office/drawing/2014/main" id="{00F9361D-0D0A-4F3F-9F30-5FFFA8527906}"/>
              </a:ext>
            </a:extLst>
          </p:cNvPr>
          <p:cNvSpPr/>
          <p:nvPr/>
        </p:nvSpPr>
        <p:spPr>
          <a:xfrm rot="19434399">
            <a:off x="8940191" y="3135653"/>
            <a:ext cx="902906" cy="22334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矢印: 右 38">
            <a:extLst>
              <a:ext uri="{FF2B5EF4-FFF2-40B4-BE49-F238E27FC236}">
                <a16:creationId xmlns:a16="http://schemas.microsoft.com/office/drawing/2014/main" id="{865B6454-0740-4796-B527-5100C84E359B}"/>
              </a:ext>
            </a:extLst>
          </p:cNvPr>
          <p:cNvSpPr/>
          <p:nvPr/>
        </p:nvSpPr>
        <p:spPr>
          <a:xfrm rot="10800000">
            <a:off x="8234297" y="2686577"/>
            <a:ext cx="1477819" cy="25610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矢印: 右 39">
            <a:extLst>
              <a:ext uri="{FF2B5EF4-FFF2-40B4-BE49-F238E27FC236}">
                <a16:creationId xmlns:a16="http://schemas.microsoft.com/office/drawing/2014/main" id="{36FD915E-AB41-49DE-B25F-A0FF9230B140}"/>
              </a:ext>
            </a:extLst>
          </p:cNvPr>
          <p:cNvSpPr/>
          <p:nvPr/>
        </p:nvSpPr>
        <p:spPr>
          <a:xfrm rot="4759352">
            <a:off x="7851403" y="3133581"/>
            <a:ext cx="608453" cy="22031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矢印: 右 40">
            <a:extLst>
              <a:ext uri="{FF2B5EF4-FFF2-40B4-BE49-F238E27FC236}">
                <a16:creationId xmlns:a16="http://schemas.microsoft.com/office/drawing/2014/main" id="{A879164B-483C-4E8F-8246-C2947FAC59C4}"/>
              </a:ext>
            </a:extLst>
          </p:cNvPr>
          <p:cNvSpPr/>
          <p:nvPr/>
        </p:nvSpPr>
        <p:spPr>
          <a:xfrm rot="5681778">
            <a:off x="8039558" y="3703763"/>
            <a:ext cx="500177" cy="21049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5" name="図 2054">
            <a:extLst>
              <a:ext uri="{FF2B5EF4-FFF2-40B4-BE49-F238E27FC236}">
                <a16:creationId xmlns:a16="http://schemas.microsoft.com/office/drawing/2014/main" id="{579FF8DB-613E-4069-87FB-AF3EEE6F13DC}"/>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2611" b="99739" l="6173" r="95885"/>
                    </a14:imgEffect>
                  </a14:imgLayer>
                </a14:imgProps>
              </a:ext>
              <a:ext uri="{28A0092B-C50C-407E-A947-70E740481C1C}">
                <a14:useLocalDpi xmlns:a14="http://schemas.microsoft.com/office/drawing/2010/main"/>
              </a:ext>
            </a:extLst>
          </a:blip>
          <a:stretch>
            <a:fillRect/>
          </a:stretch>
        </p:blipFill>
        <p:spPr>
          <a:xfrm>
            <a:off x="4833000" y="3556697"/>
            <a:ext cx="878868" cy="1385212"/>
          </a:xfrm>
          <a:prstGeom prst="rect">
            <a:avLst/>
          </a:prstGeom>
        </p:spPr>
      </p:pic>
      <p:sp>
        <p:nvSpPr>
          <p:cNvPr id="50" name="テキスト ボックス 49">
            <a:extLst>
              <a:ext uri="{FF2B5EF4-FFF2-40B4-BE49-F238E27FC236}">
                <a16:creationId xmlns:a16="http://schemas.microsoft.com/office/drawing/2014/main" id="{1CF65B26-A361-488A-AB4C-6816C0A9A7C5}"/>
              </a:ext>
            </a:extLst>
          </p:cNvPr>
          <p:cNvSpPr txBox="1"/>
          <p:nvPr/>
        </p:nvSpPr>
        <p:spPr>
          <a:xfrm>
            <a:off x="193930" y="3414673"/>
            <a:ext cx="2281764" cy="1323439"/>
          </a:xfrm>
          <a:prstGeom prst="rect">
            <a:avLst/>
          </a:prstGeom>
          <a:noFill/>
        </p:spPr>
        <p:txBody>
          <a:bodyPr wrap="square" rtlCol="0">
            <a:spAutoFit/>
          </a:bodyPr>
          <a:lstStyle/>
          <a:p>
            <a:r>
              <a:rPr lang="ja-JP" altLang="en-US" sz="3200" b="1" dirty="0">
                <a:solidFill>
                  <a:srgbClr val="00B0F0"/>
                </a:solidFill>
                <a:latin typeface="HG創英角ﾎﾟｯﾌﾟ体" panose="040B0A09000000000000" pitchFamily="49" charset="-128"/>
                <a:ea typeface="HG創英角ﾎﾟｯﾌﾟ体" panose="040B0A09000000000000" pitchFamily="49" charset="-128"/>
              </a:rPr>
              <a:t>マイナス</a:t>
            </a:r>
            <a:endParaRPr lang="en-US" altLang="ja-JP" sz="3200" b="1" dirty="0">
              <a:solidFill>
                <a:srgbClr val="00B0F0"/>
              </a:solidFill>
              <a:latin typeface="HG創英角ﾎﾟｯﾌﾟ体" panose="040B0A09000000000000" pitchFamily="49" charset="-128"/>
              <a:ea typeface="HG創英角ﾎﾟｯﾌﾟ体" panose="040B0A09000000000000" pitchFamily="49" charset="-128"/>
            </a:endParaRPr>
          </a:p>
          <a:p>
            <a:r>
              <a:rPr lang="ja-JP" altLang="en-US" sz="1600" dirty="0">
                <a:solidFill>
                  <a:srgbClr val="00B0F0"/>
                </a:solidFill>
              </a:rPr>
              <a:t>                             ●</a:t>
            </a:r>
            <a:r>
              <a:rPr lang="ja-JP" altLang="en-US" sz="2400" b="1" dirty="0">
                <a:solidFill>
                  <a:srgbClr val="00B0F0"/>
                </a:solidFill>
                <a:latin typeface="HG創英角ﾎﾟｯﾌﾟ体" panose="040B0A09000000000000" pitchFamily="49" charset="-128"/>
                <a:ea typeface="HG創英角ﾎﾟｯﾌﾟ体" panose="040B0A09000000000000" pitchFamily="49" charset="-128"/>
              </a:rPr>
              <a:t>  </a:t>
            </a:r>
            <a:endParaRPr lang="en-US" altLang="ja-JP" sz="2400" b="1" dirty="0">
              <a:solidFill>
                <a:srgbClr val="00B0F0"/>
              </a:solidFill>
              <a:latin typeface="HG創英角ﾎﾟｯﾌﾟ体" panose="040B0A09000000000000" pitchFamily="49" charset="-128"/>
              <a:ea typeface="HG創英角ﾎﾟｯﾌﾟ体" panose="040B0A09000000000000" pitchFamily="49" charset="-128"/>
            </a:endParaRPr>
          </a:p>
          <a:p>
            <a:r>
              <a:rPr lang="en-US" altLang="ja-JP" sz="2400" b="1" dirty="0">
                <a:solidFill>
                  <a:srgbClr val="00B0F0"/>
                </a:solidFill>
                <a:latin typeface="HG創英角ﾎﾟｯﾌﾟ体" panose="040B0A09000000000000" pitchFamily="49" charset="-128"/>
                <a:ea typeface="HG創英角ﾎﾟｯﾌﾟ体" panose="040B0A09000000000000" pitchFamily="49" charset="-128"/>
              </a:rPr>
              <a:t>       </a:t>
            </a:r>
            <a:endParaRPr lang="en-US" dirty="0">
              <a:solidFill>
                <a:srgbClr val="00B0F0"/>
              </a:solidFill>
            </a:endParaRPr>
          </a:p>
        </p:txBody>
      </p:sp>
      <p:sp>
        <p:nvSpPr>
          <p:cNvPr id="2059" name="フリーフォーム: 図形 2058">
            <a:extLst>
              <a:ext uri="{FF2B5EF4-FFF2-40B4-BE49-F238E27FC236}">
                <a16:creationId xmlns:a16="http://schemas.microsoft.com/office/drawing/2014/main" id="{2EB89CAF-B879-44C0-9FAB-84511B3210A9}"/>
              </a:ext>
            </a:extLst>
          </p:cNvPr>
          <p:cNvSpPr/>
          <p:nvPr/>
        </p:nvSpPr>
        <p:spPr>
          <a:xfrm>
            <a:off x="4171889" y="4540428"/>
            <a:ext cx="909397" cy="1682756"/>
          </a:xfrm>
          <a:custGeom>
            <a:avLst/>
            <a:gdLst>
              <a:gd name="connsiteX0" fmla="*/ 909397 w 909397"/>
              <a:gd name="connsiteY0" fmla="*/ 8424 h 1705835"/>
              <a:gd name="connsiteX1" fmla="*/ 816800 w 909397"/>
              <a:gd name="connsiteY1" fmla="*/ 135745 h 1705835"/>
              <a:gd name="connsiteX2" fmla="*/ 631605 w 909397"/>
              <a:gd name="connsiteY2" fmla="*/ 945973 h 1705835"/>
              <a:gd name="connsiteX3" fmla="*/ 64445 w 909397"/>
              <a:gd name="connsiteY3" fmla="*/ 1374236 h 1705835"/>
              <a:gd name="connsiteX4" fmla="*/ 41296 w 909397"/>
              <a:gd name="connsiteY4" fmla="*/ 1663603 h 1705835"/>
              <a:gd name="connsiteX5" fmla="*/ 319088 w 909397"/>
              <a:gd name="connsiteY5" fmla="*/ 1698327 h 170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397" h="1705835">
                <a:moveTo>
                  <a:pt x="909397" y="8424"/>
                </a:moveTo>
                <a:cubicBezTo>
                  <a:pt x="886248" y="-6045"/>
                  <a:pt x="863099" y="-20513"/>
                  <a:pt x="816800" y="135745"/>
                </a:cubicBezTo>
                <a:cubicBezTo>
                  <a:pt x="770501" y="292003"/>
                  <a:pt x="756997" y="739558"/>
                  <a:pt x="631605" y="945973"/>
                </a:cubicBezTo>
                <a:cubicBezTo>
                  <a:pt x="506213" y="1152388"/>
                  <a:pt x="162830" y="1254631"/>
                  <a:pt x="64445" y="1374236"/>
                </a:cubicBezTo>
                <a:cubicBezTo>
                  <a:pt x="-33940" y="1493841"/>
                  <a:pt x="-1145" y="1609588"/>
                  <a:pt x="41296" y="1663603"/>
                </a:cubicBezTo>
                <a:cubicBezTo>
                  <a:pt x="83736" y="1717618"/>
                  <a:pt x="201412" y="1707972"/>
                  <a:pt x="319088" y="1698327"/>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フリーフォーム: 図形 2059">
            <a:extLst>
              <a:ext uri="{FF2B5EF4-FFF2-40B4-BE49-F238E27FC236}">
                <a16:creationId xmlns:a16="http://schemas.microsoft.com/office/drawing/2014/main" id="{A1A0C24E-F2C1-4D4E-97D5-B27766C76D64}"/>
              </a:ext>
            </a:extLst>
          </p:cNvPr>
          <p:cNvSpPr/>
          <p:nvPr/>
        </p:nvSpPr>
        <p:spPr>
          <a:xfrm>
            <a:off x="4364427" y="4884516"/>
            <a:ext cx="939624" cy="1454711"/>
          </a:xfrm>
          <a:custGeom>
            <a:avLst/>
            <a:gdLst>
              <a:gd name="connsiteX0" fmla="*/ 913629 w 939624"/>
              <a:gd name="connsiteY0" fmla="*/ 0 h 1481560"/>
              <a:gd name="connsiteX1" fmla="*/ 925203 w 939624"/>
              <a:gd name="connsiteY1" fmla="*/ 266218 h 1481560"/>
              <a:gd name="connsiteX2" fmla="*/ 740008 w 939624"/>
              <a:gd name="connsiteY2" fmla="*/ 613459 h 1481560"/>
              <a:gd name="connsiteX3" fmla="*/ 207573 w 939624"/>
              <a:gd name="connsiteY3" fmla="*/ 972274 h 1481560"/>
              <a:gd name="connsiteX4" fmla="*/ 10803 w 939624"/>
              <a:gd name="connsiteY4" fmla="*/ 1250066 h 1481560"/>
              <a:gd name="connsiteX5" fmla="*/ 33953 w 939624"/>
              <a:gd name="connsiteY5" fmla="*/ 1423687 h 1481560"/>
              <a:gd name="connsiteX6" fmla="*/ 103401 w 939624"/>
              <a:gd name="connsiteY6" fmla="*/ 1481560 h 148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9624" h="1481560">
                <a:moveTo>
                  <a:pt x="913629" y="0"/>
                </a:moveTo>
                <a:cubicBezTo>
                  <a:pt x="933884" y="81987"/>
                  <a:pt x="954140" y="163975"/>
                  <a:pt x="925203" y="266218"/>
                </a:cubicBezTo>
                <a:cubicBezTo>
                  <a:pt x="896266" y="368461"/>
                  <a:pt x="859613" y="495783"/>
                  <a:pt x="740008" y="613459"/>
                </a:cubicBezTo>
                <a:cubicBezTo>
                  <a:pt x="620403" y="731135"/>
                  <a:pt x="329107" y="866173"/>
                  <a:pt x="207573" y="972274"/>
                </a:cubicBezTo>
                <a:cubicBezTo>
                  <a:pt x="86039" y="1078375"/>
                  <a:pt x="39740" y="1174831"/>
                  <a:pt x="10803" y="1250066"/>
                </a:cubicBezTo>
                <a:cubicBezTo>
                  <a:pt x="-18134" y="1325301"/>
                  <a:pt x="18520" y="1385105"/>
                  <a:pt x="33953" y="1423687"/>
                </a:cubicBezTo>
                <a:cubicBezTo>
                  <a:pt x="49386" y="1462269"/>
                  <a:pt x="76393" y="1471914"/>
                  <a:pt x="103401" y="148156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星: 5 pt 2060">
            <a:extLst>
              <a:ext uri="{FF2B5EF4-FFF2-40B4-BE49-F238E27FC236}">
                <a16:creationId xmlns:a16="http://schemas.microsoft.com/office/drawing/2014/main" id="{31BA7563-932A-40A1-BF76-4EB447972DA7}"/>
              </a:ext>
            </a:extLst>
          </p:cNvPr>
          <p:cNvSpPr/>
          <p:nvPr/>
        </p:nvSpPr>
        <p:spPr>
          <a:xfrm rot="786225">
            <a:off x="9782252" y="1589114"/>
            <a:ext cx="1074844" cy="995889"/>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フリーフォーム: 図形 56">
            <a:extLst>
              <a:ext uri="{FF2B5EF4-FFF2-40B4-BE49-F238E27FC236}">
                <a16:creationId xmlns:a16="http://schemas.microsoft.com/office/drawing/2014/main" id="{F0C5E513-68D6-415B-BB14-E5AEB0EFE812}"/>
              </a:ext>
            </a:extLst>
          </p:cNvPr>
          <p:cNvSpPr/>
          <p:nvPr/>
        </p:nvSpPr>
        <p:spPr>
          <a:xfrm>
            <a:off x="10444403" y="4686699"/>
            <a:ext cx="909397" cy="1682756"/>
          </a:xfrm>
          <a:custGeom>
            <a:avLst/>
            <a:gdLst>
              <a:gd name="connsiteX0" fmla="*/ 909397 w 909397"/>
              <a:gd name="connsiteY0" fmla="*/ 8424 h 1705835"/>
              <a:gd name="connsiteX1" fmla="*/ 816800 w 909397"/>
              <a:gd name="connsiteY1" fmla="*/ 135745 h 1705835"/>
              <a:gd name="connsiteX2" fmla="*/ 631605 w 909397"/>
              <a:gd name="connsiteY2" fmla="*/ 945973 h 1705835"/>
              <a:gd name="connsiteX3" fmla="*/ 64445 w 909397"/>
              <a:gd name="connsiteY3" fmla="*/ 1374236 h 1705835"/>
              <a:gd name="connsiteX4" fmla="*/ 41296 w 909397"/>
              <a:gd name="connsiteY4" fmla="*/ 1663603 h 1705835"/>
              <a:gd name="connsiteX5" fmla="*/ 319088 w 909397"/>
              <a:gd name="connsiteY5" fmla="*/ 1698327 h 170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397" h="1705835">
                <a:moveTo>
                  <a:pt x="909397" y="8424"/>
                </a:moveTo>
                <a:cubicBezTo>
                  <a:pt x="886248" y="-6045"/>
                  <a:pt x="863099" y="-20513"/>
                  <a:pt x="816800" y="135745"/>
                </a:cubicBezTo>
                <a:cubicBezTo>
                  <a:pt x="770501" y="292003"/>
                  <a:pt x="756997" y="739558"/>
                  <a:pt x="631605" y="945973"/>
                </a:cubicBezTo>
                <a:cubicBezTo>
                  <a:pt x="506213" y="1152388"/>
                  <a:pt x="162830" y="1254631"/>
                  <a:pt x="64445" y="1374236"/>
                </a:cubicBezTo>
                <a:cubicBezTo>
                  <a:pt x="-33940" y="1493841"/>
                  <a:pt x="-1145" y="1609588"/>
                  <a:pt x="41296" y="1663603"/>
                </a:cubicBezTo>
                <a:cubicBezTo>
                  <a:pt x="83736" y="1717618"/>
                  <a:pt x="201412" y="1707972"/>
                  <a:pt x="319088" y="1698327"/>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a:extLst>
              <a:ext uri="{FF2B5EF4-FFF2-40B4-BE49-F238E27FC236}">
                <a16:creationId xmlns:a16="http://schemas.microsoft.com/office/drawing/2014/main" id="{9DFC757C-63AF-4BCA-86D2-AE2E22E507E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rot="5400000">
            <a:off x="10895135" y="5714628"/>
            <a:ext cx="786047" cy="1211461"/>
          </a:xfrm>
          <a:prstGeom prst="rect">
            <a:avLst/>
          </a:prstGeom>
          <a:noFill/>
          <a:extLst>
            <a:ext uri="{909E8E84-426E-40DD-AFC4-6F175D3DCCD1}">
              <a14:hiddenFill xmlns:a14="http://schemas.microsoft.com/office/drawing/2010/main">
                <a:solidFill>
                  <a:srgbClr val="FFFFFF"/>
                </a:solidFill>
              </a14:hiddenFill>
            </a:ext>
          </a:extLst>
        </p:spPr>
      </p:pic>
      <p:sp>
        <p:nvSpPr>
          <p:cNvPr id="2062" name="フリーフォーム: 図形 2061">
            <a:extLst>
              <a:ext uri="{FF2B5EF4-FFF2-40B4-BE49-F238E27FC236}">
                <a16:creationId xmlns:a16="http://schemas.microsoft.com/office/drawing/2014/main" id="{C25B4D27-C242-48B3-83C5-62D17789FE6F}"/>
              </a:ext>
            </a:extLst>
          </p:cNvPr>
          <p:cNvSpPr/>
          <p:nvPr/>
        </p:nvSpPr>
        <p:spPr>
          <a:xfrm>
            <a:off x="11584032" y="4891774"/>
            <a:ext cx="473822" cy="1447453"/>
          </a:xfrm>
          <a:custGeom>
            <a:avLst/>
            <a:gdLst>
              <a:gd name="connsiteX0" fmla="*/ 2227 w 477643"/>
              <a:gd name="connsiteY0" fmla="*/ 108489 h 1503020"/>
              <a:gd name="connsiteX1" fmla="*/ 2227 w 477643"/>
              <a:gd name="connsiteY1" fmla="*/ 15892 h 1503020"/>
              <a:gd name="connsiteX2" fmla="*/ 25377 w 477643"/>
              <a:gd name="connsiteY2" fmla="*/ 397856 h 1503020"/>
              <a:gd name="connsiteX3" fmla="*/ 106399 w 477643"/>
              <a:gd name="connsiteY3" fmla="*/ 664074 h 1503020"/>
              <a:gd name="connsiteX4" fmla="*/ 442065 w 477643"/>
              <a:gd name="connsiteY4" fmla="*/ 1057613 h 1503020"/>
              <a:gd name="connsiteX5" fmla="*/ 465215 w 477643"/>
              <a:gd name="connsiteY5" fmla="*/ 1439578 h 1503020"/>
              <a:gd name="connsiteX6" fmla="*/ 418916 w 477643"/>
              <a:gd name="connsiteY6" fmla="*/ 1497451 h 1503020"/>
              <a:gd name="connsiteX7" fmla="*/ 268445 w 477643"/>
              <a:gd name="connsiteY7" fmla="*/ 1497451 h 150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43" h="1503020">
                <a:moveTo>
                  <a:pt x="2227" y="108489"/>
                </a:moveTo>
                <a:cubicBezTo>
                  <a:pt x="298" y="38076"/>
                  <a:pt x="-1631" y="-32336"/>
                  <a:pt x="2227" y="15892"/>
                </a:cubicBezTo>
                <a:cubicBezTo>
                  <a:pt x="6085" y="64120"/>
                  <a:pt x="8015" y="289826"/>
                  <a:pt x="25377" y="397856"/>
                </a:cubicBezTo>
                <a:cubicBezTo>
                  <a:pt x="42739" y="505886"/>
                  <a:pt x="36951" y="554115"/>
                  <a:pt x="106399" y="664074"/>
                </a:cubicBezTo>
                <a:cubicBezTo>
                  <a:pt x="175847" y="774033"/>
                  <a:pt x="382262" y="928362"/>
                  <a:pt x="442065" y="1057613"/>
                </a:cubicBezTo>
                <a:cubicBezTo>
                  <a:pt x="501868" y="1186864"/>
                  <a:pt x="469073" y="1366272"/>
                  <a:pt x="465215" y="1439578"/>
                </a:cubicBezTo>
                <a:cubicBezTo>
                  <a:pt x="461357" y="1512884"/>
                  <a:pt x="451711" y="1487805"/>
                  <a:pt x="418916" y="1497451"/>
                </a:cubicBezTo>
                <a:cubicBezTo>
                  <a:pt x="386121" y="1507097"/>
                  <a:pt x="327283" y="1502274"/>
                  <a:pt x="268445" y="1497451"/>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光る電球のイラスト">
            <a:extLst>
              <a:ext uri="{FF2B5EF4-FFF2-40B4-BE49-F238E27FC236}">
                <a16:creationId xmlns:a16="http://schemas.microsoft.com/office/drawing/2014/main" id="{E2851709-05D4-4FF8-BD7A-1B751FB4975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848578" y="3330557"/>
            <a:ext cx="1383960" cy="1710940"/>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FDA2538B-E298-4CDB-A295-15301FFA3EE7}"/>
              </a:ext>
            </a:extLst>
          </p:cNvPr>
          <p:cNvSpPr txBox="1"/>
          <p:nvPr/>
        </p:nvSpPr>
        <p:spPr>
          <a:xfrm>
            <a:off x="8566814" y="3669101"/>
            <a:ext cx="2290374" cy="707886"/>
          </a:xfrm>
          <a:prstGeom prst="rect">
            <a:avLst/>
          </a:prstGeom>
          <a:noFill/>
        </p:spPr>
        <p:txBody>
          <a:bodyPr wrap="square" rtlCol="0">
            <a:spAutoFit/>
          </a:bodyPr>
          <a:lstStyle/>
          <a:p>
            <a:r>
              <a:rPr lang="ja-JP" altLang="en-US" sz="1600" dirty="0">
                <a:solidFill>
                  <a:srgbClr val="FF0000"/>
                </a:solidFill>
              </a:rPr>
              <a:t>●  </a:t>
            </a:r>
            <a:r>
              <a:rPr lang="ja-JP" altLang="en-US" sz="4000" b="1" dirty="0">
                <a:solidFill>
                  <a:srgbClr val="FF0000"/>
                </a:solidFill>
                <a:latin typeface="HG創英角ﾎﾟｯﾌﾟ体" panose="040B0A09000000000000" pitchFamily="49" charset="-128"/>
                <a:ea typeface="HG創英角ﾎﾟｯﾌﾟ体" panose="040B0A09000000000000" pitchFamily="49" charset="-128"/>
              </a:rPr>
              <a:t>プラス</a:t>
            </a:r>
            <a:endParaRPr lang="en-US" dirty="0">
              <a:solidFill>
                <a:srgbClr val="FF0000"/>
              </a:solidFill>
            </a:endParaRPr>
          </a:p>
        </p:txBody>
      </p:sp>
      <p:grpSp>
        <p:nvGrpSpPr>
          <p:cNvPr id="28" name="グループ化 27">
            <a:extLst>
              <a:ext uri="{FF2B5EF4-FFF2-40B4-BE49-F238E27FC236}">
                <a16:creationId xmlns:a16="http://schemas.microsoft.com/office/drawing/2014/main" id="{715ECEBE-7B82-4219-BBC1-246EA2E69810}"/>
              </a:ext>
            </a:extLst>
          </p:cNvPr>
          <p:cNvGrpSpPr/>
          <p:nvPr/>
        </p:nvGrpSpPr>
        <p:grpSpPr>
          <a:xfrm>
            <a:off x="0" y="18135"/>
            <a:ext cx="2368794" cy="556900"/>
            <a:chOff x="550139" y="5522942"/>
            <a:chExt cx="2368794" cy="556900"/>
          </a:xfrm>
        </p:grpSpPr>
        <p:sp>
          <p:nvSpPr>
            <p:cNvPr id="30" name="テキスト ボックス 29">
              <a:extLst>
                <a:ext uri="{FF2B5EF4-FFF2-40B4-BE49-F238E27FC236}">
                  <a16:creationId xmlns:a16="http://schemas.microsoft.com/office/drawing/2014/main" id="{9F93ADC7-A8C2-4C54-B9E7-08177DBC6A7B}"/>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34" name="Picture 2" descr="博士のイラスト">
              <a:extLst>
                <a:ext uri="{FF2B5EF4-FFF2-40B4-BE49-F238E27FC236}">
                  <a16:creationId xmlns:a16="http://schemas.microsoft.com/office/drawing/2014/main" id="{8E118181-03F0-40AE-8DEC-84772D572521}"/>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乗算記号 2">
            <a:extLst>
              <a:ext uri="{FF2B5EF4-FFF2-40B4-BE49-F238E27FC236}">
                <a16:creationId xmlns:a16="http://schemas.microsoft.com/office/drawing/2014/main" id="{FCA4ABF8-37B9-4CFE-A471-64408D4FD32B}"/>
              </a:ext>
            </a:extLst>
          </p:cNvPr>
          <p:cNvSpPr/>
          <p:nvPr/>
        </p:nvSpPr>
        <p:spPr>
          <a:xfrm>
            <a:off x="1788433" y="2781077"/>
            <a:ext cx="1309200" cy="1123287"/>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611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3</a:t>
            </a:r>
            <a:r>
              <a:rPr lang="ja-JP" altLang="en-US" dirty="0"/>
              <a:t>プログラムで</a:t>
            </a:r>
            <a:r>
              <a:rPr lang="en-US" altLang="ja-JP" dirty="0"/>
              <a:t>LED</a:t>
            </a:r>
            <a:r>
              <a:rPr lang="ja-JP" altLang="en-US" dirty="0"/>
              <a:t>をひからせる</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a:xfrm>
            <a:off x="819346" y="1469529"/>
            <a:ext cx="11178209" cy="3741161"/>
          </a:xfrm>
        </p:spPr>
        <p:txBody>
          <a:bodyPr>
            <a:noAutofit/>
          </a:bodyPr>
          <a:lstStyle/>
          <a:p>
            <a:pPr marL="0" indent="0">
              <a:buNone/>
            </a:pPr>
            <a:r>
              <a:rPr lang="ja-JP" altLang="en-US" b="1" dirty="0">
                <a:solidFill>
                  <a:srgbClr val="FFC000"/>
                </a:solidFill>
                <a:latin typeface="Prochalle_Myrica M" panose="020B0509020203020207" pitchFamily="49" charset="-128"/>
                <a:ea typeface="Prochalle_Myrica M" panose="020B0509020203020207" pitchFamily="49" charset="-128"/>
                <a:cs typeface="Prochalle_Myrica M" panose="020B0509020203020207" pitchFamily="49" charset="-128"/>
              </a:rPr>
              <a:t>プログラムの説明</a:t>
            </a:r>
            <a:endParaRPr lang="en-US" altLang="ja-JP" b="1" dirty="0">
              <a:solidFill>
                <a:srgbClr val="FFC000"/>
              </a:solidFill>
              <a:latin typeface="Prochalle_Myrica M" panose="020B0509020203020207" pitchFamily="49" charset="-128"/>
              <a:ea typeface="Prochalle_Myrica M" panose="020B0509020203020207" pitchFamily="49" charset="-128"/>
              <a:cs typeface="Prochalle_Myrica M" panose="020B0509020203020207" pitchFamily="49" charset="-128"/>
            </a:endParaRPr>
          </a:p>
          <a:p>
            <a:r>
              <a:rPr lang="ja-JP" altLang="en-US" dirty="0">
                <a:latin typeface="Prochalle_Myrica M" panose="020B0509020203020207" pitchFamily="49" charset="-128"/>
                <a:ea typeface="Prochalle_Myrica M" panose="020B0509020203020207" pitchFamily="49" charset="-128"/>
                <a:cs typeface="Prochalle_Myrica M" panose="020B0509020203020207" pitchFamily="49" charset="-128"/>
              </a:rPr>
              <a:t>ライブラリを利用する命令</a:t>
            </a:r>
            <a:br>
              <a:rPr lang="en-US" altLang="ja-JP" dirty="0">
                <a:latin typeface="Prochalle_Myrica M" panose="020B0509020203020207" pitchFamily="49" charset="-128"/>
                <a:ea typeface="Prochalle_Myrica M" panose="020B0509020203020207" pitchFamily="49" charset="-128"/>
                <a:cs typeface="Prochalle_Myrica M" panose="020B0509020203020207" pitchFamily="49" charset="-128"/>
              </a:rPr>
            </a:br>
            <a: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import board</a:t>
            </a:r>
            <a:b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br>
            <a: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from piper_blockly import *</a:t>
            </a:r>
          </a:p>
          <a:p>
            <a:r>
              <a:rPr lang="en-US" altLang="ja-JP" dirty="0">
                <a:latin typeface="Prochalle_Myrica M" panose="020B0509020203020207" pitchFamily="49" charset="-128"/>
                <a:ea typeface="Prochalle_Myrica M" panose="020B0509020203020207" pitchFamily="49" charset="-128"/>
                <a:cs typeface="Prochalle_Myrica M" panose="020B0509020203020207" pitchFamily="49" charset="-128"/>
              </a:rPr>
              <a:t>GP0</a:t>
            </a:r>
            <a:r>
              <a:rPr lang="ja-JP" altLang="en-US" dirty="0">
                <a:latin typeface="Prochalle_Myrica M" panose="020B0509020203020207" pitchFamily="49" charset="-128"/>
                <a:ea typeface="Prochalle_Myrica M" panose="020B0509020203020207" pitchFamily="49" charset="-128"/>
                <a:cs typeface="Prochalle_Myrica M" panose="020B0509020203020207" pitchFamily="49" charset="-128"/>
              </a:rPr>
              <a:t>番の準備</a:t>
            </a:r>
            <a:br>
              <a:rPr lang="en-US" altLang="ja-JP" dirty="0">
                <a:latin typeface="Prochalle_Myrica M" panose="020B0509020203020207" pitchFamily="49" charset="-128"/>
                <a:ea typeface="Prochalle_Myrica M" panose="020B0509020203020207" pitchFamily="49" charset="-128"/>
                <a:cs typeface="Prochalle_Myrica M" panose="020B0509020203020207" pitchFamily="49" charset="-128"/>
              </a:rPr>
            </a:br>
            <a:r>
              <a:rPr lang="en-US" altLang="ja-JP"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GP0 = piperPin(board.GP0, "GP0")</a:t>
            </a:r>
          </a:p>
          <a:p>
            <a:endParaRPr lang="en-US" altLang="ja-JP" dirty="0">
              <a:latin typeface="Prochalle_Myrica M" panose="020B0509020203020207" pitchFamily="49" charset="-128"/>
              <a:ea typeface="Prochalle_Myrica M" panose="020B0509020203020207" pitchFamily="49" charset="-128"/>
              <a:cs typeface="Prochalle_Myrica M" panose="020B0509020203020207" pitchFamily="49" charset="-128"/>
            </a:endParaRPr>
          </a:p>
          <a:p>
            <a:r>
              <a:rPr lang="en-US" altLang="ja-JP" dirty="0">
                <a:latin typeface="Prochalle_Myrica M" panose="020B0509020203020207" pitchFamily="49" charset="-128"/>
                <a:ea typeface="Prochalle_Myrica M" panose="020B0509020203020207" pitchFamily="49" charset="-128"/>
                <a:cs typeface="Prochalle_Myrica M" panose="020B0509020203020207" pitchFamily="49" charset="-128"/>
              </a:rPr>
              <a:t>GP0</a:t>
            </a:r>
            <a:r>
              <a:rPr lang="ja-JP" altLang="en-US" dirty="0">
                <a:latin typeface="Prochalle_Myrica M" panose="020B0509020203020207" pitchFamily="49" charset="-128"/>
                <a:ea typeface="Prochalle_Myrica M" panose="020B0509020203020207" pitchFamily="49" charset="-128"/>
                <a:cs typeface="Prochalle_Myrica M" panose="020B0509020203020207" pitchFamily="49" charset="-128"/>
              </a:rPr>
              <a:t>番につながっている</a:t>
            </a:r>
            <a:r>
              <a:rPr lang="en-US" altLang="ja-JP" dirty="0">
                <a:latin typeface="Prochalle_Myrica M" panose="020B0509020203020207" pitchFamily="49" charset="-128"/>
                <a:ea typeface="Prochalle_Myrica M" panose="020B0509020203020207" pitchFamily="49" charset="-128"/>
                <a:cs typeface="Prochalle_Myrica M" panose="020B0509020203020207" pitchFamily="49" charset="-128"/>
              </a:rPr>
              <a:t>LED</a:t>
            </a:r>
            <a:r>
              <a:rPr lang="ja-JP" altLang="en-US" dirty="0">
                <a:latin typeface="Prochalle_Myrica M" panose="020B0509020203020207" pitchFamily="49" charset="-128"/>
                <a:ea typeface="Prochalle_Myrica M" panose="020B0509020203020207" pitchFamily="49" charset="-128"/>
                <a:cs typeface="Prochalle_Myrica M" panose="020B0509020203020207" pitchFamily="49" charset="-128"/>
              </a:rPr>
              <a:t>を光らせる命令</a:t>
            </a:r>
            <a:br>
              <a:rPr lang="en-US" altLang="ja-JP" dirty="0">
                <a:latin typeface="Prochalle_Myrica M" panose="020B0509020203020207" pitchFamily="49" charset="-128"/>
                <a:ea typeface="Prochalle_Myrica M" panose="020B0509020203020207" pitchFamily="49" charset="-128"/>
                <a:cs typeface="Prochalle_Myrica M" panose="020B0509020203020207" pitchFamily="49" charset="-128"/>
              </a:rPr>
            </a:br>
            <a:r>
              <a:rPr lang="en-US" altLang="ja-JP"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GP0.setPin(1)</a:t>
            </a:r>
          </a:p>
          <a:p>
            <a:r>
              <a:rPr lang="en-US" altLang="ja-JP" dirty="0">
                <a:latin typeface="Prochalle_Myrica M" panose="020B0509020203020207" pitchFamily="49" charset="-128"/>
                <a:ea typeface="Prochalle_Myrica M" panose="020B0509020203020207" pitchFamily="49" charset="-128"/>
                <a:cs typeface="Prochalle_Myrica M" panose="020B0509020203020207" pitchFamily="49" charset="-128"/>
              </a:rPr>
              <a:t>GP0</a:t>
            </a:r>
            <a:r>
              <a:rPr lang="ja-JP" altLang="en-US" dirty="0">
                <a:latin typeface="Prochalle_Myrica M" panose="020B0509020203020207" pitchFamily="49" charset="-128"/>
                <a:ea typeface="Prochalle_Myrica M" panose="020B0509020203020207" pitchFamily="49" charset="-128"/>
                <a:cs typeface="Prochalle_Myrica M" panose="020B0509020203020207" pitchFamily="49" charset="-128"/>
              </a:rPr>
              <a:t>番につながっている</a:t>
            </a:r>
            <a:r>
              <a:rPr lang="en-US" altLang="ja-JP" dirty="0">
                <a:latin typeface="Prochalle_Myrica M" panose="020B0509020203020207" pitchFamily="49" charset="-128"/>
                <a:ea typeface="Prochalle_Myrica M" panose="020B0509020203020207" pitchFamily="49" charset="-128"/>
                <a:cs typeface="Prochalle_Myrica M" panose="020B0509020203020207" pitchFamily="49" charset="-128"/>
              </a:rPr>
              <a:t>LED</a:t>
            </a:r>
            <a:r>
              <a:rPr lang="ja-JP" altLang="en-US" dirty="0">
                <a:latin typeface="Prochalle_Myrica M" panose="020B0509020203020207" pitchFamily="49" charset="-128"/>
                <a:ea typeface="Prochalle_Myrica M" panose="020B0509020203020207" pitchFamily="49" charset="-128"/>
                <a:cs typeface="Prochalle_Myrica M" panose="020B0509020203020207" pitchFamily="49" charset="-128"/>
              </a:rPr>
              <a:t>を消す命令</a:t>
            </a:r>
            <a:br>
              <a:rPr lang="en-US" altLang="ja-JP" dirty="0">
                <a:latin typeface="Prochalle_Myrica M" panose="020B0509020203020207" pitchFamily="49" charset="-128"/>
                <a:ea typeface="Prochalle_Myrica M" panose="020B0509020203020207" pitchFamily="49" charset="-128"/>
                <a:cs typeface="Prochalle_Myrica M" panose="020B0509020203020207" pitchFamily="49" charset="-128"/>
              </a:rPr>
            </a:br>
            <a:r>
              <a:rPr lang="en-US" altLang="ja-JP"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GP0.setPin(0)</a:t>
            </a:r>
            <a:endPar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endParaRPr>
          </a:p>
          <a:p>
            <a:pPr marL="0" indent="0">
              <a:buNone/>
            </a:pPr>
            <a:endParaRPr lang="en-US" altLang="ja-JP" dirty="0"/>
          </a:p>
        </p:txBody>
      </p:sp>
      <p:sp>
        <p:nvSpPr>
          <p:cNvPr id="5" name="テキスト ボックス 4">
            <a:extLst>
              <a:ext uri="{FF2B5EF4-FFF2-40B4-BE49-F238E27FC236}">
                <a16:creationId xmlns:a16="http://schemas.microsoft.com/office/drawing/2014/main" id="{76C0FCC2-A274-45D0-BDBA-738EF8DF38F2}"/>
              </a:ext>
            </a:extLst>
          </p:cNvPr>
          <p:cNvSpPr txBox="1"/>
          <p:nvPr/>
        </p:nvSpPr>
        <p:spPr>
          <a:xfrm>
            <a:off x="7869912" y="1602819"/>
            <a:ext cx="4211302" cy="3785652"/>
          </a:xfrm>
          <a:prstGeom prst="rect">
            <a:avLst/>
          </a:prstGeom>
          <a:noFill/>
        </p:spPr>
        <p:txBody>
          <a:bodyPr wrap="square" rtlCol="0">
            <a:spAutoFit/>
          </a:bodyPr>
          <a:lstStyle/>
          <a:p>
            <a:r>
              <a:rPr lang="ja-JP" altLang="en-US" sz="2000" b="1" dirty="0">
                <a:solidFill>
                  <a:srgbClr val="FFC000"/>
                </a:solidFill>
              </a:rPr>
              <a:t>ライブラリを使うとかんたんにプログラムが書ける。</a:t>
            </a:r>
            <a:r>
              <a:rPr lang="en-US" sz="2000" b="1" dirty="0">
                <a:solidFill>
                  <a:srgbClr val="FFC000"/>
                </a:solidFill>
              </a:rPr>
              <a:t>board</a:t>
            </a:r>
            <a:r>
              <a:rPr lang="ja-JP" altLang="en-US" sz="2000" b="1" dirty="0">
                <a:solidFill>
                  <a:srgbClr val="FFC000"/>
                </a:solidFill>
              </a:rPr>
              <a:t>と</a:t>
            </a:r>
            <a:r>
              <a:rPr lang="en-US" altLang="ja-JP" sz="2000" b="1" dirty="0">
                <a:solidFill>
                  <a:srgbClr val="FFC000"/>
                </a:solidFill>
              </a:rPr>
              <a:t>piper_blockly</a:t>
            </a:r>
            <a:r>
              <a:rPr lang="ja-JP" altLang="en-US" sz="2000" b="1" dirty="0">
                <a:solidFill>
                  <a:srgbClr val="FFC000"/>
                </a:solidFill>
              </a:rPr>
              <a:t>というライブラリを使ってるよ</a:t>
            </a:r>
            <a:endParaRPr lang="en-US" sz="2000" b="1" dirty="0">
              <a:solidFill>
                <a:srgbClr val="FFC000"/>
              </a:solidFill>
            </a:endParaRPr>
          </a:p>
          <a:p>
            <a:endParaRPr lang="en-US" sz="2000" b="1" dirty="0">
              <a:solidFill>
                <a:srgbClr val="FFC000"/>
              </a:solidFill>
            </a:endParaRPr>
          </a:p>
          <a:p>
            <a:endParaRPr lang="en-US" sz="2000" b="1" dirty="0">
              <a:solidFill>
                <a:srgbClr val="FFC000"/>
              </a:solidFill>
            </a:endParaRPr>
          </a:p>
          <a:p>
            <a:r>
              <a:rPr lang="en-US" sz="2000" b="1" dirty="0">
                <a:solidFill>
                  <a:srgbClr val="FFC000"/>
                </a:solidFill>
              </a:rPr>
              <a:t>GP0</a:t>
            </a:r>
            <a:r>
              <a:rPr lang="ja-JP" altLang="en-US" sz="2000" b="1" dirty="0">
                <a:solidFill>
                  <a:srgbClr val="FFC000"/>
                </a:solidFill>
              </a:rPr>
              <a:t>は、ラズベリーパイの一番右のピンのこと</a:t>
            </a:r>
            <a:endParaRPr lang="en-US" altLang="ja-JP" sz="2000" b="1" dirty="0">
              <a:solidFill>
                <a:srgbClr val="FFC000"/>
              </a:solidFill>
            </a:endParaRPr>
          </a:p>
          <a:p>
            <a:r>
              <a:rPr lang="en-US" altLang="ja-JP" sz="2000" b="1" dirty="0">
                <a:solidFill>
                  <a:srgbClr val="FFC000"/>
                </a:solidFill>
              </a:rPr>
              <a:t>0</a:t>
            </a:r>
            <a:r>
              <a:rPr lang="ja-JP" altLang="en-US" sz="2000" b="1" dirty="0">
                <a:solidFill>
                  <a:srgbClr val="FFC000"/>
                </a:solidFill>
              </a:rPr>
              <a:t>からかぞえるよ</a:t>
            </a:r>
            <a:endParaRPr lang="en-US" altLang="ja-JP" sz="2000" b="1" dirty="0">
              <a:solidFill>
                <a:srgbClr val="FFC000"/>
              </a:solidFill>
            </a:endParaRPr>
          </a:p>
          <a:p>
            <a:endParaRPr lang="en-US" sz="2000" b="1" dirty="0">
              <a:solidFill>
                <a:srgbClr val="FFC000"/>
              </a:solidFill>
            </a:endParaRPr>
          </a:p>
          <a:p>
            <a:endParaRPr lang="en-US" sz="2000" b="1" dirty="0">
              <a:solidFill>
                <a:srgbClr val="FFC000"/>
              </a:solidFill>
            </a:endParaRPr>
          </a:p>
          <a:p>
            <a:endParaRPr lang="en-US" sz="2000" b="1" dirty="0">
              <a:solidFill>
                <a:srgbClr val="FFC000"/>
              </a:solidFill>
            </a:endParaRPr>
          </a:p>
        </p:txBody>
      </p:sp>
      <p:pic>
        <p:nvPicPr>
          <p:cNvPr id="7" name="Picture 2" descr="Raspberry Pi Pico Pinout">
            <a:extLst>
              <a:ext uri="{FF2B5EF4-FFF2-40B4-BE49-F238E27FC236}">
                <a16:creationId xmlns:a16="http://schemas.microsoft.com/office/drawing/2014/main" id="{3D2A8656-D159-4FC8-859D-5B012A2689C9}"/>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rot="5400000">
            <a:off x="10859738" y="3833154"/>
            <a:ext cx="706886" cy="1219200"/>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下 7">
            <a:extLst>
              <a:ext uri="{FF2B5EF4-FFF2-40B4-BE49-F238E27FC236}">
                <a16:creationId xmlns:a16="http://schemas.microsoft.com/office/drawing/2014/main" id="{AB40628E-5702-4909-9891-CDF56731E437}"/>
              </a:ext>
            </a:extLst>
          </p:cNvPr>
          <p:cNvSpPr/>
          <p:nvPr/>
        </p:nvSpPr>
        <p:spPr>
          <a:xfrm>
            <a:off x="11539247" y="3853295"/>
            <a:ext cx="116958" cy="2940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感心している人のイラスト（女性）">
            <a:extLst>
              <a:ext uri="{FF2B5EF4-FFF2-40B4-BE49-F238E27FC236}">
                <a16:creationId xmlns:a16="http://schemas.microsoft.com/office/drawing/2014/main" id="{0DACCD82-4922-47B3-A31E-2DD271170B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603455" y="515336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ひらめいた人のイラスト（男性）">
            <a:extLst>
              <a:ext uri="{FF2B5EF4-FFF2-40B4-BE49-F238E27FC236}">
                <a16:creationId xmlns:a16="http://schemas.microsoft.com/office/drawing/2014/main" id="{3284ADE6-89C2-4BE5-8F18-D7220E11746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108281" y="5153362"/>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B10A976D-2C01-4A2D-8770-0AC7383E6D4A}"/>
              </a:ext>
            </a:extLst>
          </p:cNvPr>
          <p:cNvSpPr txBox="1"/>
          <p:nvPr/>
        </p:nvSpPr>
        <p:spPr>
          <a:xfrm>
            <a:off x="7885891" y="2899342"/>
            <a:ext cx="4444779" cy="461665"/>
          </a:xfrm>
          <a:prstGeom prst="rect">
            <a:avLst/>
          </a:prstGeom>
          <a:noFill/>
        </p:spPr>
        <p:txBody>
          <a:bodyPr wrap="square" rtlCol="0">
            <a:spAutoFit/>
          </a:bodyPr>
          <a:lstStyle/>
          <a:p>
            <a:r>
              <a:rPr lang="en-US" sz="600" dirty="0"/>
              <a:t>Board</a:t>
            </a:r>
            <a:r>
              <a:rPr lang="ja-JP" altLang="en-US" sz="600" dirty="0"/>
              <a:t>　</a:t>
            </a:r>
            <a:r>
              <a:rPr lang="en-US" altLang="ja-JP" sz="600" dirty="0"/>
              <a:t>CircuitPython</a:t>
            </a:r>
            <a:r>
              <a:rPr lang="ja-JP" altLang="en-US" sz="600" dirty="0"/>
              <a:t>内蔵 </a:t>
            </a:r>
            <a:r>
              <a:rPr lang="en-US" altLang="ja-JP" sz="600" dirty="0">
                <a:hlinkClick r:id="rId5"/>
              </a:rPr>
              <a:t>https://docs.circuitpython.org/en/latest/shared-bindings/board/index.html</a:t>
            </a:r>
            <a:endParaRPr lang="en-US" altLang="ja-JP" sz="600" dirty="0"/>
          </a:p>
          <a:p>
            <a:endParaRPr lang="en-US" altLang="ja-JP" sz="600" dirty="0"/>
          </a:p>
          <a:p>
            <a:r>
              <a:rPr lang="en-US" sz="600" dirty="0"/>
              <a:t>piper_blockly</a:t>
            </a:r>
            <a:r>
              <a:rPr lang="ja-JP" altLang="en-US" sz="600" dirty="0"/>
              <a:t>　</a:t>
            </a:r>
            <a:r>
              <a:rPr lang="en-US" altLang="ja-JP" sz="600" dirty="0"/>
              <a:t>make.playpiper.com</a:t>
            </a:r>
            <a:r>
              <a:rPr lang="ja-JP" altLang="en-US" sz="600" dirty="0"/>
              <a:t>用　 </a:t>
            </a:r>
            <a:r>
              <a:rPr lang="en-US" sz="600" dirty="0">
                <a:hlinkClick r:id="rId6"/>
              </a:rPr>
              <a:t>https://github.com/buildwithpiper/PiperBlocklyLibrary</a:t>
            </a:r>
            <a:endParaRPr lang="en-US" sz="600" dirty="0"/>
          </a:p>
          <a:p>
            <a:endParaRPr lang="en-US" sz="600" dirty="0"/>
          </a:p>
        </p:txBody>
      </p:sp>
      <p:grpSp>
        <p:nvGrpSpPr>
          <p:cNvPr id="11" name="グループ化 10">
            <a:extLst>
              <a:ext uri="{FF2B5EF4-FFF2-40B4-BE49-F238E27FC236}">
                <a16:creationId xmlns:a16="http://schemas.microsoft.com/office/drawing/2014/main" id="{3AFCF15A-8839-48ED-9CD8-D4F791647DA0}"/>
              </a:ext>
            </a:extLst>
          </p:cNvPr>
          <p:cNvGrpSpPr/>
          <p:nvPr/>
        </p:nvGrpSpPr>
        <p:grpSpPr>
          <a:xfrm>
            <a:off x="0" y="18135"/>
            <a:ext cx="2368794" cy="556900"/>
            <a:chOff x="550139" y="5522942"/>
            <a:chExt cx="2368794" cy="556900"/>
          </a:xfrm>
        </p:grpSpPr>
        <p:sp>
          <p:nvSpPr>
            <p:cNvPr id="12" name="テキスト ボックス 11">
              <a:extLst>
                <a:ext uri="{FF2B5EF4-FFF2-40B4-BE49-F238E27FC236}">
                  <a16:creationId xmlns:a16="http://schemas.microsoft.com/office/drawing/2014/main" id="{B14F4772-7BE1-4963-BE7A-D2DE69F96C8A}"/>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13" name="Picture 2" descr="博士のイラスト">
              <a:extLst>
                <a:ext uri="{FF2B5EF4-FFF2-40B4-BE49-F238E27FC236}">
                  <a16:creationId xmlns:a16="http://schemas.microsoft.com/office/drawing/2014/main" id="{F0ED5329-1DE8-48F2-9F52-F30D07F2E887}"/>
                </a:ext>
              </a:extLst>
            </p:cNvPr>
            <p:cNvPicPr>
              <a:picLocks noChangeAspect="1" noChangeArrowheads="1"/>
            </p:cNvPicPr>
            <p:nvPr/>
          </p:nvPicPr>
          <p:blipFill rotWithShape="1">
            <a:blip r:embed="rId7">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91237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3</a:t>
            </a:r>
            <a:r>
              <a:rPr lang="ja-JP" altLang="en-US" dirty="0"/>
              <a:t>プログラムで</a:t>
            </a:r>
            <a:r>
              <a:rPr lang="en-US" altLang="ja-JP" dirty="0"/>
              <a:t>LED</a:t>
            </a:r>
            <a:r>
              <a:rPr lang="ja-JP" altLang="en-US" dirty="0"/>
              <a:t>をひからせる</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a:xfrm>
            <a:off x="838199" y="1825625"/>
            <a:ext cx="11178209" cy="4351338"/>
          </a:xfrm>
        </p:spPr>
        <p:txBody>
          <a:bodyPr>
            <a:normAutofit fontScale="92500" lnSpcReduction="10000"/>
          </a:bodyPr>
          <a:lstStyle/>
          <a:p>
            <a:pPr marL="0" indent="0">
              <a:buNone/>
            </a:pPr>
            <a:r>
              <a:rPr lang="en-US" sz="46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GP0.setPin(1)</a:t>
            </a:r>
          </a:p>
          <a:p>
            <a:pPr marL="0" indent="0">
              <a:buNone/>
            </a:pPr>
            <a:r>
              <a:rPr lang="ja-JP" altLang="en-US" sz="3200" b="1" dirty="0">
                <a:latin typeface="+mn-ea"/>
                <a:cs typeface="Prochalle_Myrica M" panose="020B0509020203020207" pitchFamily="49" charset="-128"/>
              </a:rPr>
              <a:t>を入力すると</a:t>
            </a:r>
            <a:r>
              <a:rPr lang="en-US" altLang="ja-JP" sz="3200" b="1" dirty="0">
                <a:latin typeface="+mn-ea"/>
                <a:cs typeface="Prochalle_Myrica M" panose="020B0509020203020207" pitchFamily="49" charset="-128"/>
              </a:rPr>
              <a:t>LED</a:t>
            </a:r>
            <a:r>
              <a:rPr lang="ja-JP" altLang="en-US" sz="3200" b="1" dirty="0">
                <a:latin typeface="+mn-ea"/>
                <a:cs typeface="Prochalle_Myrica M" panose="020B0509020203020207" pitchFamily="49" charset="-128"/>
              </a:rPr>
              <a:t>が光って</a:t>
            </a:r>
            <a:endParaRPr lang="en-US" altLang="ja-JP" sz="3200" b="1" dirty="0">
              <a:latin typeface="+mn-ea"/>
              <a:cs typeface="Prochalle_Myrica M" panose="020B0509020203020207" pitchFamily="49" charset="-128"/>
            </a:endParaRPr>
          </a:p>
          <a:p>
            <a:pPr marL="0" indent="0">
              <a:buNone/>
            </a:pPr>
            <a:endParaRPr lang="en-US" sz="4600" b="1" dirty="0">
              <a:latin typeface="Prochalle_Myrica M" panose="020B0509020203020207" pitchFamily="49" charset="-128"/>
              <a:ea typeface="Prochalle_Myrica M" panose="020B0509020203020207" pitchFamily="49" charset="-128"/>
              <a:cs typeface="Prochalle_Myrica M" panose="020B0509020203020207" pitchFamily="49" charset="-128"/>
            </a:endParaRPr>
          </a:p>
          <a:p>
            <a:pPr marL="0" indent="0">
              <a:buNone/>
            </a:pPr>
            <a:r>
              <a:rPr lang="en-US" sz="46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GP0.setPin(0)</a:t>
            </a:r>
          </a:p>
          <a:p>
            <a:pPr marL="0" indent="0">
              <a:buNone/>
            </a:pPr>
            <a:r>
              <a:rPr lang="ja-JP" altLang="en-US" sz="3200" b="1" dirty="0">
                <a:latin typeface="+mn-ea"/>
                <a:cs typeface="Prochalle_Myrica M" panose="020B0509020203020207" pitchFamily="49" charset="-128"/>
              </a:rPr>
              <a:t>を入力すると</a:t>
            </a:r>
            <a:r>
              <a:rPr lang="en-US" altLang="ja-JP" sz="3200" b="1" dirty="0">
                <a:latin typeface="+mn-ea"/>
                <a:cs typeface="Prochalle_Myrica M" panose="020B0509020203020207" pitchFamily="49" charset="-128"/>
              </a:rPr>
              <a:t>LED</a:t>
            </a:r>
            <a:r>
              <a:rPr lang="ja-JP" altLang="en-US" sz="3200" b="1" dirty="0">
                <a:latin typeface="+mn-ea"/>
                <a:cs typeface="Prochalle_Myrica M" panose="020B0509020203020207" pitchFamily="49" charset="-128"/>
              </a:rPr>
              <a:t>が消える</a:t>
            </a:r>
            <a:endParaRPr lang="en-US" altLang="ja-JP" sz="3200" b="1" dirty="0">
              <a:latin typeface="+mn-ea"/>
              <a:cs typeface="Prochalle_Myrica M" panose="020B0509020203020207" pitchFamily="49" charset="-128"/>
            </a:endParaRPr>
          </a:p>
          <a:p>
            <a:pPr marL="0" indent="0">
              <a:buNone/>
            </a:pPr>
            <a:endParaRPr lang="en-US" sz="3200" b="1" dirty="0">
              <a:latin typeface="+mn-ea"/>
              <a:cs typeface="Prochalle_Myrica M" panose="020B0509020203020207" pitchFamily="49" charset="-128"/>
            </a:endParaRPr>
          </a:p>
          <a:p>
            <a:pPr marL="0" indent="0">
              <a:buNone/>
            </a:pPr>
            <a:r>
              <a:rPr lang="ja-JP" altLang="en-US" sz="3200" b="1" dirty="0">
                <a:solidFill>
                  <a:srgbClr val="00B0F0"/>
                </a:solidFill>
                <a:latin typeface="+mn-ea"/>
                <a:cs typeface="Prochalle_Myrica M" panose="020B0509020203020207" pitchFamily="49" charset="-128"/>
              </a:rPr>
              <a:t>チェック→つけて、けして、といって</a:t>
            </a:r>
            <a:r>
              <a:rPr lang="en-US" altLang="ja-JP" sz="3200" b="1" dirty="0">
                <a:solidFill>
                  <a:srgbClr val="00B0F0"/>
                </a:solidFill>
                <a:latin typeface="+mn-ea"/>
                <a:cs typeface="Prochalle_Myrica M" panose="020B0509020203020207" pitchFamily="49" charset="-128"/>
              </a:rPr>
              <a:t>LED</a:t>
            </a:r>
            <a:r>
              <a:rPr lang="ja-JP" altLang="en-US" sz="3200" b="1" dirty="0">
                <a:solidFill>
                  <a:srgbClr val="00B0F0"/>
                </a:solidFill>
                <a:latin typeface="+mn-ea"/>
                <a:cs typeface="Prochalle_Myrica M" panose="020B0509020203020207" pitchFamily="49" charset="-128"/>
              </a:rPr>
              <a:t>をつけたりけしたりできたら合格</a:t>
            </a:r>
            <a:endParaRPr lang="en-US" sz="3200" b="1" dirty="0">
              <a:solidFill>
                <a:srgbClr val="00B0F0"/>
              </a:solidFill>
              <a:latin typeface="+mn-ea"/>
              <a:cs typeface="Prochalle_Myrica M" panose="020B0509020203020207" pitchFamily="49" charset="-128"/>
            </a:endParaRPr>
          </a:p>
        </p:txBody>
      </p:sp>
      <p:sp>
        <p:nvSpPr>
          <p:cNvPr id="7" name="テキスト ボックス 6">
            <a:extLst>
              <a:ext uri="{FF2B5EF4-FFF2-40B4-BE49-F238E27FC236}">
                <a16:creationId xmlns:a16="http://schemas.microsoft.com/office/drawing/2014/main" id="{636557D2-1EAD-4D8B-B1B5-9DA544DFEFF1}"/>
              </a:ext>
            </a:extLst>
          </p:cNvPr>
          <p:cNvSpPr txBox="1"/>
          <p:nvPr/>
        </p:nvSpPr>
        <p:spPr>
          <a:xfrm>
            <a:off x="0" y="0"/>
            <a:ext cx="2027274" cy="646331"/>
          </a:xfrm>
          <a:prstGeom prst="rect">
            <a:avLst/>
          </a:prstGeom>
          <a:solidFill>
            <a:schemeClr val="accent1"/>
          </a:solidFill>
          <a:ln>
            <a:noFill/>
          </a:ln>
        </p:spPr>
        <p:txBody>
          <a:bodyPr wrap="square" rtlCol="0">
            <a:spAutoFit/>
          </a:bodyPr>
          <a:lstStyle/>
          <a:p>
            <a:r>
              <a:rPr lang="ja-JP" altLang="en-US" sz="3600" b="1" dirty="0">
                <a:solidFill>
                  <a:schemeClr val="bg1"/>
                </a:solidFill>
              </a:rPr>
              <a:t>できた？</a:t>
            </a:r>
            <a:endParaRPr lang="en-US" sz="3600" b="1" dirty="0">
              <a:solidFill>
                <a:schemeClr val="bg1"/>
              </a:solidFill>
            </a:endParaRPr>
          </a:p>
        </p:txBody>
      </p:sp>
      <p:pic>
        <p:nvPicPr>
          <p:cNvPr id="1026" name="Picture 2" descr="博士のイラスト">
            <a:extLst>
              <a:ext uri="{FF2B5EF4-FFF2-40B4-BE49-F238E27FC236}">
                <a16:creationId xmlns:a16="http://schemas.microsoft.com/office/drawing/2014/main" id="{033375CF-B85C-4427-A895-A27E60287EB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26957" y="1417643"/>
            <a:ext cx="2442031" cy="24420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プログラミングをする人のイラスト（男性）">
            <a:extLst>
              <a:ext uri="{FF2B5EF4-FFF2-40B4-BE49-F238E27FC236}">
                <a16:creationId xmlns:a16="http://schemas.microsoft.com/office/drawing/2014/main" id="{CF2423EB-18DF-415C-86E3-41F4845C1D5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412696" y="1662522"/>
            <a:ext cx="2414919" cy="2414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80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富士山のイラスト">
            <a:extLst>
              <a:ext uri="{FF2B5EF4-FFF2-40B4-BE49-F238E27FC236}">
                <a16:creationId xmlns:a16="http://schemas.microsoft.com/office/drawing/2014/main" id="{5A124E31-CA3A-4CEA-BA2E-144A110E98A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7169" y="1709738"/>
            <a:ext cx="12004831" cy="5474203"/>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CC6485E2-BF99-4619-871C-A7C64964C822}"/>
              </a:ext>
            </a:extLst>
          </p:cNvPr>
          <p:cNvSpPr>
            <a:spLocks noGrp="1"/>
          </p:cNvSpPr>
          <p:nvPr>
            <p:ph type="title"/>
          </p:nvPr>
        </p:nvSpPr>
        <p:spPr/>
        <p:txBody>
          <a:bodyPr/>
          <a:lstStyle/>
          <a:p>
            <a:r>
              <a:rPr lang="ja-JP" altLang="en-US" b="1" dirty="0">
                <a:solidFill>
                  <a:srgbClr val="00B050"/>
                </a:solidFill>
              </a:rPr>
              <a:t>攻略</a:t>
            </a:r>
            <a:r>
              <a:rPr lang="en-US" altLang="ja-JP" b="1" dirty="0">
                <a:solidFill>
                  <a:srgbClr val="00B050"/>
                </a:solidFill>
              </a:rPr>
              <a:t>4</a:t>
            </a:r>
            <a:endParaRPr lang="en-US" dirty="0"/>
          </a:p>
        </p:txBody>
      </p:sp>
      <p:sp>
        <p:nvSpPr>
          <p:cNvPr id="3" name="テキスト プレースホルダー 2">
            <a:extLst>
              <a:ext uri="{FF2B5EF4-FFF2-40B4-BE49-F238E27FC236}">
                <a16:creationId xmlns:a16="http://schemas.microsoft.com/office/drawing/2014/main" id="{E55545EF-ED37-429F-964E-5B4C485E6C1B}"/>
              </a:ext>
            </a:extLst>
          </p:cNvPr>
          <p:cNvSpPr>
            <a:spLocks noGrp="1"/>
          </p:cNvSpPr>
          <p:nvPr>
            <p:ph type="body" idx="1"/>
          </p:nvPr>
        </p:nvSpPr>
        <p:spPr/>
        <p:txBody>
          <a:bodyPr/>
          <a:lstStyle/>
          <a:p>
            <a:r>
              <a:rPr lang="ja-JP" altLang="en-US" dirty="0"/>
              <a:t>はんぶんまで</a:t>
            </a:r>
            <a:endParaRPr lang="en-US" altLang="ja-JP" dirty="0"/>
          </a:p>
          <a:p>
            <a:r>
              <a:rPr lang="ja-JP" altLang="en-US" dirty="0"/>
              <a:t>きたよ</a:t>
            </a:r>
            <a:endParaRPr lang="en-US" dirty="0"/>
          </a:p>
        </p:txBody>
      </p:sp>
      <p:pic>
        <p:nvPicPr>
          <p:cNvPr id="3078" name="Picture 6" descr="遠足のイラスト「お出かけしている子供達」">
            <a:extLst>
              <a:ext uri="{FF2B5EF4-FFF2-40B4-BE49-F238E27FC236}">
                <a16:creationId xmlns:a16="http://schemas.microsoft.com/office/drawing/2014/main" id="{7D595778-EAFE-4769-B074-7824DD97302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2026133">
            <a:off x="7265928" y="2389339"/>
            <a:ext cx="3181296" cy="2424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435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4 </a:t>
            </a:r>
            <a:r>
              <a:rPr lang="en-US" altLang="ja-JP" dirty="0"/>
              <a:t>LED</a:t>
            </a:r>
            <a:r>
              <a:rPr lang="ja-JP" altLang="en-US" dirty="0"/>
              <a:t>を５つひからせよう</a:t>
            </a:r>
            <a:r>
              <a:rPr lang="en-US" altLang="ja-JP" dirty="0"/>
              <a:t> </a:t>
            </a:r>
            <a:endParaRPr lang="en-US" dirty="0"/>
          </a:p>
        </p:txBody>
      </p:sp>
      <p:sp>
        <p:nvSpPr>
          <p:cNvPr id="3" name="コンテンツ プレースホルダー 2">
            <a:extLst>
              <a:ext uri="{FF2B5EF4-FFF2-40B4-BE49-F238E27FC236}">
                <a16:creationId xmlns:a16="http://schemas.microsoft.com/office/drawing/2014/main" id="{FB981783-16EF-477A-8D7D-2C3397401C34}"/>
              </a:ext>
            </a:extLst>
          </p:cNvPr>
          <p:cNvSpPr>
            <a:spLocks noGrp="1"/>
          </p:cNvSpPr>
          <p:nvPr>
            <p:ph idx="1"/>
          </p:nvPr>
        </p:nvSpPr>
        <p:spPr>
          <a:xfrm>
            <a:off x="461568" y="1581132"/>
            <a:ext cx="10515600" cy="4351338"/>
          </a:xfrm>
        </p:spPr>
        <p:txBody>
          <a:bodyPr/>
          <a:lstStyle/>
          <a:p>
            <a:pPr marL="0" indent="0">
              <a:buNone/>
            </a:pPr>
            <a:r>
              <a:rPr lang="en-US" altLang="ja-JP" b="1" dirty="0">
                <a:solidFill>
                  <a:schemeClr val="accent6"/>
                </a:solidFill>
              </a:rPr>
              <a:t>LED</a:t>
            </a:r>
            <a:r>
              <a:rPr lang="ja-JP" altLang="en-US" b="1" dirty="0">
                <a:solidFill>
                  <a:schemeClr val="accent6"/>
                </a:solidFill>
              </a:rPr>
              <a:t>５つを図のようにつなげる</a:t>
            </a:r>
            <a:endParaRPr lang="en-US" b="1" dirty="0">
              <a:solidFill>
                <a:schemeClr val="accent6"/>
              </a:solidFill>
            </a:endParaRPr>
          </a:p>
          <a:p>
            <a:pPr marL="0" indent="0">
              <a:buNone/>
            </a:pPr>
            <a:endParaRPr lang="en-US" dirty="0"/>
          </a:p>
        </p:txBody>
      </p:sp>
      <p:pic>
        <p:nvPicPr>
          <p:cNvPr id="9" name="図 8">
            <a:extLst>
              <a:ext uri="{FF2B5EF4-FFF2-40B4-BE49-F238E27FC236}">
                <a16:creationId xmlns:a16="http://schemas.microsoft.com/office/drawing/2014/main" id="{E73277E5-D774-43C2-9247-AF3E1174773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77688" y="3329361"/>
            <a:ext cx="2606068" cy="2017643"/>
          </a:xfrm>
          <a:prstGeom prst="rect">
            <a:avLst/>
          </a:prstGeom>
        </p:spPr>
      </p:pic>
      <p:pic>
        <p:nvPicPr>
          <p:cNvPr id="11" name="図 10">
            <a:extLst>
              <a:ext uri="{FF2B5EF4-FFF2-40B4-BE49-F238E27FC236}">
                <a16:creationId xmlns:a16="http://schemas.microsoft.com/office/drawing/2014/main" id="{70FD857A-D7C1-4C7D-9834-2EA2BEA8B06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88634" y="2653501"/>
            <a:ext cx="3409122" cy="3896139"/>
          </a:xfrm>
          <a:prstGeom prst="rect">
            <a:avLst/>
          </a:prstGeom>
        </p:spPr>
      </p:pic>
      <p:sp>
        <p:nvSpPr>
          <p:cNvPr id="14" name="矢印: 下 13">
            <a:extLst>
              <a:ext uri="{FF2B5EF4-FFF2-40B4-BE49-F238E27FC236}">
                <a16:creationId xmlns:a16="http://schemas.microsoft.com/office/drawing/2014/main" id="{1A3FD30D-A7F1-4DD7-B3B8-B46E4A104EFE}"/>
              </a:ext>
            </a:extLst>
          </p:cNvPr>
          <p:cNvSpPr/>
          <p:nvPr/>
        </p:nvSpPr>
        <p:spPr>
          <a:xfrm flipV="1">
            <a:off x="4343399" y="6231558"/>
            <a:ext cx="228601" cy="44324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矢印: 下 14">
            <a:extLst>
              <a:ext uri="{FF2B5EF4-FFF2-40B4-BE49-F238E27FC236}">
                <a16:creationId xmlns:a16="http://schemas.microsoft.com/office/drawing/2014/main" id="{BE2D2360-B3B5-4A36-84FC-0D0FDF710CCB}"/>
              </a:ext>
            </a:extLst>
          </p:cNvPr>
          <p:cNvSpPr/>
          <p:nvPr/>
        </p:nvSpPr>
        <p:spPr>
          <a:xfrm flipV="1">
            <a:off x="4572000" y="6229176"/>
            <a:ext cx="228601" cy="44324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矢印: 下 15">
            <a:extLst>
              <a:ext uri="{FF2B5EF4-FFF2-40B4-BE49-F238E27FC236}">
                <a16:creationId xmlns:a16="http://schemas.microsoft.com/office/drawing/2014/main" id="{DB43FBC3-E968-47A3-849F-908A1A349B93}"/>
              </a:ext>
            </a:extLst>
          </p:cNvPr>
          <p:cNvSpPr/>
          <p:nvPr/>
        </p:nvSpPr>
        <p:spPr>
          <a:xfrm flipV="1">
            <a:off x="4893950" y="6211128"/>
            <a:ext cx="228601" cy="44324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矢印: 下 16">
            <a:extLst>
              <a:ext uri="{FF2B5EF4-FFF2-40B4-BE49-F238E27FC236}">
                <a16:creationId xmlns:a16="http://schemas.microsoft.com/office/drawing/2014/main" id="{C68E29F6-265B-492F-B4D6-B73A705911C0}"/>
              </a:ext>
            </a:extLst>
          </p:cNvPr>
          <p:cNvSpPr/>
          <p:nvPr/>
        </p:nvSpPr>
        <p:spPr>
          <a:xfrm flipV="1">
            <a:off x="5421796" y="6244361"/>
            <a:ext cx="228601" cy="44324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楕円 17">
            <a:extLst>
              <a:ext uri="{FF2B5EF4-FFF2-40B4-BE49-F238E27FC236}">
                <a16:creationId xmlns:a16="http://schemas.microsoft.com/office/drawing/2014/main" id="{FA96BD47-6909-4DDD-AC61-C8B8F92E382C}"/>
              </a:ext>
            </a:extLst>
          </p:cNvPr>
          <p:cNvSpPr/>
          <p:nvPr/>
        </p:nvSpPr>
        <p:spPr>
          <a:xfrm>
            <a:off x="1590258" y="3194423"/>
            <a:ext cx="1063489" cy="99964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直線コネクタ 18">
            <a:extLst>
              <a:ext uri="{FF2B5EF4-FFF2-40B4-BE49-F238E27FC236}">
                <a16:creationId xmlns:a16="http://schemas.microsoft.com/office/drawing/2014/main" id="{6A09FEA5-1D3C-4F9C-BCB9-C3CDCBA96C1F}"/>
              </a:ext>
            </a:extLst>
          </p:cNvPr>
          <p:cNvCxnSpPr>
            <a:cxnSpLocks/>
          </p:cNvCxnSpPr>
          <p:nvPr/>
        </p:nvCxnSpPr>
        <p:spPr>
          <a:xfrm>
            <a:off x="1934332" y="4148266"/>
            <a:ext cx="1571453" cy="2483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DEAC4897-2128-413C-B6D8-115949A8C480}"/>
              </a:ext>
            </a:extLst>
          </p:cNvPr>
          <p:cNvCxnSpPr>
            <a:cxnSpLocks/>
            <a:stCxn id="18" idx="0"/>
          </p:cNvCxnSpPr>
          <p:nvPr/>
        </p:nvCxnSpPr>
        <p:spPr>
          <a:xfrm flipV="1">
            <a:off x="2122003" y="2648495"/>
            <a:ext cx="1383782" cy="5459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矢印: 下 23">
            <a:extLst>
              <a:ext uri="{FF2B5EF4-FFF2-40B4-BE49-F238E27FC236}">
                <a16:creationId xmlns:a16="http://schemas.microsoft.com/office/drawing/2014/main" id="{A484BF0D-7EE3-4785-8EDD-046C37D4B7A0}"/>
              </a:ext>
            </a:extLst>
          </p:cNvPr>
          <p:cNvSpPr/>
          <p:nvPr/>
        </p:nvSpPr>
        <p:spPr>
          <a:xfrm>
            <a:off x="4184221" y="4332033"/>
            <a:ext cx="176540" cy="34716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矢印: 下 24">
            <a:extLst>
              <a:ext uri="{FF2B5EF4-FFF2-40B4-BE49-F238E27FC236}">
                <a16:creationId xmlns:a16="http://schemas.microsoft.com/office/drawing/2014/main" id="{D55D3FFF-0327-4559-887A-170645AE22E6}"/>
              </a:ext>
            </a:extLst>
          </p:cNvPr>
          <p:cNvSpPr/>
          <p:nvPr/>
        </p:nvSpPr>
        <p:spPr>
          <a:xfrm>
            <a:off x="4567326" y="4422593"/>
            <a:ext cx="167757" cy="3090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矢印: 下 25">
            <a:extLst>
              <a:ext uri="{FF2B5EF4-FFF2-40B4-BE49-F238E27FC236}">
                <a16:creationId xmlns:a16="http://schemas.microsoft.com/office/drawing/2014/main" id="{3B367328-3DA7-48BC-944E-1698147F4A14}"/>
              </a:ext>
            </a:extLst>
          </p:cNvPr>
          <p:cNvSpPr/>
          <p:nvPr/>
        </p:nvSpPr>
        <p:spPr>
          <a:xfrm>
            <a:off x="4718621" y="4474633"/>
            <a:ext cx="167757" cy="29524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矢印: 下 26">
            <a:extLst>
              <a:ext uri="{FF2B5EF4-FFF2-40B4-BE49-F238E27FC236}">
                <a16:creationId xmlns:a16="http://schemas.microsoft.com/office/drawing/2014/main" id="{3D8EBAE0-CCCF-46DC-A5D8-CAB439A6BA6E}"/>
              </a:ext>
            </a:extLst>
          </p:cNvPr>
          <p:cNvSpPr/>
          <p:nvPr/>
        </p:nvSpPr>
        <p:spPr>
          <a:xfrm rot="1126789">
            <a:off x="5603156" y="4403539"/>
            <a:ext cx="176540" cy="34716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aspberry Pi 400 Hole Breadboard | vilros.com | Free Shipping – Vilros.com">
            <a:extLst>
              <a:ext uri="{FF2B5EF4-FFF2-40B4-BE49-F238E27FC236}">
                <a16:creationId xmlns:a16="http://schemas.microsoft.com/office/drawing/2014/main" id="{70F75D39-B78B-4C20-8CBE-5A0EC65B9D7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rot="16200000">
            <a:off x="7856218" y="2619208"/>
            <a:ext cx="3561056" cy="4881184"/>
          </a:xfrm>
          <a:prstGeom prst="rect">
            <a:avLst/>
          </a:prstGeom>
          <a:noFill/>
          <a:extLst>
            <a:ext uri="{909E8E84-426E-40DD-AFC4-6F175D3DCCD1}">
              <a14:hiddenFill xmlns:a14="http://schemas.microsoft.com/office/drawing/2010/main">
                <a:solidFill>
                  <a:srgbClr val="FFFFFF"/>
                </a:solidFill>
              </a14:hiddenFill>
            </a:ext>
          </a:extLst>
        </p:spPr>
      </p:pic>
      <p:sp>
        <p:nvSpPr>
          <p:cNvPr id="6" name="楕円 5">
            <a:extLst>
              <a:ext uri="{FF2B5EF4-FFF2-40B4-BE49-F238E27FC236}">
                <a16:creationId xmlns:a16="http://schemas.microsoft.com/office/drawing/2014/main" id="{7E9D2072-3EF5-4042-B959-6F444EFA88CC}"/>
              </a:ext>
            </a:extLst>
          </p:cNvPr>
          <p:cNvSpPr/>
          <p:nvPr/>
        </p:nvSpPr>
        <p:spPr>
          <a:xfrm>
            <a:off x="10272637" y="1586700"/>
            <a:ext cx="609600" cy="609896"/>
          </a:xfrm>
          <a:prstGeom prst="ellipse">
            <a:avLst/>
          </a:prstGeom>
          <a:noFill/>
          <a:ln w="762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楕円 22">
            <a:extLst>
              <a:ext uri="{FF2B5EF4-FFF2-40B4-BE49-F238E27FC236}">
                <a16:creationId xmlns:a16="http://schemas.microsoft.com/office/drawing/2014/main" id="{9388EB04-6EA8-4F39-8668-0729EF21B050}"/>
              </a:ext>
            </a:extLst>
          </p:cNvPr>
          <p:cNvSpPr/>
          <p:nvPr/>
        </p:nvSpPr>
        <p:spPr>
          <a:xfrm>
            <a:off x="11192694" y="1538921"/>
            <a:ext cx="609600" cy="609896"/>
          </a:xfrm>
          <a:prstGeom prst="ellipse">
            <a:avLst/>
          </a:prstGeom>
          <a:noFill/>
          <a:ln w="762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3581960E-84CB-4224-A386-573D5575D9A7}"/>
              </a:ext>
            </a:extLst>
          </p:cNvPr>
          <p:cNvSpPr/>
          <p:nvPr/>
        </p:nvSpPr>
        <p:spPr>
          <a:xfrm>
            <a:off x="9131197" y="1540879"/>
            <a:ext cx="609600" cy="609896"/>
          </a:xfrm>
          <a:prstGeom prst="ellipse">
            <a:avLst/>
          </a:prstGeom>
          <a:noFill/>
          <a:ln w="762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6778913B-7BA2-4468-A11D-92B3359A31DC}"/>
              </a:ext>
            </a:extLst>
          </p:cNvPr>
          <p:cNvSpPr/>
          <p:nvPr/>
        </p:nvSpPr>
        <p:spPr>
          <a:xfrm>
            <a:off x="7787040" y="1565304"/>
            <a:ext cx="609600" cy="609896"/>
          </a:xfrm>
          <a:prstGeom prst="ellipse">
            <a:avLst/>
          </a:prstGeom>
          <a:noFill/>
          <a:ln w="762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2CF94520-90C2-494F-A4A3-CF86636E5316}"/>
              </a:ext>
            </a:extLst>
          </p:cNvPr>
          <p:cNvSpPr/>
          <p:nvPr/>
        </p:nvSpPr>
        <p:spPr>
          <a:xfrm>
            <a:off x="6881367" y="1597665"/>
            <a:ext cx="609600" cy="609896"/>
          </a:xfrm>
          <a:prstGeom prst="ellipse">
            <a:avLst/>
          </a:prstGeom>
          <a:noFill/>
          <a:ln w="762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コネクタ 7">
            <a:extLst>
              <a:ext uri="{FF2B5EF4-FFF2-40B4-BE49-F238E27FC236}">
                <a16:creationId xmlns:a16="http://schemas.microsoft.com/office/drawing/2014/main" id="{826FF6C4-5849-41BB-80C3-481D885EB7FF}"/>
              </a:ext>
            </a:extLst>
          </p:cNvPr>
          <p:cNvCxnSpPr>
            <a:cxnSpLocks/>
            <a:endCxn id="23" idx="4"/>
          </p:cNvCxnSpPr>
          <p:nvPr/>
        </p:nvCxnSpPr>
        <p:spPr>
          <a:xfrm flipV="1">
            <a:off x="9511261" y="2148817"/>
            <a:ext cx="1986233" cy="2766914"/>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5F0C7F4E-452F-4BF0-88FE-C2AA591493A9}"/>
              </a:ext>
            </a:extLst>
          </p:cNvPr>
          <p:cNvCxnSpPr>
            <a:cxnSpLocks/>
            <a:endCxn id="23" idx="3"/>
          </p:cNvCxnSpPr>
          <p:nvPr/>
        </p:nvCxnSpPr>
        <p:spPr>
          <a:xfrm flipV="1">
            <a:off x="9976564" y="2059500"/>
            <a:ext cx="1305404" cy="1760084"/>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3E01749-A8F5-4D4B-9D86-89B29EC9D9E1}"/>
              </a:ext>
            </a:extLst>
          </p:cNvPr>
          <p:cNvCxnSpPr>
            <a:cxnSpLocks/>
            <a:endCxn id="6" idx="4"/>
          </p:cNvCxnSpPr>
          <p:nvPr/>
        </p:nvCxnSpPr>
        <p:spPr>
          <a:xfrm flipV="1">
            <a:off x="9191408" y="2196596"/>
            <a:ext cx="1386029" cy="2705662"/>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7D86102-F42B-4941-8250-B066F6B34411}"/>
              </a:ext>
            </a:extLst>
          </p:cNvPr>
          <p:cNvCxnSpPr>
            <a:cxnSpLocks/>
          </p:cNvCxnSpPr>
          <p:nvPr/>
        </p:nvCxnSpPr>
        <p:spPr>
          <a:xfrm flipV="1">
            <a:off x="9375493" y="2132578"/>
            <a:ext cx="1059466" cy="1679082"/>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CB3C836-A5C7-425A-AD94-5F22B337B661}"/>
              </a:ext>
            </a:extLst>
          </p:cNvPr>
          <p:cNvCxnSpPr>
            <a:cxnSpLocks/>
            <a:endCxn id="28" idx="4"/>
          </p:cNvCxnSpPr>
          <p:nvPr/>
        </p:nvCxnSpPr>
        <p:spPr>
          <a:xfrm flipV="1">
            <a:off x="8640936" y="2150775"/>
            <a:ext cx="795061" cy="2764956"/>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0A187C2-8E8E-4EE6-81C8-935AAA5C2DF0}"/>
              </a:ext>
            </a:extLst>
          </p:cNvPr>
          <p:cNvCxnSpPr>
            <a:cxnSpLocks/>
            <a:endCxn id="29" idx="4"/>
          </p:cNvCxnSpPr>
          <p:nvPr/>
        </p:nvCxnSpPr>
        <p:spPr>
          <a:xfrm flipH="1" flipV="1">
            <a:off x="8091840" y="2175200"/>
            <a:ext cx="247133" cy="2736137"/>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13BD8B5-E970-4F99-9228-F4B337165B91}"/>
              </a:ext>
            </a:extLst>
          </p:cNvPr>
          <p:cNvCxnSpPr>
            <a:cxnSpLocks/>
            <a:endCxn id="30" idx="4"/>
          </p:cNvCxnSpPr>
          <p:nvPr/>
        </p:nvCxnSpPr>
        <p:spPr>
          <a:xfrm flipH="1" flipV="1">
            <a:off x="7186167" y="2207561"/>
            <a:ext cx="864750" cy="2694298"/>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DCF517E-62EC-49EF-BEA6-10E7B8178C0F}"/>
              </a:ext>
            </a:extLst>
          </p:cNvPr>
          <p:cNvCxnSpPr>
            <a:cxnSpLocks/>
            <a:endCxn id="28" idx="3"/>
          </p:cNvCxnSpPr>
          <p:nvPr/>
        </p:nvCxnSpPr>
        <p:spPr>
          <a:xfrm flipV="1">
            <a:off x="8739233" y="2061458"/>
            <a:ext cx="481238" cy="1750202"/>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53E8F36-B889-40D2-90D3-A9C5E725236E}"/>
              </a:ext>
            </a:extLst>
          </p:cNvPr>
          <p:cNvCxnSpPr>
            <a:cxnSpLocks/>
          </p:cNvCxnSpPr>
          <p:nvPr/>
        </p:nvCxnSpPr>
        <p:spPr>
          <a:xfrm flipH="1" flipV="1">
            <a:off x="7295923" y="2227964"/>
            <a:ext cx="304235" cy="1583697"/>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2061" name="正方形/長方形 2060">
            <a:extLst>
              <a:ext uri="{FF2B5EF4-FFF2-40B4-BE49-F238E27FC236}">
                <a16:creationId xmlns:a16="http://schemas.microsoft.com/office/drawing/2014/main" id="{D3DB3470-F911-40A6-8692-5B9943B5BC90}"/>
              </a:ext>
            </a:extLst>
          </p:cNvPr>
          <p:cNvSpPr/>
          <p:nvPr/>
        </p:nvSpPr>
        <p:spPr>
          <a:xfrm>
            <a:off x="7161442" y="5973643"/>
            <a:ext cx="2526844" cy="65813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4   3   2  G  1  0  </a:t>
            </a:r>
          </a:p>
        </p:txBody>
      </p:sp>
      <p:sp>
        <p:nvSpPr>
          <p:cNvPr id="2062" name="楕円 2061">
            <a:extLst>
              <a:ext uri="{FF2B5EF4-FFF2-40B4-BE49-F238E27FC236}">
                <a16:creationId xmlns:a16="http://schemas.microsoft.com/office/drawing/2014/main" id="{723D5B81-6EE1-479F-A3A0-64D3D0F7BC9F}"/>
              </a:ext>
            </a:extLst>
          </p:cNvPr>
          <p:cNvSpPr/>
          <p:nvPr/>
        </p:nvSpPr>
        <p:spPr>
          <a:xfrm>
            <a:off x="9429923" y="5994046"/>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楕円 53">
            <a:extLst>
              <a:ext uri="{FF2B5EF4-FFF2-40B4-BE49-F238E27FC236}">
                <a16:creationId xmlns:a16="http://schemas.microsoft.com/office/drawing/2014/main" id="{E7074175-064A-4DBE-84F9-6E078A87168D}"/>
              </a:ext>
            </a:extLst>
          </p:cNvPr>
          <p:cNvSpPr/>
          <p:nvPr/>
        </p:nvSpPr>
        <p:spPr>
          <a:xfrm>
            <a:off x="8851632" y="5994046"/>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楕円 54">
            <a:extLst>
              <a:ext uri="{FF2B5EF4-FFF2-40B4-BE49-F238E27FC236}">
                <a16:creationId xmlns:a16="http://schemas.microsoft.com/office/drawing/2014/main" id="{0BEF810B-6E27-48B3-9037-3EEF8795D2D9}"/>
              </a:ext>
            </a:extLst>
          </p:cNvPr>
          <p:cNvSpPr/>
          <p:nvPr/>
        </p:nvSpPr>
        <p:spPr>
          <a:xfrm>
            <a:off x="8562488" y="5994046"/>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楕円 55">
            <a:extLst>
              <a:ext uri="{FF2B5EF4-FFF2-40B4-BE49-F238E27FC236}">
                <a16:creationId xmlns:a16="http://schemas.microsoft.com/office/drawing/2014/main" id="{5158C483-D100-402D-948F-15A198E2AFBE}"/>
              </a:ext>
            </a:extLst>
          </p:cNvPr>
          <p:cNvSpPr/>
          <p:nvPr/>
        </p:nvSpPr>
        <p:spPr>
          <a:xfrm>
            <a:off x="8273344" y="5994046"/>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楕円 56">
            <a:extLst>
              <a:ext uri="{FF2B5EF4-FFF2-40B4-BE49-F238E27FC236}">
                <a16:creationId xmlns:a16="http://schemas.microsoft.com/office/drawing/2014/main" id="{D84E108F-9DE4-42D6-BDFE-B4A9422FB9EF}"/>
              </a:ext>
            </a:extLst>
          </p:cNvPr>
          <p:cNvSpPr/>
          <p:nvPr/>
        </p:nvSpPr>
        <p:spPr>
          <a:xfrm>
            <a:off x="7984200" y="5994046"/>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楕円 57">
            <a:extLst>
              <a:ext uri="{FF2B5EF4-FFF2-40B4-BE49-F238E27FC236}">
                <a16:creationId xmlns:a16="http://schemas.microsoft.com/office/drawing/2014/main" id="{D76E518F-F9F2-4362-A399-32D2CA49D888}"/>
              </a:ext>
            </a:extLst>
          </p:cNvPr>
          <p:cNvSpPr/>
          <p:nvPr/>
        </p:nvSpPr>
        <p:spPr>
          <a:xfrm>
            <a:off x="7695056" y="5994046"/>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楕円 58">
            <a:extLst>
              <a:ext uri="{FF2B5EF4-FFF2-40B4-BE49-F238E27FC236}">
                <a16:creationId xmlns:a16="http://schemas.microsoft.com/office/drawing/2014/main" id="{1AC5B71B-EC5B-44EC-A355-FC96F1B438FB}"/>
              </a:ext>
            </a:extLst>
          </p:cNvPr>
          <p:cNvSpPr/>
          <p:nvPr/>
        </p:nvSpPr>
        <p:spPr>
          <a:xfrm>
            <a:off x="9140776" y="5994046"/>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楕円 59">
            <a:extLst>
              <a:ext uri="{FF2B5EF4-FFF2-40B4-BE49-F238E27FC236}">
                <a16:creationId xmlns:a16="http://schemas.microsoft.com/office/drawing/2014/main" id="{4D3C6EBF-C146-4E3B-9737-00AD80E52A67}"/>
              </a:ext>
            </a:extLst>
          </p:cNvPr>
          <p:cNvSpPr/>
          <p:nvPr/>
        </p:nvSpPr>
        <p:spPr>
          <a:xfrm>
            <a:off x="7405912" y="5994046"/>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直線コネクタ 63">
            <a:extLst>
              <a:ext uri="{FF2B5EF4-FFF2-40B4-BE49-F238E27FC236}">
                <a16:creationId xmlns:a16="http://schemas.microsoft.com/office/drawing/2014/main" id="{D5646B28-23D2-4FE1-90A5-8898AA99C6F4}"/>
              </a:ext>
            </a:extLst>
          </p:cNvPr>
          <p:cNvCxnSpPr>
            <a:cxnSpLocks/>
          </p:cNvCxnSpPr>
          <p:nvPr/>
        </p:nvCxnSpPr>
        <p:spPr>
          <a:xfrm flipH="1" flipV="1">
            <a:off x="7984200" y="2132578"/>
            <a:ext cx="132354" cy="1687007"/>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E650912-361B-4A73-8D94-C9029BDB0BF2}"/>
              </a:ext>
            </a:extLst>
          </p:cNvPr>
          <p:cNvSpPr txBox="1"/>
          <p:nvPr/>
        </p:nvSpPr>
        <p:spPr>
          <a:xfrm>
            <a:off x="9950669" y="4793470"/>
            <a:ext cx="1392502" cy="523220"/>
          </a:xfrm>
          <a:prstGeom prst="rect">
            <a:avLst/>
          </a:prstGeom>
          <a:solidFill>
            <a:schemeClr val="bg1"/>
          </a:solidFill>
        </p:spPr>
        <p:txBody>
          <a:bodyPr wrap="square" rtlCol="0">
            <a:spAutoFit/>
          </a:bodyPr>
          <a:lstStyle/>
          <a:p>
            <a:r>
              <a:rPr lang="ja-JP" altLang="en-US" sz="2800" b="1" dirty="0"/>
              <a:t>長い足</a:t>
            </a:r>
            <a:endParaRPr lang="en-US" sz="2800" b="1" dirty="0"/>
          </a:p>
        </p:txBody>
      </p:sp>
      <p:sp>
        <p:nvSpPr>
          <p:cNvPr id="44" name="テキスト ボックス 43">
            <a:extLst>
              <a:ext uri="{FF2B5EF4-FFF2-40B4-BE49-F238E27FC236}">
                <a16:creationId xmlns:a16="http://schemas.microsoft.com/office/drawing/2014/main" id="{DB7C75D4-C560-42C3-A514-1B3AE6051941}"/>
              </a:ext>
            </a:extLst>
          </p:cNvPr>
          <p:cNvSpPr txBox="1"/>
          <p:nvPr/>
        </p:nvSpPr>
        <p:spPr>
          <a:xfrm>
            <a:off x="10604496" y="3639457"/>
            <a:ext cx="1392502" cy="523220"/>
          </a:xfrm>
          <a:prstGeom prst="rect">
            <a:avLst/>
          </a:prstGeom>
          <a:solidFill>
            <a:schemeClr val="bg1"/>
          </a:solidFill>
        </p:spPr>
        <p:txBody>
          <a:bodyPr wrap="square" rtlCol="0">
            <a:spAutoFit/>
          </a:bodyPr>
          <a:lstStyle/>
          <a:p>
            <a:r>
              <a:rPr lang="ja-JP" altLang="en-US" sz="2800" b="1" dirty="0"/>
              <a:t>短い足</a:t>
            </a:r>
            <a:endParaRPr lang="en-US" sz="2800" b="1" dirty="0"/>
          </a:p>
        </p:txBody>
      </p:sp>
      <p:cxnSp>
        <p:nvCxnSpPr>
          <p:cNvPr id="46" name="直線コネクタ 45">
            <a:extLst>
              <a:ext uri="{FF2B5EF4-FFF2-40B4-BE49-F238E27FC236}">
                <a16:creationId xmlns:a16="http://schemas.microsoft.com/office/drawing/2014/main" id="{6D4ACA17-ECF5-49BB-9669-BA3D17B788C1}"/>
              </a:ext>
            </a:extLst>
          </p:cNvPr>
          <p:cNvCxnSpPr>
            <a:cxnSpLocks/>
          </p:cNvCxnSpPr>
          <p:nvPr/>
        </p:nvCxnSpPr>
        <p:spPr>
          <a:xfrm flipV="1">
            <a:off x="8886608" y="3496310"/>
            <a:ext cx="453583" cy="1710851"/>
          </a:xfrm>
          <a:prstGeom prst="line">
            <a:avLst/>
          </a:prstGeom>
          <a:ln w="76200">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7E1891E-50D4-4DA4-BAA5-5D7CCAD3AA18}"/>
              </a:ext>
            </a:extLst>
          </p:cNvPr>
          <p:cNvCxnSpPr>
            <a:cxnSpLocks/>
          </p:cNvCxnSpPr>
          <p:nvPr/>
        </p:nvCxnSpPr>
        <p:spPr>
          <a:xfrm flipV="1">
            <a:off x="9122777" y="2648495"/>
            <a:ext cx="313220" cy="1165096"/>
          </a:xfrm>
          <a:prstGeom prst="line">
            <a:avLst/>
          </a:prstGeom>
          <a:ln w="76200">
            <a:solidFill>
              <a:srgbClr val="00B0F0"/>
            </a:solidFill>
            <a:headEnd type="oval"/>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6E980416-0FA1-4860-A3D5-C42F8806857E}"/>
              </a:ext>
            </a:extLst>
          </p:cNvPr>
          <p:cNvSpPr/>
          <p:nvPr/>
        </p:nvSpPr>
        <p:spPr>
          <a:xfrm rot="5900780">
            <a:off x="8997006" y="2942870"/>
            <a:ext cx="849247" cy="261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矢印: 下 60">
            <a:extLst>
              <a:ext uri="{FF2B5EF4-FFF2-40B4-BE49-F238E27FC236}">
                <a16:creationId xmlns:a16="http://schemas.microsoft.com/office/drawing/2014/main" id="{7B521BE7-DC4E-4C88-88EA-7BBA50E1FEF0}"/>
              </a:ext>
            </a:extLst>
          </p:cNvPr>
          <p:cNvSpPr/>
          <p:nvPr/>
        </p:nvSpPr>
        <p:spPr>
          <a:xfrm flipV="1">
            <a:off x="5743814" y="6233759"/>
            <a:ext cx="228601" cy="44324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矢印: 下 61">
            <a:extLst>
              <a:ext uri="{FF2B5EF4-FFF2-40B4-BE49-F238E27FC236}">
                <a16:creationId xmlns:a16="http://schemas.microsoft.com/office/drawing/2014/main" id="{DB7DA090-C154-43A3-A7A5-A9AE03C2AB90}"/>
              </a:ext>
            </a:extLst>
          </p:cNvPr>
          <p:cNvSpPr/>
          <p:nvPr/>
        </p:nvSpPr>
        <p:spPr>
          <a:xfrm rot="2228235">
            <a:off x="6197815" y="4301051"/>
            <a:ext cx="176540" cy="34716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テキスト ボックス 62">
            <a:extLst>
              <a:ext uri="{FF2B5EF4-FFF2-40B4-BE49-F238E27FC236}">
                <a16:creationId xmlns:a16="http://schemas.microsoft.com/office/drawing/2014/main" id="{92537717-1989-41DA-B38C-8F2C4928DAA3}"/>
              </a:ext>
            </a:extLst>
          </p:cNvPr>
          <p:cNvSpPr txBox="1"/>
          <p:nvPr/>
        </p:nvSpPr>
        <p:spPr>
          <a:xfrm>
            <a:off x="10647374" y="0"/>
            <a:ext cx="1544626" cy="523220"/>
          </a:xfrm>
          <a:prstGeom prst="rect">
            <a:avLst/>
          </a:prstGeom>
          <a:solidFill>
            <a:schemeClr val="accent6">
              <a:lumMod val="50000"/>
            </a:schemeClr>
          </a:solidFill>
          <a:ln>
            <a:noFill/>
          </a:ln>
        </p:spPr>
        <p:txBody>
          <a:bodyPr wrap="square" rtlCol="0">
            <a:spAutoFit/>
          </a:bodyPr>
          <a:lstStyle/>
          <a:p>
            <a:r>
              <a:rPr lang="ja-JP" altLang="en-US" sz="2800" b="1" dirty="0">
                <a:solidFill>
                  <a:schemeClr val="bg1"/>
                </a:solidFill>
              </a:rPr>
              <a:t>回路</a:t>
            </a:r>
            <a:r>
              <a:rPr lang="en-US" altLang="ja-JP" sz="2800" b="1" dirty="0">
                <a:solidFill>
                  <a:schemeClr val="bg1"/>
                </a:solidFill>
              </a:rPr>
              <a:t>4-1</a:t>
            </a:r>
            <a:endParaRPr lang="en-US" sz="2800" b="1" dirty="0">
              <a:solidFill>
                <a:schemeClr val="bg1"/>
              </a:solidFill>
            </a:endParaRPr>
          </a:p>
        </p:txBody>
      </p:sp>
      <p:grpSp>
        <p:nvGrpSpPr>
          <p:cNvPr id="53" name="グループ化 52">
            <a:extLst>
              <a:ext uri="{FF2B5EF4-FFF2-40B4-BE49-F238E27FC236}">
                <a16:creationId xmlns:a16="http://schemas.microsoft.com/office/drawing/2014/main" id="{47C279EC-06B5-4B97-89DB-85BC7D56E732}"/>
              </a:ext>
            </a:extLst>
          </p:cNvPr>
          <p:cNvGrpSpPr/>
          <p:nvPr/>
        </p:nvGrpSpPr>
        <p:grpSpPr>
          <a:xfrm>
            <a:off x="-5082" y="8472"/>
            <a:ext cx="1786748" cy="546848"/>
            <a:chOff x="550140" y="4508477"/>
            <a:chExt cx="1786748" cy="546848"/>
          </a:xfrm>
        </p:grpSpPr>
        <p:sp>
          <p:nvSpPr>
            <p:cNvPr id="65" name="テキスト ボックス 64">
              <a:extLst>
                <a:ext uri="{FF2B5EF4-FFF2-40B4-BE49-F238E27FC236}">
                  <a16:creationId xmlns:a16="http://schemas.microsoft.com/office/drawing/2014/main" id="{16E3AA54-EBB3-4254-B3DE-354F3FD4F0D1}"/>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66" name="Picture 2" descr="工作をする子供たちのイラスト | かわいいフリー素材集 いらすとや">
              <a:extLst>
                <a:ext uri="{FF2B5EF4-FFF2-40B4-BE49-F238E27FC236}">
                  <a16:creationId xmlns:a16="http://schemas.microsoft.com/office/drawing/2014/main" id="{F8BCD867-4FE8-45A7-AD16-4912CFCAAF1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84269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図 62">
            <a:extLst>
              <a:ext uri="{FF2B5EF4-FFF2-40B4-BE49-F238E27FC236}">
                <a16:creationId xmlns:a16="http://schemas.microsoft.com/office/drawing/2014/main" id="{1732EF3C-0E3E-4670-8393-26D9C9EE6A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6665" y="2451364"/>
            <a:ext cx="3218724" cy="2689679"/>
          </a:xfrm>
          <a:prstGeom prst="rect">
            <a:avLst/>
          </a:prstGeom>
        </p:spPr>
      </p:pic>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4 </a:t>
            </a:r>
            <a:r>
              <a:rPr lang="en-US" altLang="ja-JP" dirty="0"/>
              <a:t>LED</a:t>
            </a:r>
            <a:r>
              <a:rPr lang="ja-JP" altLang="en-US" dirty="0"/>
              <a:t>を５つひからせよう</a:t>
            </a:r>
            <a:r>
              <a:rPr lang="en-US" altLang="ja-JP" dirty="0"/>
              <a:t> </a:t>
            </a:r>
            <a:endParaRPr lang="en-US" dirty="0"/>
          </a:p>
        </p:txBody>
      </p:sp>
      <p:sp>
        <p:nvSpPr>
          <p:cNvPr id="47" name="コンテンツ プレースホルダー 46">
            <a:extLst>
              <a:ext uri="{FF2B5EF4-FFF2-40B4-BE49-F238E27FC236}">
                <a16:creationId xmlns:a16="http://schemas.microsoft.com/office/drawing/2014/main" id="{46251C18-9008-45AE-864F-9791B5D92957}"/>
              </a:ext>
            </a:extLst>
          </p:cNvPr>
          <p:cNvSpPr>
            <a:spLocks noGrp="1"/>
          </p:cNvSpPr>
          <p:nvPr>
            <p:ph idx="1"/>
          </p:nvPr>
        </p:nvSpPr>
        <p:spPr>
          <a:xfrm>
            <a:off x="838200" y="1825625"/>
            <a:ext cx="11014276" cy="4351338"/>
          </a:xfrm>
        </p:spPr>
        <p:txBody>
          <a:bodyPr>
            <a:normAutofit/>
          </a:bodyPr>
          <a:lstStyle/>
          <a:p>
            <a:pPr marL="0" indent="0">
              <a:buNone/>
            </a:pPr>
            <a:r>
              <a:rPr lang="ja-JP" altLang="en-US" sz="2400" b="1" dirty="0">
                <a:solidFill>
                  <a:schemeClr val="accent6"/>
                </a:solidFill>
              </a:rPr>
              <a:t>ここに書いていく。この７行と、次のページの</a:t>
            </a:r>
            <a:r>
              <a:rPr lang="en-US" altLang="ja-JP" sz="2400" b="1" dirty="0">
                <a:solidFill>
                  <a:schemeClr val="accent6"/>
                </a:solidFill>
              </a:rPr>
              <a:t>5</a:t>
            </a:r>
            <a:r>
              <a:rPr lang="ja-JP" altLang="en-US" sz="2400" b="1" dirty="0">
                <a:solidFill>
                  <a:schemeClr val="accent6"/>
                </a:solidFill>
              </a:rPr>
              <a:t>行をコピペする。</a:t>
            </a:r>
            <a:endParaRPr lang="en-US" sz="2400" dirty="0"/>
          </a:p>
        </p:txBody>
      </p:sp>
      <p:sp>
        <p:nvSpPr>
          <p:cNvPr id="49" name="正方形/長方形 48">
            <a:extLst>
              <a:ext uri="{FF2B5EF4-FFF2-40B4-BE49-F238E27FC236}">
                <a16:creationId xmlns:a16="http://schemas.microsoft.com/office/drawing/2014/main" id="{29475571-A7EF-4ED4-9142-3476A42E8238}"/>
              </a:ext>
            </a:extLst>
          </p:cNvPr>
          <p:cNvSpPr/>
          <p:nvPr/>
        </p:nvSpPr>
        <p:spPr>
          <a:xfrm>
            <a:off x="1901781" y="2817680"/>
            <a:ext cx="2230381" cy="10716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矢印: 下 49">
            <a:extLst>
              <a:ext uri="{FF2B5EF4-FFF2-40B4-BE49-F238E27FC236}">
                <a16:creationId xmlns:a16="http://schemas.microsoft.com/office/drawing/2014/main" id="{CBFE0B16-6E0A-46D3-B526-B03BA9CA9414}"/>
              </a:ext>
            </a:extLst>
          </p:cNvPr>
          <p:cNvSpPr/>
          <p:nvPr/>
        </p:nvSpPr>
        <p:spPr>
          <a:xfrm>
            <a:off x="2107651" y="2190575"/>
            <a:ext cx="251687" cy="53988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コンテンツ プレースホルダー 25">
            <a:extLst>
              <a:ext uri="{FF2B5EF4-FFF2-40B4-BE49-F238E27FC236}">
                <a16:creationId xmlns:a16="http://schemas.microsoft.com/office/drawing/2014/main" id="{558FA1D9-1923-4BB9-9D25-D284D2489664}"/>
              </a:ext>
            </a:extLst>
          </p:cNvPr>
          <p:cNvSpPr txBox="1">
            <a:spLocks/>
          </p:cNvSpPr>
          <p:nvPr/>
        </p:nvSpPr>
        <p:spPr>
          <a:xfrm>
            <a:off x="5070342" y="2370430"/>
            <a:ext cx="6950599" cy="4090549"/>
          </a:xfrm>
          <a:prstGeom prst="rect">
            <a:avLst/>
          </a:prstGeom>
          <a:ln>
            <a:solidFill>
              <a:srgbClr val="FF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import board</a:t>
            </a:r>
          </a:p>
          <a:p>
            <a:pPr marL="0" indent="0">
              <a:buFont typeface="Arial" panose="020B0604020202020204" pitchFamily="34" charset="0"/>
              <a:buNone/>
            </a:pPr>
            <a:r>
              <a:rPr lang="en-US"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from piper_blockly import *</a:t>
            </a:r>
          </a:p>
          <a:p>
            <a:pPr marL="0" indent="0">
              <a:buFont typeface="Arial" panose="020B0604020202020204" pitchFamily="34" charset="0"/>
              <a:buNone/>
            </a:pPr>
            <a:endParaRPr lang="en-US"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endParaRPr>
          </a:p>
          <a:p>
            <a:pPr marL="0" indent="0">
              <a:buFont typeface="Arial" panose="020B0604020202020204" pitchFamily="34" charset="0"/>
              <a:buNone/>
            </a:pPr>
            <a:r>
              <a:rPr lang="en-US"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GP0 = piperPin(board.GP0, "GP0")</a:t>
            </a:r>
          </a:p>
          <a:p>
            <a:pPr marL="0" indent="0">
              <a:buFont typeface="Arial" panose="020B0604020202020204" pitchFamily="34" charset="0"/>
              <a:buNone/>
            </a:pPr>
            <a:r>
              <a:rPr lang="en-US"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GP1 = piperPin(board.GP1, "GP1")</a:t>
            </a:r>
          </a:p>
          <a:p>
            <a:pPr marL="0" indent="0">
              <a:buFont typeface="Arial" panose="020B0604020202020204" pitchFamily="34" charset="0"/>
              <a:buNone/>
            </a:pPr>
            <a:r>
              <a:rPr lang="en-US"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GP2 = piperPin(board.GP2, "GP2")</a:t>
            </a:r>
          </a:p>
          <a:p>
            <a:pPr marL="0" indent="0">
              <a:buFont typeface="Arial" panose="020B0604020202020204" pitchFamily="34" charset="0"/>
              <a:buNone/>
            </a:pPr>
            <a:r>
              <a:rPr lang="en-US"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GP3 = piperPin(board.GP3, "GP3")</a:t>
            </a:r>
          </a:p>
          <a:p>
            <a:pPr marL="0" indent="0">
              <a:buFont typeface="Arial" panose="020B0604020202020204" pitchFamily="34" charset="0"/>
              <a:buNone/>
            </a:pPr>
            <a:r>
              <a:rPr lang="en-US"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GP4 = piperPin(board.GP4, "GP4")</a:t>
            </a:r>
          </a:p>
        </p:txBody>
      </p:sp>
      <p:cxnSp>
        <p:nvCxnSpPr>
          <p:cNvPr id="53" name="直線コネクタ 52">
            <a:extLst>
              <a:ext uri="{FF2B5EF4-FFF2-40B4-BE49-F238E27FC236}">
                <a16:creationId xmlns:a16="http://schemas.microsoft.com/office/drawing/2014/main" id="{89CD6B63-FA72-414B-8321-68C6CFFF1D85}"/>
              </a:ext>
            </a:extLst>
          </p:cNvPr>
          <p:cNvCxnSpPr>
            <a:cxnSpLocks/>
          </p:cNvCxnSpPr>
          <p:nvPr/>
        </p:nvCxnSpPr>
        <p:spPr>
          <a:xfrm flipV="1">
            <a:off x="4132162" y="2370430"/>
            <a:ext cx="938180" cy="4472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E6F4C4E1-04C8-4593-9CA3-71B96DE2BBDF}"/>
              </a:ext>
            </a:extLst>
          </p:cNvPr>
          <p:cNvCxnSpPr>
            <a:cxnSpLocks/>
          </p:cNvCxnSpPr>
          <p:nvPr/>
        </p:nvCxnSpPr>
        <p:spPr>
          <a:xfrm>
            <a:off x="4132162" y="3889340"/>
            <a:ext cx="938180" cy="25484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矢印: 下 66">
            <a:extLst>
              <a:ext uri="{FF2B5EF4-FFF2-40B4-BE49-F238E27FC236}">
                <a16:creationId xmlns:a16="http://schemas.microsoft.com/office/drawing/2014/main" id="{66A50964-BB57-4CA6-8B17-5154B55D8C77}"/>
              </a:ext>
            </a:extLst>
          </p:cNvPr>
          <p:cNvSpPr/>
          <p:nvPr/>
        </p:nvSpPr>
        <p:spPr>
          <a:xfrm rot="19244673">
            <a:off x="4962937" y="2131009"/>
            <a:ext cx="214810" cy="33340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テキスト ボックス 67">
            <a:extLst>
              <a:ext uri="{FF2B5EF4-FFF2-40B4-BE49-F238E27FC236}">
                <a16:creationId xmlns:a16="http://schemas.microsoft.com/office/drawing/2014/main" id="{2E7C79A7-2A4C-4144-B1C2-230DF5D9C2A3}"/>
              </a:ext>
            </a:extLst>
          </p:cNvPr>
          <p:cNvSpPr txBox="1"/>
          <p:nvPr/>
        </p:nvSpPr>
        <p:spPr>
          <a:xfrm>
            <a:off x="9524214" y="0"/>
            <a:ext cx="2667786" cy="523220"/>
          </a:xfrm>
          <a:prstGeom prst="rect">
            <a:avLst/>
          </a:prstGeom>
          <a:solidFill>
            <a:srgbClr val="7030A0"/>
          </a:solidFill>
          <a:ln>
            <a:noFill/>
          </a:ln>
        </p:spPr>
        <p:txBody>
          <a:bodyPr wrap="square" rtlCol="0">
            <a:spAutoFit/>
          </a:bodyPr>
          <a:lstStyle/>
          <a:p>
            <a:r>
              <a:rPr lang="ja-JP" altLang="en-US" sz="2800" b="1" dirty="0">
                <a:solidFill>
                  <a:schemeClr val="bg1"/>
                </a:solidFill>
              </a:rPr>
              <a:t>プログラム</a:t>
            </a:r>
            <a:r>
              <a:rPr lang="en-US" altLang="ja-JP" sz="2800" b="1" dirty="0">
                <a:solidFill>
                  <a:schemeClr val="bg1"/>
                </a:solidFill>
              </a:rPr>
              <a:t>4-1</a:t>
            </a:r>
            <a:endParaRPr lang="en-US" sz="2800" b="1" dirty="0">
              <a:solidFill>
                <a:schemeClr val="bg1"/>
              </a:solidFill>
            </a:endParaRPr>
          </a:p>
        </p:txBody>
      </p:sp>
      <p:sp>
        <p:nvSpPr>
          <p:cNvPr id="69" name="正方形/長方形 68">
            <a:extLst>
              <a:ext uri="{FF2B5EF4-FFF2-40B4-BE49-F238E27FC236}">
                <a16:creationId xmlns:a16="http://schemas.microsoft.com/office/drawing/2014/main" id="{CF89F205-09F2-4916-834D-B63DF8E6264C}"/>
              </a:ext>
            </a:extLst>
          </p:cNvPr>
          <p:cNvSpPr/>
          <p:nvPr/>
        </p:nvSpPr>
        <p:spPr>
          <a:xfrm>
            <a:off x="838200" y="6595916"/>
            <a:ext cx="7346066" cy="438582"/>
          </a:xfrm>
          <a:prstGeom prst="rect">
            <a:avLst/>
          </a:prstGeom>
        </p:spPr>
        <p:txBody>
          <a:bodyPr wrap="square">
            <a:spAutoFit/>
          </a:bodyPr>
          <a:lstStyle/>
          <a:p>
            <a:r>
              <a:rPr lang="ja-JP" altLang="en-US" sz="1200" dirty="0"/>
              <a:t>お助けコード  </a:t>
            </a:r>
            <a:r>
              <a:rPr lang="en-US" sz="1200" dirty="0">
                <a:hlinkClick r:id="rId4"/>
              </a:rPr>
              <a:t>https://github.com/te1netd/prochalle-led/blob/main/step4-code.py</a:t>
            </a:r>
            <a:endParaRPr lang="en-US" sz="1200" dirty="0"/>
          </a:p>
          <a:p>
            <a:endParaRPr lang="en-US" sz="1000" dirty="0"/>
          </a:p>
        </p:txBody>
      </p:sp>
      <p:sp>
        <p:nvSpPr>
          <p:cNvPr id="3" name="矢印: 右 2">
            <a:extLst>
              <a:ext uri="{FF2B5EF4-FFF2-40B4-BE49-F238E27FC236}">
                <a16:creationId xmlns:a16="http://schemas.microsoft.com/office/drawing/2014/main" id="{840098F2-3265-4F66-8B00-4C9850B98DCF}"/>
              </a:ext>
            </a:extLst>
          </p:cNvPr>
          <p:cNvSpPr/>
          <p:nvPr/>
        </p:nvSpPr>
        <p:spPr>
          <a:xfrm flipH="1">
            <a:off x="3771810" y="3033164"/>
            <a:ext cx="1244087" cy="698012"/>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コピペ</a:t>
            </a:r>
            <a:endParaRPr lang="en-US" dirty="0"/>
          </a:p>
        </p:txBody>
      </p:sp>
      <p:grpSp>
        <p:nvGrpSpPr>
          <p:cNvPr id="15" name="グループ化 14">
            <a:extLst>
              <a:ext uri="{FF2B5EF4-FFF2-40B4-BE49-F238E27FC236}">
                <a16:creationId xmlns:a16="http://schemas.microsoft.com/office/drawing/2014/main" id="{F1211C06-E7F8-4974-99D8-BDB75A7CFDCF}"/>
              </a:ext>
            </a:extLst>
          </p:cNvPr>
          <p:cNvGrpSpPr/>
          <p:nvPr/>
        </p:nvGrpSpPr>
        <p:grpSpPr>
          <a:xfrm>
            <a:off x="-5082" y="8472"/>
            <a:ext cx="1786748" cy="546848"/>
            <a:chOff x="550140" y="4508477"/>
            <a:chExt cx="1786748" cy="546848"/>
          </a:xfrm>
        </p:grpSpPr>
        <p:sp>
          <p:nvSpPr>
            <p:cNvPr id="16" name="テキスト ボックス 15">
              <a:extLst>
                <a:ext uri="{FF2B5EF4-FFF2-40B4-BE49-F238E27FC236}">
                  <a16:creationId xmlns:a16="http://schemas.microsoft.com/office/drawing/2014/main" id="{E6919D3E-E980-4F4A-82B0-78965BF1C066}"/>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18" name="Picture 2" descr="工作をする子供たちのイラスト | かわいいフリー素材集 いらすとや">
              <a:extLst>
                <a:ext uri="{FF2B5EF4-FFF2-40B4-BE49-F238E27FC236}">
                  <a16:creationId xmlns:a16="http://schemas.microsoft.com/office/drawing/2014/main" id="{471561C8-5E6B-44AC-8812-2BFD4B1CB297}"/>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2286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A848CA2-950C-4BF6-9359-FF4B936346D2}"/>
              </a:ext>
            </a:extLst>
          </p:cNvPr>
          <p:cNvSpPr txBox="1"/>
          <p:nvPr/>
        </p:nvSpPr>
        <p:spPr>
          <a:xfrm>
            <a:off x="5489693" y="1825625"/>
            <a:ext cx="6504008" cy="5632311"/>
          </a:xfrm>
          <a:prstGeom prst="rect">
            <a:avLst/>
          </a:prstGeom>
          <a:noFill/>
        </p:spPr>
        <p:txBody>
          <a:bodyPr wrap="square" rtlCol="0">
            <a:spAutoFit/>
          </a:bodyPr>
          <a:lstStyle/>
          <a:p>
            <a:r>
              <a:rPr lang="en-US" altLang="ja-JP" sz="2400" dirty="0">
                <a:latin typeface="Consolas" panose="020B0609020204030204" pitchFamily="49" charset="0"/>
                <a:cs typeface="Consolas" panose="020B0609020204030204" pitchFamily="49" charset="0"/>
              </a:rPr>
              <a:t>GP0</a:t>
            </a:r>
            <a:r>
              <a:rPr lang="ja-JP" altLang="en-US" sz="2400" dirty="0">
                <a:latin typeface="Consolas" panose="020B0609020204030204" pitchFamily="49" charset="0"/>
                <a:cs typeface="Consolas" panose="020B0609020204030204" pitchFamily="49" charset="0"/>
              </a:rPr>
              <a:t>から</a:t>
            </a:r>
            <a:r>
              <a:rPr lang="en-US" altLang="ja-JP" sz="2400" dirty="0">
                <a:latin typeface="Consolas" panose="020B0609020204030204" pitchFamily="49" charset="0"/>
                <a:cs typeface="Consolas" panose="020B0609020204030204" pitchFamily="49" charset="0"/>
              </a:rPr>
              <a:t>GP4</a:t>
            </a:r>
            <a:r>
              <a:rPr lang="ja-JP" altLang="en-US" sz="2400" dirty="0">
                <a:latin typeface="Consolas" panose="020B0609020204030204" pitchFamily="49" charset="0"/>
                <a:cs typeface="Consolas" panose="020B0609020204030204" pitchFamily="49" charset="0"/>
              </a:rPr>
              <a:t>の</a:t>
            </a:r>
            <a:r>
              <a:rPr lang="en-US" altLang="ja-JP" sz="2400" dirty="0">
                <a:latin typeface="Consolas" panose="020B0609020204030204" pitchFamily="49" charset="0"/>
                <a:cs typeface="Consolas" panose="020B0609020204030204" pitchFamily="49" charset="0"/>
              </a:rPr>
              <a:t>LED</a:t>
            </a:r>
            <a:r>
              <a:rPr lang="ja-JP" altLang="en-US" sz="2400" dirty="0">
                <a:latin typeface="Consolas" panose="020B0609020204030204" pitchFamily="49" charset="0"/>
                <a:cs typeface="Consolas" panose="020B0609020204030204" pitchFamily="49" charset="0"/>
              </a:rPr>
              <a:t>をひからせる命令</a:t>
            </a:r>
            <a:endParaRPr lang="en-US" altLang="ja-JP" sz="2400" dirty="0">
              <a:latin typeface="Consolas" panose="020B0609020204030204" pitchFamily="49" charset="0"/>
              <a:cs typeface="Consolas" panose="020B0609020204030204" pitchFamily="49" charset="0"/>
            </a:endParaRPr>
          </a:p>
          <a:p>
            <a:r>
              <a:rPr lang="ja-JP" altLang="en-US" sz="2400" dirty="0"/>
              <a:t>もうおぼえたよ！　という人は、</a:t>
            </a:r>
            <a:endParaRPr lang="en-US" altLang="ja-JP" sz="2400" dirty="0"/>
          </a:p>
          <a:p>
            <a:r>
              <a:rPr lang="ja-JP" altLang="en-US" sz="2400" dirty="0"/>
              <a:t>見ないで手で入力してみてね。</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ja-JP" altLang="en-US" sz="2400" dirty="0"/>
              <a:t>こんどは入力しただけでは光らない。次のページで光らせる。</a:t>
            </a:r>
            <a:endParaRPr lang="en-US" altLang="ja-JP" sz="2400" dirty="0"/>
          </a:p>
          <a:p>
            <a:endParaRPr lang="en-US" altLang="ja-JP" sz="2400" dirty="0"/>
          </a:p>
          <a:p>
            <a:endParaRPr lang="en-US" altLang="ja-JP" sz="2400" dirty="0"/>
          </a:p>
        </p:txBody>
      </p:sp>
      <p:pic>
        <p:nvPicPr>
          <p:cNvPr id="3" name="図 2">
            <a:extLst>
              <a:ext uri="{FF2B5EF4-FFF2-40B4-BE49-F238E27FC236}">
                <a16:creationId xmlns:a16="http://schemas.microsoft.com/office/drawing/2014/main" id="{F77C7681-5E03-4909-9B6B-733FE416DF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236" y="2451023"/>
            <a:ext cx="4143622" cy="3452066"/>
          </a:xfrm>
          <a:prstGeom prst="rect">
            <a:avLst/>
          </a:prstGeom>
        </p:spPr>
      </p:pic>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4 </a:t>
            </a:r>
            <a:r>
              <a:rPr lang="en-US" altLang="ja-JP" dirty="0"/>
              <a:t>LED</a:t>
            </a:r>
            <a:r>
              <a:rPr lang="ja-JP" altLang="en-US" dirty="0"/>
              <a:t>を５つひからせよう</a:t>
            </a:r>
            <a:r>
              <a:rPr lang="en-US" altLang="ja-JP" dirty="0"/>
              <a:t> </a:t>
            </a:r>
            <a:endParaRPr lang="en-US" dirty="0"/>
          </a:p>
        </p:txBody>
      </p:sp>
      <p:sp>
        <p:nvSpPr>
          <p:cNvPr id="47" name="コンテンツ プレースホルダー 46">
            <a:extLst>
              <a:ext uri="{FF2B5EF4-FFF2-40B4-BE49-F238E27FC236}">
                <a16:creationId xmlns:a16="http://schemas.microsoft.com/office/drawing/2014/main" id="{46251C18-9008-45AE-864F-9791B5D92957}"/>
              </a:ext>
            </a:extLst>
          </p:cNvPr>
          <p:cNvSpPr>
            <a:spLocks noGrp="1"/>
          </p:cNvSpPr>
          <p:nvPr>
            <p:ph idx="1"/>
          </p:nvPr>
        </p:nvSpPr>
        <p:spPr>
          <a:xfrm>
            <a:off x="838200" y="1825625"/>
            <a:ext cx="11014276" cy="4351338"/>
          </a:xfrm>
        </p:spPr>
        <p:txBody>
          <a:bodyPr/>
          <a:lstStyle/>
          <a:p>
            <a:pPr marL="0" indent="0">
              <a:buNone/>
            </a:pPr>
            <a:r>
              <a:rPr lang="ja-JP" altLang="en-US" b="1" dirty="0">
                <a:solidFill>
                  <a:schemeClr val="accent6"/>
                </a:solidFill>
                <a:latin typeface="Consolas" panose="020B0609020204030204" pitchFamily="49" charset="0"/>
                <a:cs typeface="Consolas" panose="020B0609020204030204" pitchFamily="49" charset="0"/>
              </a:rPr>
              <a:t>さっきのにつづけてコピペ。</a:t>
            </a:r>
            <a:endParaRPr lang="en-US" dirty="0">
              <a:latin typeface="Consolas" panose="020B0609020204030204" pitchFamily="49" charset="0"/>
              <a:cs typeface="Consolas" panose="020B0609020204030204" pitchFamily="49" charset="0"/>
            </a:endParaRPr>
          </a:p>
        </p:txBody>
      </p:sp>
      <p:sp>
        <p:nvSpPr>
          <p:cNvPr id="49" name="正方形/長方形 48">
            <a:extLst>
              <a:ext uri="{FF2B5EF4-FFF2-40B4-BE49-F238E27FC236}">
                <a16:creationId xmlns:a16="http://schemas.microsoft.com/office/drawing/2014/main" id="{29475571-A7EF-4ED4-9142-3476A42E8238}"/>
              </a:ext>
            </a:extLst>
          </p:cNvPr>
          <p:cNvSpPr/>
          <p:nvPr/>
        </p:nvSpPr>
        <p:spPr>
          <a:xfrm>
            <a:off x="2191829" y="3618346"/>
            <a:ext cx="2743375" cy="641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矢印: 下 49">
            <a:extLst>
              <a:ext uri="{FF2B5EF4-FFF2-40B4-BE49-F238E27FC236}">
                <a16:creationId xmlns:a16="http://schemas.microsoft.com/office/drawing/2014/main" id="{CBFE0B16-6E0A-46D3-B526-B03BA9CA9414}"/>
              </a:ext>
            </a:extLst>
          </p:cNvPr>
          <p:cNvSpPr/>
          <p:nvPr/>
        </p:nvSpPr>
        <p:spPr>
          <a:xfrm>
            <a:off x="2191829" y="2294696"/>
            <a:ext cx="285153" cy="132364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コンテンツ プレースホルダー 25">
            <a:extLst>
              <a:ext uri="{FF2B5EF4-FFF2-40B4-BE49-F238E27FC236}">
                <a16:creationId xmlns:a16="http://schemas.microsoft.com/office/drawing/2014/main" id="{558FA1D9-1923-4BB9-9D25-D284D2489664}"/>
              </a:ext>
            </a:extLst>
          </p:cNvPr>
          <p:cNvSpPr txBox="1">
            <a:spLocks/>
          </p:cNvSpPr>
          <p:nvPr/>
        </p:nvSpPr>
        <p:spPr>
          <a:xfrm>
            <a:off x="5539186" y="3090092"/>
            <a:ext cx="5764191" cy="2695287"/>
          </a:xfrm>
          <a:prstGeom prst="rect">
            <a:avLst/>
          </a:prstGeom>
          <a:ln>
            <a:solidFill>
              <a:srgbClr val="FF0000"/>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sz="32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GP0.setPin(1)</a:t>
            </a:r>
          </a:p>
          <a:p>
            <a:pPr marL="0" indent="0">
              <a:buNone/>
            </a:pPr>
            <a:r>
              <a:rPr lang="en-US" sz="32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GP1.setPin(1)</a:t>
            </a:r>
          </a:p>
          <a:p>
            <a:pPr marL="0" indent="0">
              <a:buNone/>
            </a:pPr>
            <a:r>
              <a:rPr lang="en-US" sz="32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GP2.setPin(1)</a:t>
            </a:r>
          </a:p>
          <a:p>
            <a:pPr marL="0" indent="0">
              <a:buNone/>
            </a:pPr>
            <a:r>
              <a:rPr lang="en-US" sz="32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GP3.setPin(1)</a:t>
            </a:r>
          </a:p>
          <a:p>
            <a:pPr marL="0" indent="0">
              <a:buNone/>
            </a:pPr>
            <a:r>
              <a:rPr lang="en-US" sz="32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GP4.setPin(1)</a:t>
            </a:r>
          </a:p>
        </p:txBody>
      </p:sp>
      <p:cxnSp>
        <p:nvCxnSpPr>
          <p:cNvPr id="53" name="直線コネクタ 52">
            <a:extLst>
              <a:ext uri="{FF2B5EF4-FFF2-40B4-BE49-F238E27FC236}">
                <a16:creationId xmlns:a16="http://schemas.microsoft.com/office/drawing/2014/main" id="{89CD6B63-FA72-414B-8321-68C6CFFF1D85}"/>
              </a:ext>
            </a:extLst>
          </p:cNvPr>
          <p:cNvCxnSpPr>
            <a:cxnSpLocks/>
          </p:cNvCxnSpPr>
          <p:nvPr/>
        </p:nvCxnSpPr>
        <p:spPr>
          <a:xfrm flipV="1">
            <a:off x="4935204" y="3090092"/>
            <a:ext cx="603982" cy="5282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E6F4C4E1-04C8-4593-9CA3-71B96DE2BBDF}"/>
              </a:ext>
            </a:extLst>
          </p:cNvPr>
          <p:cNvCxnSpPr>
            <a:cxnSpLocks/>
          </p:cNvCxnSpPr>
          <p:nvPr/>
        </p:nvCxnSpPr>
        <p:spPr>
          <a:xfrm>
            <a:off x="4935204" y="4259484"/>
            <a:ext cx="603982" cy="15613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29CDD68E-D646-4E95-A2C6-68A106C9755E}"/>
              </a:ext>
            </a:extLst>
          </p:cNvPr>
          <p:cNvSpPr txBox="1"/>
          <p:nvPr/>
        </p:nvSpPr>
        <p:spPr>
          <a:xfrm>
            <a:off x="9599629" y="0"/>
            <a:ext cx="2592371" cy="523220"/>
          </a:xfrm>
          <a:prstGeom prst="rect">
            <a:avLst/>
          </a:prstGeom>
          <a:solidFill>
            <a:srgbClr val="7030A0"/>
          </a:solidFill>
          <a:ln>
            <a:noFill/>
          </a:ln>
        </p:spPr>
        <p:txBody>
          <a:bodyPr wrap="square" rtlCol="0">
            <a:spAutoFit/>
          </a:bodyPr>
          <a:lstStyle/>
          <a:p>
            <a:r>
              <a:rPr lang="ja-JP" altLang="en-US" sz="2800" b="1" dirty="0">
                <a:solidFill>
                  <a:schemeClr val="bg1"/>
                </a:solidFill>
              </a:rPr>
              <a:t>プログラム</a:t>
            </a:r>
            <a:r>
              <a:rPr lang="en-US" altLang="ja-JP" sz="2800" b="1" dirty="0">
                <a:solidFill>
                  <a:schemeClr val="bg1"/>
                </a:solidFill>
              </a:rPr>
              <a:t>4-2</a:t>
            </a:r>
            <a:endParaRPr lang="en-US" sz="2800" b="1" dirty="0">
              <a:solidFill>
                <a:schemeClr val="bg1"/>
              </a:solidFill>
            </a:endParaRPr>
          </a:p>
        </p:txBody>
      </p:sp>
      <p:sp>
        <p:nvSpPr>
          <p:cNvPr id="14" name="正方形/長方形 13">
            <a:extLst>
              <a:ext uri="{FF2B5EF4-FFF2-40B4-BE49-F238E27FC236}">
                <a16:creationId xmlns:a16="http://schemas.microsoft.com/office/drawing/2014/main" id="{E5A6BAF4-22A9-4D2A-BB5D-E6A4FC3F391D}"/>
              </a:ext>
            </a:extLst>
          </p:cNvPr>
          <p:cNvSpPr/>
          <p:nvPr/>
        </p:nvSpPr>
        <p:spPr>
          <a:xfrm>
            <a:off x="-40112" y="6595916"/>
            <a:ext cx="7346066" cy="438582"/>
          </a:xfrm>
          <a:prstGeom prst="rect">
            <a:avLst/>
          </a:prstGeom>
        </p:spPr>
        <p:txBody>
          <a:bodyPr wrap="square">
            <a:spAutoFit/>
          </a:bodyPr>
          <a:lstStyle/>
          <a:p>
            <a:r>
              <a:rPr lang="ja-JP" altLang="en-US" sz="1200" dirty="0"/>
              <a:t>お助けコード  </a:t>
            </a:r>
            <a:r>
              <a:rPr lang="en-US" sz="1200" dirty="0">
                <a:hlinkClick r:id="rId4"/>
              </a:rPr>
              <a:t>https://github.com/te1netd/prochalle-led/blob/main/step4-code.py</a:t>
            </a:r>
            <a:endParaRPr lang="en-US" sz="1200" dirty="0"/>
          </a:p>
          <a:p>
            <a:endParaRPr lang="en-US" sz="1000" dirty="0"/>
          </a:p>
        </p:txBody>
      </p:sp>
      <p:sp>
        <p:nvSpPr>
          <p:cNvPr id="15" name="矢印: 右 14">
            <a:extLst>
              <a:ext uri="{FF2B5EF4-FFF2-40B4-BE49-F238E27FC236}">
                <a16:creationId xmlns:a16="http://schemas.microsoft.com/office/drawing/2014/main" id="{CE5C05E2-608C-41AB-A807-EB8DFF7779BA}"/>
              </a:ext>
            </a:extLst>
          </p:cNvPr>
          <p:cNvSpPr/>
          <p:nvPr/>
        </p:nvSpPr>
        <p:spPr>
          <a:xfrm flipH="1">
            <a:off x="4151910" y="3610690"/>
            <a:ext cx="1244087" cy="698012"/>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コピペ</a:t>
            </a:r>
            <a:endParaRPr lang="en-US" dirty="0"/>
          </a:p>
        </p:txBody>
      </p:sp>
      <p:grpSp>
        <p:nvGrpSpPr>
          <p:cNvPr id="16" name="グループ化 15">
            <a:extLst>
              <a:ext uri="{FF2B5EF4-FFF2-40B4-BE49-F238E27FC236}">
                <a16:creationId xmlns:a16="http://schemas.microsoft.com/office/drawing/2014/main" id="{DD067C8F-0AC4-49BB-B639-8C7C01F187B4}"/>
              </a:ext>
            </a:extLst>
          </p:cNvPr>
          <p:cNvGrpSpPr/>
          <p:nvPr/>
        </p:nvGrpSpPr>
        <p:grpSpPr>
          <a:xfrm>
            <a:off x="-5082" y="8472"/>
            <a:ext cx="1786748" cy="546848"/>
            <a:chOff x="550140" y="4508477"/>
            <a:chExt cx="1786748" cy="546848"/>
          </a:xfrm>
        </p:grpSpPr>
        <p:sp>
          <p:nvSpPr>
            <p:cNvPr id="19" name="テキスト ボックス 18">
              <a:extLst>
                <a:ext uri="{FF2B5EF4-FFF2-40B4-BE49-F238E27FC236}">
                  <a16:creationId xmlns:a16="http://schemas.microsoft.com/office/drawing/2014/main" id="{24FAE74A-2FEC-4443-9384-5297470CB572}"/>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20" name="Picture 2" descr="工作をする子供たちのイラスト | かわいいフリー素材集 いらすとや">
              <a:extLst>
                <a:ext uri="{FF2B5EF4-FFF2-40B4-BE49-F238E27FC236}">
                  <a16:creationId xmlns:a16="http://schemas.microsoft.com/office/drawing/2014/main" id="{61CD7869-0474-42DA-A68E-2CC5B45B2D20}"/>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32600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235431EE-DBEC-409F-BC48-4F0A7FF7911B}"/>
              </a:ext>
            </a:extLst>
          </p:cNvPr>
          <p:cNvSpPr>
            <a:spLocks noGrp="1"/>
          </p:cNvSpPr>
          <p:nvPr>
            <p:ph idx="1"/>
          </p:nvPr>
        </p:nvSpPr>
        <p:spPr/>
        <p:txBody>
          <a:bodyPr/>
          <a:lstStyle/>
          <a:p>
            <a:pPr marL="0" indent="0">
              <a:buNone/>
            </a:pPr>
            <a:r>
              <a:rPr lang="ja-JP" altLang="en-US" dirty="0">
                <a:solidFill>
                  <a:schemeClr val="accent6"/>
                </a:solidFill>
              </a:rPr>
              <a:t>プログラムを実行して、</a:t>
            </a:r>
            <a:r>
              <a:rPr lang="en-US" altLang="ja-JP" dirty="0">
                <a:solidFill>
                  <a:schemeClr val="accent6"/>
                </a:solidFill>
              </a:rPr>
              <a:t>LED</a:t>
            </a:r>
            <a:r>
              <a:rPr lang="ja-JP" altLang="en-US" dirty="0">
                <a:solidFill>
                  <a:schemeClr val="accent6"/>
                </a:solidFill>
              </a:rPr>
              <a:t>を光らせる。</a:t>
            </a:r>
            <a:endParaRPr lang="en-US" dirty="0">
              <a:solidFill>
                <a:schemeClr val="accent6"/>
              </a:solidFill>
            </a:endParaRPr>
          </a:p>
        </p:txBody>
      </p:sp>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4 </a:t>
            </a:r>
            <a:r>
              <a:rPr lang="en-US" altLang="ja-JP" dirty="0"/>
              <a:t>LED</a:t>
            </a:r>
            <a:r>
              <a:rPr lang="ja-JP" altLang="en-US" dirty="0"/>
              <a:t>を５つひからせよう</a:t>
            </a:r>
            <a:r>
              <a:rPr lang="en-US" altLang="ja-JP" dirty="0"/>
              <a:t> </a:t>
            </a:r>
            <a:endParaRPr lang="en-US" dirty="0"/>
          </a:p>
        </p:txBody>
      </p:sp>
      <p:pic>
        <p:nvPicPr>
          <p:cNvPr id="9" name="図 8">
            <a:extLst>
              <a:ext uri="{FF2B5EF4-FFF2-40B4-BE49-F238E27FC236}">
                <a16:creationId xmlns:a16="http://schemas.microsoft.com/office/drawing/2014/main" id="{FA7B4879-4556-4F09-B01D-67E543566F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1709" y="2408012"/>
            <a:ext cx="4130483" cy="3441120"/>
          </a:xfrm>
          <a:prstGeom prst="rect">
            <a:avLst/>
          </a:prstGeom>
        </p:spPr>
      </p:pic>
      <p:sp>
        <p:nvSpPr>
          <p:cNvPr id="10" name="楕円 9">
            <a:extLst>
              <a:ext uri="{FF2B5EF4-FFF2-40B4-BE49-F238E27FC236}">
                <a16:creationId xmlns:a16="http://schemas.microsoft.com/office/drawing/2014/main" id="{9E2F97D2-1C36-4907-AB02-9A5F12C73CB0}"/>
              </a:ext>
            </a:extLst>
          </p:cNvPr>
          <p:cNvSpPr/>
          <p:nvPr/>
        </p:nvSpPr>
        <p:spPr>
          <a:xfrm>
            <a:off x="1364872" y="2687010"/>
            <a:ext cx="320586" cy="2782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フリーフォーム: 図形 10">
            <a:extLst>
              <a:ext uri="{FF2B5EF4-FFF2-40B4-BE49-F238E27FC236}">
                <a16:creationId xmlns:a16="http://schemas.microsoft.com/office/drawing/2014/main" id="{B5F31530-49DD-4C17-AD26-09A759395118}"/>
              </a:ext>
            </a:extLst>
          </p:cNvPr>
          <p:cNvSpPr/>
          <p:nvPr/>
        </p:nvSpPr>
        <p:spPr>
          <a:xfrm>
            <a:off x="1399749" y="2864798"/>
            <a:ext cx="4485116" cy="1857674"/>
          </a:xfrm>
          <a:custGeom>
            <a:avLst/>
            <a:gdLst>
              <a:gd name="connsiteX0" fmla="*/ 4459834 w 4459834"/>
              <a:gd name="connsiteY0" fmla="*/ 2998382 h 2998382"/>
              <a:gd name="connsiteX1" fmla="*/ 578950 w 4459834"/>
              <a:gd name="connsiteY1" fmla="*/ 2211573 h 2998382"/>
              <a:gd name="connsiteX2" fmla="*/ 89852 w 4459834"/>
              <a:gd name="connsiteY2" fmla="*/ 0 h 2998382"/>
            </a:gdLst>
            <a:ahLst/>
            <a:cxnLst>
              <a:cxn ang="0">
                <a:pos x="connsiteX0" y="connsiteY0"/>
              </a:cxn>
              <a:cxn ang="0">
                <a:pos x="connsiteX1" y="connsiteY1"/>
              </a:cxn>
              <a:cxn ang="0">
                <a:pos x="connsiteX2" y="connsiteY2"/>
              </a:cxn>
            </a:cxnLst>
            <a:rect l="l" t="t" r="r" b="b"/>
            <a:pathLst>
              <a:path w="4459834" h="2998382">
                <a:moveTo>
                  <a:pt x="4459834" y="2998382"/>
                </a:moveTo>
                <a:cubicBezTo>
                  <a:pt x="2883557" y="2854842"/>
                  <a:pt x="1307280" y="2711303"/>
                  <a:pt x="578950" y="2211573"/>
                </a:cubicBezTo>
                <a:cubicBezTo>
                  <a:pt x="-149380" y="1711843"/>
                  <a:pt x="-29764" y="855921"/>
                  <a:pt x="89852" y="0"/>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正方形/長方形 13">
            <a:extLst>
              <a:ext uri="{FF2B5EF4-FFF2-40B4-BE49-F238E27FC236}">
                <a16:creationId xmlns:a16="http://schemas.microsoft.com/office/drawing/2014/main" id="{DFD7DCDF-8391-45F6-B076-C93F4F7A2CEC}"/>
              </a:ext>
            </a:extLst>
          </p:cNvPr>
          <p:cNvSpPr/>
          <p:nvPr/>
        </p:nvSpPr>
        <p:spPr>
          <a:xfrm>
            <a:off x="2091795" y="2965306"/>
            <a:ext cx="2938468" cy="12363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下 14">
            <a:extLst>
              <a:ext uri="{FF2B5EF4-FFF2-40B4-BE49-F238E27FC236}">
                <a16:creationId xmlns:a16="http://schemas.microsoft.com/office/drawing/2014/main" id="{FAF7ED2C-76BB-4C92-B7E5-C4ADCDFEC42F}"/>
              </a:ext>
            </a:extLst>
          </p:cNvPr>
          <p:cNvSpPr/>
          <p:nvPr/>
        </p:nvSpPr>
        <p:spPr>
          <a:xfrm rot="5400000">
            <a:off x="5404388" y="2984872"/>
            <a:ext cx="251687" cy="66755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テキスト ボックス 15">
            <a:extLst>
              <a:ext uri="{FF2B5EF4-FFF2-40B4-BE49-F238E27FC236}">
                <a16:creationId xmlns:a16="http://schemas.microsoft.com/office/drawing/2014/main" id="{9AE49AED-D204-477B-A10B-AC92E60DF6C8}"/>
              </a:ext>
            </a:extLst>
          </p:cNvPr>
          <p:cNvSpPr txBox="1"/>
          <p:nvPr/>
        </p:nvSpPr>
        <p:spPr>
          <a:xfrm>
            <a:off x="5884865" y="3124131"/>
            <a:ext cx="5851535" cy="3108543"/>
          </a:xfrm>
          <a:prstGeom prst="rect">
            <a:avLst/>
          </a:prstGeom>
          <a:noFill/>
        </p:spPr>
        <p:txBody>
          <a:bodyPr wrap="square" rtlCol="0">
            <a:spAutoFit/>
          </a:bodyPr>
          <a:lstStyle/>
          <a:p>
            <a:r>
              <a:rPr lang="ja-JP" altLang="en-US" sz="2800" dirty="0">
                <a:solidFill>
                  <a:schemeClr val="accent4"/>
                </a:solidFill>
              </a:rPr>
              <a:t>ここにプログラムをつくった</a:t>
            </a:r>
            <a:endParaRPr lang="en-US" altLang="ja-JP" sz="2800" dirty="0">
              <a:solidFill>
                <a:schemeClr val="accent4"/>
              </a:solidFill>
            </a:endParaRPr>
          </a:p>
          <a:p>
            <a:endParaRPr lang="en-US" altLang="ja-JP" sz="2800" dirty="0"/>
          </a:p>
          <a:p>
            <a:endParaRPr lang="en-US" altLang="ja-JP" sz="2800" dirty="0"/>
          </a:p>
          <a:p>
            <a:r>
              <a:rPr lang="ja-JP" altLang="en-US" sz="2800" dirty="0">
                <a:solidFill>
                  <a:schemeClr val="accent6"/>
                </a:solidFill>
              </a:rPr>
              <a:t>       を押して</a:t>
            </a:r>
            <a:endParaRPr lang="en-US" altLang="ja-JP" sz="2800" dirty="0">
              <a:solidFill>
                <a:schemeClr val="accent6"/>
              </a:solidFill>
            </a:endParaRPr>
          </a:p>
          <a:p>
            <a:r>
              <a:rPr lang="ja-JP" altLang="en-US" sz="2800" dirty="0">
                <a:solidFill>
                  <a:schemeClr val="accent6"/>
                </a:solidFill>
              </a:rPr>
              <a:t>つくったプログラムを実行</a:t>
            </a:r>
            <a:endParaRPr lang="en-US" altLang="ja-JP" sz="2800" dirty="0">
              <a:solidFill>
                <a:schemeClr val="accent6"/>
              </a:solidFill>
            </a:endParaRPr>
          </a:p>
          <a:p>
            <a:endParaRPr lang="en-US" altLang="ja-JP" sz="2800" dirty="0"/>
          </a:p>
          <a:p>
            <a:r>
              <a:rPr lang="ja-JP" altLang="en-US" sz="2800" dirty="0"/>
              <a:t>５つぜんぶひかったかな？</a:t>
            </a:r>
            <a:endParaRPr lang="en-US" altLang="ja-JP" sz="2800" dirty="0"/>
          </a:p>
        </p:txBody>
      </p:sp>
      <p:sp>
        <p:nvSpPr>
          <p:cNvPr id="20" name="テキスト ボックス 19">
            <a:extLst>
              <a:ext uri="{FF2B5EF4-FFF2-40B4-BE49-F238E27FC236}">
                <a16:creationId xmlns:a16="http://schemas.microsoft.com/office/drawing/2014/main" id="{1EA21577-1EE4-446E-A6F2-0C25999CBE4F}"/>
              </a:ext>
            </a:extLst>
          </p:cNvPr>
          <p:cNvSpPr txBox="1"/>
          <p:nvPr/>
        </p:nvSpPr>
        <p:spPr>
          <a:xfrm>
            <a:off x="9593106" y="0"/>
            <a:ext cx="2598894" cy="523220"/>
          </a:xfrm>
          <a:prstGeom prst="rect">
            <a:avLst/>
          </a:prstGeom>
          <a:solidFill>
            <a:srgbClr val="7030A0"/>
          </a:solidFill>
          <a:ln>
            <a:noFill/>
          </a:ln>
        </p:spPr>
        <p:txBody>
          <a:bodyPr wrap="square" rtlCol="0">
            <a:spAutoFit/>
          </a:bodyPr>
          <a:lstStyle/>
          <a:p>
            <a:r>
              <a:rPr lang="ja-JP" altLang="en-US" sz="2800" b="1" dirty="0">
                <a:solidFill>
                  <a:schemeClr val="bg1"/>
                </a:solidFill>
              </a:rPr>
              <a:t>プログラム</a:t>
            </a:r>
            <a:r>
              <a:rPr lang="en-US" altLang="ja-JP" sz="2800" b="1" dirty="0">
                <a:solidFill>
                  <a:schemeClr val="bg1"/>
                </a:solidFill>
              </a:rPr>
              <a:t>4-3</a:t>
            </a:r>
            <a:endParaRPr lang="en-US" sz="2800" b="1" dirty="0">
              <a:solidFill>
                <a:schemeClr val="bg1"/>
              </a:solidFill>
            </a:endParaRPr>
          </a:p>
        </p:txBody>
      </p:sp>
      <p:pic>
        <p:nvPicPr>
          <p:cNvPr id="12" name="図 11">
            <a:extLst>
              <a:ext uri="{FF2B5EF4-FFF2-40B4-BE49-F238E27FC236}">
                <a16:creationId xmlns:a16="http://schemas.microsoft.com/office/drawing/2014/main" id="{9E4B3D8E-B6B2-45F0-9456-DB44FE2957B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524" b="85714" l="9091" r="100000"/>
                    </a14:imgEffect>
                  </a14:imgLayer>
                </a14:imgProps>
              </a:ext>
            </a:extLst>
          </a:blip>
          <a:stretch>
            <a:fillRect/>
          </a:stretch>
        </p:blipFill>
        <p:spPr>
          <a:xfrm>
            <a:off x="5884865" y="4355033"/>
            <a:ext cx="677535" cy="646738"/>
          </a:xfrm>
          <a:prstGeom prst="rect">
            <a:avLst/>
          </a:prstGeom>
        </p:spPr>
      </p:pic>
      <p:grpSp>
        <p:nvGrpSpPr>
          <p:cNvPr id="13" name="グループ化 12">
            <a:extLst>
              <a:ext uri="{FF2B5EF4-FFF2-40B4-BE49-F238E27FC236}">
                <a16:creationId xmlns:a16="http://schemas.microsoft.com/office/drawing/2014/main" id="{486BC774-9401-4E35-B860-654EEFEB6DF2}"/>
              </a:ext>
            </a:extLst>
          </p:cNvPr>
          <p:cNvGrpSpPr/>
          <p:nvPr/>
        </p:nvGrpSpPr>
        <p:grpSpPr>
          <a:xfrm>
            <a:off x="-5082" y="8472"/>
            <a:ext cx="1786748" cy="546848"/>
            <a:chOff x="550140" y="4508477"/>
            <a:chExt cx="1786748" cy="546848"/>
          </a:xfrm>
        </p:grpSpPr>
        <p:sp>
          <p:nvSpPr>
            <p:cNvPr id="18" name="テキスト ボックス 17">
              <a:extLst>
                <a:ext uri="{FF2B5EF4-FFF2-40B4-BE49-F238E27FC236}">
                  <a16:creationId xmlns:a16="http://schemas.microsoft.com/office/drawing/2014/main" id="{549C82AD-400E-4AE1-817D-258B1168F01A}"/>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19" name="Picture 2" descr="工作をする子供たちのイラスト | かわいいフリー素材集 いらすとや">
              <a:extLst>
                <a:ext uri="{FF2B5EF4-FFF2-40B4-BE49-F238E27FC236}">
                  <a16:creationId xmlns:a16="http://schemas.microsoft.com/office/drawing/2014/main" id="{F4AAA029-A2FC-488C-9CDC-E0ACDE4302F8}"/>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44967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77C7681-5E03-4909-9B6B-733FE416DF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433" y="2343477"/>
            <a:ext cx="4130483" cy="3441120"/>
          </a:xfrm>
          <a:prstGeom prst="rect">
            <a:avLst/>
          </a:prstGeom>
        </p:spPr>
      </p:pic>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4 </a:t>
            </a:r>
            <a:r>
              <a:rPr lang="en-US" altLang="ja-JP" dirty="0"/>
              <a:t>LED</a:t>
            </a:r>
            <a:r>
              <a:rPr lang="ja-JP" altLang="en-US" dirty="0"/>
              <a:t>を５つひからせよう</a:t>
            </a:r>
            <a:r>
              <a:rPr lang="en-US" altLang="ja-JP" dirty="0"/>
              <a:t> </a:t>
            </a:r>
            <a:endParaRPr lang="en-US" dirty="0"/>
          </a:p>
        </p:txBody>
      </p:sp>
      <p:sp>
        <p:nvSpPr>
          <p:cNvPr id="47" name="コンテンツ プレースホルダー 46">
            <a:extLst>
              <a:ext uri="{FF2B5EF4-FFF2-40B4-BE49-F238E27FC236}">
                <a16:creationId xmlns:a16="http://schemas.microsoft.com/office/drawing/2014/main" id="{46251C18-9008-45AE-864F-9791B5D92957}"/>
              </a:ext>
            </a:extLst>
          </p:cNvPr>
          <p:cNvSpPr>
            <a:spLocks noGrp="1"/>
          </p:cNvSpPr>
          <p:nvPr>
            <p:ph idx="1"/>
          </p:nvPr>
        </p:nvSpPr>
        <p:spPr>
          <a:xfrm>
            <a:off x="838200" y="1825624"/>
            <a:ext cx="11014276" cy="5032375"/>
          </a:xfrm>
        </p:spPr>
        <p:txBody>
          <a:bodyPr>
            <a:normAutofit fontScale="85000" lnSpcReduction="20000"/>
          </a:bodyPr>
          <a:lstStyle/>
          <a:p>
            <a:pPr marL="0" indent="0">
              <a:buNone/>
            </a:pPr>
            <a:r>
              <a:rPr lang="ja-JP" altLang="en-US" b="1" dirty="0">
                <a:solidFill>
                  <a:schemeClr val="accent6"/>
                </a:solidFill>
                <a:latin typeface="Consolas" panose="020B0609020204030204" pitchFamily="49" charset="0"/>
                <a:cs typeface="Consolas" panose="020B0609020204030204" pitchFamily="49" charset="0"/>
              </a:rPr>
              <a:t>ちゃんと</a:t>
            </a:r>
            <a:r>
              <a:rPr lang="en-US" altLang="ja-JP" b="1" dirty="0">
                <a:solidFill>
                  <a:schemeClr val="accent6"/>
                </a:solidFill>
                <a:latin typeface="Consolas" panose="020B0609020204030204" pitchFamily="49" charset="0"/>
                <a:cs typeface="Consolas" panose="020B0609020204030204" pitchFamily="49" charset="0"/>
              </a:rPr>
              <a:t>LED</a:t>
            </a:r>
            <a:r>
              <a:rPr lang="ja-JP" altLang="en-US" b="1" dirty="0">
                <a:solidFill>
                  <a:schemeClr val="accent6"/>
                </a:solidFill>
                <a:latin typeface="Consolas" panose="020B0609020204030204" pitchFamily="49" charset="0"/>
                <a:cs typeface="Consolas" panose="020B0609020204030204" pitchFamily="49" charset="0"/>
              </a:rPr>
              <a:t>が５つ光ったのを見たら、</a:t>
            </a:r>
            <a:r>
              <a:rPr lang="en-US" altLang="ja-JP" b="1" dirty="0">
                <a:solidFill>
                  <a:schemeClr val="accent6"/>
                </a:solidFill>
                <a:latin typeface="Consolas" panose="020B0609020204030204" pitchFamily="49" charset="0"/>
                <a:cs typeface="Consolas" panose="020B0609020204030204" pitchFamily="49" charset="0"/>
              </a:rPr>
              <a:t>LED</a:t>
            </a:r>
            <a:r>
              <a:rPr lang="ja-JP" altLang="en-US" b="1" dirty="0">
                <a:solidFill>
                  <a:schemeClr val="accent6"/>
                </a:solidFill>
                <a:latin typeface="Consolas" panose="020B0609020204030204" pitchFamily="49" charset="0"/>
                <a:cs typeface="Consolas" panose="020B0609020204030204" pitchFamily="49" charset="0"/>
              </a:rPr>
              <a:t>を消します。</a:t>
            </a:r>
            <a:endParaRPr lang="en-US" altLang="ja-JP" b="1" dirty="0">
              <a:solidFill>
                <a:schemeClr val="accent6"/>
              </a:solidFill>
              <a:latin typeface="Consolas" panose="020B0609020204030204" pitchFamily="49" charset="0"/>
              <a:cs typeface="Consolas" panose="020B0609020204030204" pitchFamily="49" charset="0"/>
            </a:endParaRPr>
          </a:p>
          <a:p>
            <a:pPr marL="0" indent="0">
              <a:buNone/>
            </a:pPr>
            <a:endParaRPr lang="en-US" b="1" dirty="0">
              <a:solidFill>
                <a:schemeClr val="accent6"/>
              </a:solidFill>
              <a:latin typeface="Consolas" panose="020B0609020204030204" pitchFamily="49" charset="0"/>
              <a:cs typeface="Consolas" panose="020B0609020204030204" pitchFamily="49" charset="0"/>
            </a:endParaRPr>
          </a:p>
          <a:p>
            <a:pPr marL="0" indent="0">
              <a:buNone/>
            </a:pPr>
            <a:endParaRPr lang="en-US" b="1" dirty="0">
              <a:solidFill>
                <a:schemeClr val="accent6"/>
              </a:solidFill>
              <a:latin typeface="Consolas" panose="020B0609020204030204" pitchFamily="49" charset="0"/>
              <a:cs typeface="Consolas" panose="020B0609020204030204" pitchFamily="49" charset="0"/>
            </a:endParaRPr>
          </a:p>
          <a:p>
            <a:pPr marL="0" indent="0">
              <a:buNone/>
            </a:pPr>
            <a:endParaRPr lang="en-US" b="1" dirty="0">
              <a:solidFill>
                <a:schemeClr val="accent6"/>
              </a:solidFill>
              <a:latin typeface="Consolas" panose="020B0609020204030204" pitchFamily="49" charset="0"/>
              <a:cs typeface="Consolas" panose="020B0609020204030204" pitchFamily="49" charset="0"/>
            </a:endParaRPr>
          </a:p>
          <a:p>
            <a:pPr marL="0" indent="0">
              <a:buNone/>
            </a:pPr>
            <a:endParaRPr lang="en-US" b="1" dirty="0">
              <a:solidFill>
                <a:schemeClr val="accent6"/>
              </a:solidFill>
              <a:latin typeface="Consolas" panose="020B0609020204030204" pitchFamily="49" charset="0"/>
              <a:cs typeface="Consolas" panose="020B0609020204030204" pitchFamily="49" charset="0"/>
            </a:endParaRPr>
          </a:p>
          <a:p>
            <a:pPr marL="0" indent="0">
              <a:buNone/>
            </a:pPr>
            <a:endParaRPr lang="en-US" b="1" dirty="0">
              <a:solidFill>
                <a:schemeClr val="accent6"/>
              </a:solidFill>
              <a:latin typeface="Consolas" panose="020B0609020204030204" pitchFamily="49" charset="0"/>
              <a:cs typeface="Consolas" panose="020B0609020204030204" pitchFamily="49" charset="0"/>
            </a:endParaRPr>
          </a:p>
          <a:p>
            <a:pPr marL="0" indent="0">
              <a:buNone/>
            </a:pPr>
            <a:endParaRPr lang="en-US" b="1" dirty="0">
              <a:solidFill>
                <a:schemeClr val="accent6"/>
              </a:solidFill>
              <a:latin typeface="Consolas" panose="020B0609020204030204" pitchFamily="49" charset="0"/>
              <a:cs typeface="Consolas" panose="020B0609020204030204" pitchFamily="49" charset="0"/>
            </a:endParaRPr>
          </a:p>
          <a:p>
            <a:pPr marL="0" indent="0">
              <a:buNone/>
            </a:pPr>
            <a:endParaRPr lang="en-US" b="1" dirty="0">
              <a:solidFill>
                <a:schemeClr val="accent6"/>
              </a:solidFill>
              <a:latin typeface="Consolas" panose="020B0609020204030204" pitchFamily="49" charset="0"/>
              <a:cs typeface="Consolas" panose="020B0609020204030204" pitchFamily="49" charset="0"/>
            </a:endParaRPr>
          </a:p>
          <a:p>
            <a:pPr marL="0" indent="0">
              <a:buNone/>
            </a:pPr>
            <a:endParaRPr lang="en-US" b="1" dirty="0">
              <a:solidFill>
                <a:schemeClr val="accent6"/>
              </a:solidFill>
              <a:latin typeface="Consolas" panose="020B0609020204030204" pitchFamily="49" charset="0"/>
              <a:cs typeface="Consolas" panose="020B0609020204030204" pitchFamily="49" charset="0"/>
            </a:endParaRPr>
          </a:p>
          <a:p>
            <a:pPr marL="0" indent="0">
              <a:buNone/>
            </a:pPr>
            <a:endParaRPr lang="en-US" altLang="ja-JP" dirty="0">
              <a:latin typeface="Consolas" panose="020B0609020204030204" pitchFamily="49" charset="0"/>
              <a:cs typeface="Consolas" panose="020B0609020204030204" pitchFamily="49" charset="0"/>
            </a:endParaRPr>
          </a:p>
          <a:p>
            <a:pPr marL="0" indent="0">
              <a:buNone/>
            </a:pPr>
            <a:endParaRPr lang="en-US" altLang="ja-JP" dirty="0">
              <a:latin typeface="Consolas" panose="020B0609020204030204" pitchFamily="49" charset="0"/>
              <a:cs typeface="Consolas" panose="020B0609020204030204" pitchFamily="49" charset="0"/>
            </a:endParaRPr>
          </a:p>
          <a:p>
            <a:pPr marL="0" indent="0">
              <a:buNone/>
            </a:pPr>
            <a:r>
              <a:rPr lang="ja-JP" altLang="en-US" dirty="0">
                <a:latin typeface="Consolas" panose="020B0609020204030204" pitchFamily="49" charset="0"/>
                <a:cs typeface="Consolas" panose="020B0609020204030204" pitchFamily="49" charset="0"/>
              </a:rPr>
              <a:t>人間だとつけっぱなしはよくないから消すけど、プログラムでは消せと命令するまでずっとついたまま。   </a:t>
            </a:r>
            <a:endParaRPr lang="en-US" dirty="0">
              <a:latin typeface="Consolas" panose="020B0609020204030204" pitchFamily="49" charset="0"/>
              <a:cs typeface="Consolas" panose="020B0609020204030204" pitchFamily="49" charset="0"/>
            </a:endParaRPr>
          </a:p>
        </p:txBody>
      </p:sp>
      <p:sp>
        <p:nvSpPr>
          <p:cNvPr id="12" name="楕円 11">
            <a:extLst>
              <a:ext uri="{FF2B5EF4-FFF2-40B4-BE49-F238E27FC236}">
                <a16:creationId xmlns:a16="http://schemas.microsoft.com/office/drawing/2014/main" id="{4C620680-5485-437F-82CA-8D7B608632A3}"/>
              </a:ext>
            </a:extLst>
          </p:cNvPr>
          <p:cNvSpPr/>
          <p:nvPr/>
        </p:nvSpPr>
        <p:spPr>
          <a:xfrm>
            <a:off x="2306235" y="2596338"/>
            <a:ext cx="320586" cy="2782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テキスト ボックス 17">
            <a:extLst>
              <a:ext uri="{FF2B5EF4-FFF2-40B4-BE49-F238E27FC236}">
                <a16:creationId xmlns:a16="http://schemas.microsoft.com/office/drawing/2014/main" id="{6CDF9DA1-5D8E-465E-81DB-AEB3929CDA5B}"/>
              </a:ext>
            </a:extLst>
          </p:cNvPr>
          <p:cNvSpPr txBox="1"/>
          <p:nvPr/>
        </p:nvSpPr>
        <p:spPr>
          <a:xfrm>
            <a:off x="9565179" y="0"/>
            <a:ext cx="2626821" cy="523220"/>
          </a:xfrm>
          <a:prstGeom prst="rect">
            <a:avLst/>
          </a:prstGeom>
          <a:solidFill>
            <a:srgbClr val="7030A0"/>
          </a:solidFill>
          <a:ln>
            <a:noFill/>
          </a:ln>
        </p:spPr>
        <p:txBody>
          <a:bodyPr wrap="square" rtlCol="0">
            <a:spAutoFit/>
          </a:bodyPr>
          <a:lstStyle/>
          <a:p>
            <a:r>
              <a:rPr lang="ja-JP" altLang="en-US" sz="2800" b="1" dirty="0">
                <a:solidFill>
                  <a:schemeClr val="bg1"/>
                </a:solidFill>
              </a:rPr>
              <a:t>プログラム</a:t>
            </a:r>
            <a:r>
              <a:rPr lang="en-US" altLang="ja-JP" sz="2800" b="1" dirty="0">
                <a:solidFill>
                  <a:schemeClr val="bg1"/>
                </a:solidFill>
              </a:rPr>
              <a:t>4-4</a:t>
            </a:r>
            <a:endParaRPr lang="en-US" sz="2800" b="1" dirty="0">
              <a:solidFill>
                <a:schemeClr val="bg1"/>
              </a:solidFill>
            </a:endParaRPr>
          </a:p>
        </p:txBody>
      </p:sp>
      <p:cxnSp>
        <p:nvCxnSpPr>
          <p:cNvPr id="9" name="直線矢印コネクタ 8">
            <a:extLst>
              <a:ext uri="{FF2B5EF4-FFF2-40B4-BE49-F238E27FC236}">
                <a16:creationId xmlns:a16="http://schemas.microsoft.com/office/drawing/2014/main" id="{9CE12828-5CC2-429A-ADC9-A3AD7FCCFEE3}"/>
              </a:ext>
            </a:extLst>
          </p:cNvPr>
          <p:cNvCxnSpPr/>
          <p:nvPr/>
        </p:nvCxnSpPr>
        <p:spPr>
          <a:xfrm flipH="1" flipV="1">
            <a:off x="2626821" y="2753248"/>
            <a:ext cx="2728950" cy="12138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BFF91EE7-6451-4861-81FA-4AC72840493D}"/>
              </a:ext>
            </a:extLst>
          </p:cNvPr>
          <p:cNvSpPr txBox="1"/>
          <p:nvPr/>
        </p:nvSpPr>
        <p:spPr>
          <a:xfrm>
            <a:off x="6217563" y="2753248"/>
            <a:ext cx="3789765" cy="461665"/>
          </a:xfrm>
          <a:prstGeom prst="rect">
            <a:avLst/>
          </a:prstGeom>
          <a:noFill/>
        </p:spPr>
        <p:txBody>
          <a:bodyPr wrap="square" rtlCol="0">
            <a:spAutoFit/>
          </a:bodyPr>
          <a:lstStyle/>
          <a:p>
            <a:r>
              <a:rPr lang="ja-JP" altLang="en-US" sz="2400" b="1" dirty="0">
                <a:solidFill>
                  <a:schemeClr val="accent6"/>
                </a:solidFill>
              </a:rPr>
              <a:t>を押すと</a:t>
            </a:r>
            <a:r>
              <a:rPr lang="en-US" altLang="ja-JP" sz="2400" b="1" dirty="0">
                <a:solidFill>
                  <a:schemeClr val="accent6"/>
                </a:solidFill>
              </a:rPr>
              <a:t>LED</a:t>
            </a:r>
            <a:r>
              <a:rPr lang="ja-JP" altLang="en-US" sz="2400" b="1" dirty="0">
                <a:solidFill>
                  <a:schemeClr val="accent6"/>
                </a:solidFill>
              </a:rPr>
              <a:t>が消える。</a:t>
            </a:r>
            <a:endParaRPr lang="en-US" sz="2400" b="1" dirty="0">
              <a:solidFill>
                <a:schemeClr val="accent6"/>
              </a:solidFill>
            </a:endParaRPr>
          </a:p>
        </p:txBody>
      </p:sp>
      <p:pic>
        <p:nvPicPr>
          <p:cNvPr id="21" name="図 20">
            <a:extLst>
              <a:ext uri="{FF2B5EF4-FFF2-40B4-BE49-F238E27FC236}">
                <a16:creationId xmlns:a16="http://schemas.microsoft.com/office/drawing/2014/main" id="{F2B3074D-EDCF-4D6C-9CC8-702545EEA79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5542980" y="2626203"/>
            <a:ext cx="851456" cy="670844"/>
          </a:xfrm>
          <a:prstGeom prst="rect">
            <a:avLst/>
          </a:prstGeom>
        </p:spPr>
      </p:pic>
      <p:grpSp>
        <p:nvGrpSpPr>
          <p:cNvPr id="11" name="グループ化 10">
            <a:extLst>
              <a:ext uri="{FF2B5EF4-FFF2-40B4-BE49-F238E27FC236}">
                <a16:creationId xmlns:a16="http://schemas.microsoft.com/office/drawing/2014/main" id="{ADCCDFCC-A2C9-4D55-ACA8-AFFA9984D37D}"/>
              </a:ext>
            </a:extLst>
          </p:cNvPr>
          <p:cNvGrpSpPr/>
          <p:nvPr/>
        </p:nvGrpSpPr>
        <p:grpSpPr>
          <a:xfrm>
            <a:off x="-5082" y="8472"/>
            <a:ext cx="1786748" cy="546848"/>
            <a:chOff x="550140" y="4508477"/>
            <a:chExt cx="1786748" cy="546848"/>
          </a:xfrm>
        </p:grpSpPr>
        <p:sp>
          <p:nvSpPr>
            <p:cNvPr id="13" name="テキスト ボックス 12">
              <a:extLst>
                <a:ext uri="{FF2B5EF4-FFF2-40B4-BE49-F238E27FC236}">
                  <a16:creationId xmlns:a16="http://schemas.microsoft.com/office/drawing/2014/main" id="{6629BEB4-B584-474E-8BB5-66F24F1D59AF}"/>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14" name="Picture 2" descr="工作をする子供たちのイラスト | かわいいフリー素材集 いらすとや">
              <a:extLst>
                <a:ext uri="{FF2B5EF4-FFF2-40B4-BE49-F238E27FC236}">
                  <a16:creationId xmlns:a16="http://schemas.microsoft.com/office/drawing/2014/main" id="{EEED9B45-BAA1-4AD3-8B3F-6AED53440561}"/>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99765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795C5E-814C-429A-AEE7-8F85397321B6}"/>
              </a:ext>
            </a:extLst>
          </p:cNvPr>
          <p:cNvSpPr>
            <a:spLocks noGrp="1"/>
          </p:cNvSpPr>
          <p:nvPr>
            <p:ph type="title"/>
          </p:nvPr>
        </p:nvSpPr>
        <p:spPr/>
        <p:txBody>
          <a:bodyPr>
            <a:normAutofit/>
          </a:bodyPr>
          <a:lstStyle/>
          <a:p>
            <a:r>
              <a:rPr lang="en-US" altLang="ja-JP" sz="4000" dirty="0"/>
              <a:t>【</a:t>
            </a:r>
            <a:r>
              <a:rPr lang="ja-JP" altLang="en-US" sz="4000" dirty="0"/>
              <a:t>つくるもの</a:t>
            </a:r>
            <a:r>
              <a:rPr lang="en-US" altLang="ja-JP" sz="4000" dirty="0"/>
              <a:t>】</a:t>
            </a:r>
            <a:r>
              <a:rPr lang="ja-JP" altLang="en-US" sz="4000" dirty="0"/>
              <a:t>クリスマスツリーの</a:t>
            </a:r>
            <a:r>
              <a:rPr lang="ja-JP" altLang="en-US" sz="4000" b="1" dirty="0"/>
              <a:t>中身</a:t>
            </a:r>
            <a:endParaRPr lang="en-US" sz="4000" dirty="0"/>
          </a:p>
        </p:txBody>
      </p:sp>
      <p:sp>
        <p:nvSpPr>
          <p:cNvPr id="3" name="コンテンツ プレースホルダー 2">
            <a:extLst>
              <a:ext uri="{FF2B5EF4-FFF2-40B4-BE49-F238E27FC236}">
                <a16:creationId xmlns:a16="http://schemas.microsoft.com/office/drawing/2014/main" id="{DCEE9128-2FBF-4CED-976F-22B382F317FD}"/>
              </a:ext>
            </a:extLst>
          </p:cNvPr>
          <p:cNvSpPr>
            <a:spLocks noGrp="1"/>
          </p:cNvSpPr>
          <p:nvPr>
            <p:ph idx="1"/>
          </p:nvPr>
        </p:nvSpPr>
        <p:spPr>
          <a:xfrm>
            <a:off x="6521461" y="1690688"/>
            <a:ext cx="4832339" cy="4351338"/>
          </a:xfrm>
        </p:spPr>
        <p:txBody>
          <a:bodyPr>
            <a:normAutofit/>
          </a:bodyPr>
          <a:lstStyle/>
          <a:p>
            <a:r>
              <a:rPr lang="ja-JP" altLang="en-US" dirty="0"/>
              <a:t>ボタンを押すと、</a:t>
            </a:r>
            <a:r>
              <a:rPr lang="en-US" altLang="ja-JP" dirty="0"/>
              <a:t>LED(</a:t>
            </a:r>
            <a:r>
              <a:rPr lang="ja-JP" altLang="en-US" dirty="0"/>
              <a:t>でんき</a:t>
            </a:r>
            <a:r>
              <a:rPr lang="en-US" altLang="ja-JP" dirty="0"/>
              <a:t>)</a:t>
            </a:r>
            <a:r>
              <a:rPr lang="ja-JP" altLang="en-US" dirty="0"/>
              <a:t>が光る</a:t>
            </a:r>
            <a:endParaRPr lang="en-US" altLang="ja-JP" dirty="0"/>
          </a:p>
          <a:p>
            <a:endParaRPr lang="en-US" altLang="ja-JP" dirty="0"/>
          </a:p>
          <a:p>
            <a:r>
              <a:rPr lang="ja-JP" altLang="en-US" dirty="0"/>
              <a:t>プログラミングでてんめつさせる</a:t>
            </a:r>
            <a:endParaRPr lang="en-US" altLang="ja-JP" dirty="0"/>
          </a:p>
          <a:p>
            <a:endParaRPr lang="en-US" altLang="ja-JP" dirty="0"/>
          </a:p>
          <a:p>
            <a:r>
              <a:rPr lang="ja-JP" altLang="en-US" dirty="0"/>
              <a:t>最後に、みんなが選んだツリーに</a:t>
            </a:r>
            <a:r>
              <a:rPr lang="en-US" altLang="ja-JP" dirty="0"/>
              <a:t>LED</a:t>
            </a:r>
            <a:r>
              <a:rPr lang="ja-JP" altLang="en-US" dirty="0"/>
              <a:t>の線をのばしてかざりつけをする。</a:t>
            </a:r>
            <a:endParaRPr lang="en-US" altLang="ja-JP" dirty="0"/>
          </a:p>
          <a:p>
            <a:endParaRPr lang="en-US" altLang="ja-JP" dirty="0"/>
          </a:p>
          <a:p>
            <a:endParaRPr lang="en-US" dirty="0"/>
          </a:p>
        </p:txBody>
      </p:sp>
      <p:pic>
        <p:nvPicPr>
          <p:cNvPr id="6" name="図 5">
            <a:extLst>
              <a:ext uri="{FF2B5EF4-FFF2-40B4-BE49-F238E27FC236}">
                <a16:creationId xmlns:a16="http://schemas.microsoft.com/office/drawing/2014/main" id="{B4A9B3FC-A96A-48E1-95F5-18E784F4F13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7872" y="1690688"/>
            <a:ext cx="5555972" cy="4224752"/>
          </a:xfrm>
          <a:prstGeom prst="rect">
            <a:avLst/>
          </a:prstGeom>
        </p:spPr>
      </p:pic>
      <p:sp>
        <p:nvSpPr>
          <p:cNvPr id="4" name="星: 5 pt 3">
            <a:extLst>
              <a:ext uri="{FF2B5EF4-FFF2-40B4-BE49-F238E27FC236}">
                <a16:creationId xmlns:a16="http://schemas.microsoft.com/office/drawing/2014/main" id="{49772D54-1902-4546-B054-B8E296CC3371}"/>
              </a:ext>
            </a:extLst>
          </p:cNvPr>
          <p:cNvSpPr/>
          <p:nvPr/>
        </p:nvSpPr>
        <p:spPr>
          <a:xfrm rot="20339488">
            <a:off x="3136497" y="1612588"/>
            <a:ext cx="976339" cy="991637"/>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星: 5 pt 6">
            <a:extLst>
              <a:ext uri="{FF2B5EF4-FFF2-40B4-BE49-F238E27FC236}">
                <a16:creationId xmlns:a16="http://schemas.microsoft.com/office/drawing/2014/main" id="{D7A8B0DF-C98A-442F-BA73-74D1B5A252AB}"/>
              </a:ext>
            </a:extLst>
          </p:cNvPr>
          <p:cNvSpPr/>
          <p:nvPr/>
        </p:nvSpPr>
        <p:spPr>
          <a:xfrm rot="1466842">
            <a:off x="4824553" y="1304973"/>
            <a:ext cx="1254733" cy="1260365"/>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星: 5 pt 7">
            <a:extLst>
              <a:ext uri="{FF2B5EF4-FFF2-40B4-BE49-F238E27FC236}">
                <a16:creationId xmlns:a16="http://schemas.microsoft.com/office/drawing/2014/main" id="{F8995D76-1F4D-455F-81F3-9877DEE3C0DA}"/>
              </a:ext>
            </a:extLst>
          </p:cNvPr>
          <p:cNvSpPr/>
          <p:nvPr/>
        </p:nvSpPr>
        <p:spPr>
          <a:xfrm>
            <a:off x="4258141" y="1871556"/>
            <a:ext cx="476887" cy="473702"/>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星: 5 pt 8">
            <a:extLst>
              <a:ext uri="{FF2B5EF4-FFF2-40B4-BE49-F238E27FC236}">
                <a16:creationId xmlns:a16="http://schemas.microsoft.com/office/drawing/2014/main" id="{5C653CB3-ED2A-405F-A907-F5A456BA3C2B}"/>
              </a:ext>
            </a:extLst>
          </p:cNvPr>
          <p:cNvSpPr/>
          <p:nvPr/>
        </p:nvSpPr>
        <p:spPr>
          <a:xfrm rot="898615">
            <a:off x="5181181" y="2738073"/>
            <a:ext cx="377497" cy="337216"/>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1768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4 </a:t>
            </a:r>
            <a:r>
              <a:rPr lang="en-US" altLang="ja-JP" dirty="0"/>
              <a:t>LED</a:t>
            </a:r>
            <a:r>
              <a:rPr lang="ja-JP" altLang="en-US" dirty="0"/>
              <a:t>を５つひからせよう</a:t>
            </a:r>
            <a:r>
              <a:rPr lang="en-US" altLang="ja-JP" dirty="0"/>
              <a:t> </a:t>
            </a:r>
            <a:endParaRPr lang="en-US" dirty="0"/>
          </a:p>
        </p:txBody>
      </p:sp>
      <p:sp>
        <p:nvSpPr>
          <p:cNvPr id="3" name="コンテンツ プレースホルダー 2">
            <a:extLst>
              <a:ext uri="{FF2B5EF4-FFF2-40B4-BE49-F238E27FC236}">
                <a16:creationId xmlns:a16="http://schemas.microsoft.com/office/drawing/2014/main" id="{AD313305-AAC4-42F5-A387-268AF929CBA4}"/>
              </a:ext>
            </a:extLst>
          </p:cNvPr>
          <p:cNvSpPr>
            <a:spLocks noGrp="1"/>
          </p:cNvSpPr>
          <p:nvPr>
            <p:ph idx="1"/>
          </p:nvPr>
        </p:nvSpPr>
        <p:spPr/>
        <p:txBody>
          <a:bodyPr>
            <a:normAutofit/>
          </a:bodyPr>
          <a:lstStyle/>
          <a:p>
            <a:pPr marL="0" indent="0">
              <a:buNone/>
            </a:pPr>
            <a:endParaRPr lang="en-US" sz="4000" dirty="0">
              <a:latin typeface="+mn-ea"/>
            </a:endParaRPr>
          </a:p>
          <a:p>
            <a:pPr marL="0" indent="0">
              <a:buNone/>
            </a:pPr>
            <a:r>
              <a:rPr lang="en-US" sz="4000" dirty="0">
                <a:latin typeface="+mn-ea"/>
              </a:rPr>
              <a:t>5</a:t>
            </a:r>
            <a:r>
              <a:rPr lang="ja-JP" altLang="en-US" sz="4000" dirty="0">
                <a:latin typeface="+mn-ea"/>
              </a:rPr>
              <a:t>つの</a:t>
            </a:r>
            <a:r>
              <a:rPr lang="en-US" altLang="ja-JP" sz="4000" dirty="0">
                <a:latin typeface="+mn-ea"/>
              </a:rPr>
              <a:t>LED</a:t>
            </a:r>
            <a:r>
              <a:rPr lang="ja-JP" altLang="en-US" sz="4000" dirty="0">
                <a:latin typeface="+mn-ea"/>
              </a:rPr>
              <a:t>をつけたあと消せたら完成</a:t>
            </a:r>
            <a:endParaRPr lang="en-US" altLang="ja-JP" sz="4000" dirty="0">
              <a:latin typeface="+mn-ea"/>
            </a:endParaRPr>
          </a:p>
          <a:p>
            <a:pPr marL="0" indent="0">
              <a:buNone/>
            </a:pPr>
            <a:endParaRPr lang="en-US" sz="4000" dirty="0">
              <a:latin typeface="+mn-ea"/>
            </a:endParaRPr>
          </a:p>
          <a:p>
            <a:pPr marL="0" indent="0">
              <a:buNone/>
            </a:pPr>
            <a:r>
              <a:rPr lang="ja-JP" altLang="en-US" sz="4000" b="1" dirty="0">
                <a:solidFill>
                  <a:srgbClr val="00B0F0"/>
                </a:solidFill>
                <a:latin typeface="+mn-ea"/>
              </a:rPr>
              <a:t>チェック→</a:t>
            </a:r>
            <a:r>
              <a:rPr lang="en-US" altLang="ja-JP" sz="4000" b="1" dirty="0">
                <a:solidFill>
                  <a:srgbClr val="00B0F0"/>
                </a:solidFill>
                <a:latin typeface="+mn-ea"/>
              </a:rPr>
              <a:t>5</a:t>
            </a:r>
            <a:r>
              <a:rPr lang="ja-JP" altLang="en-US" sz="4000" b="1" dirty="0">
                <a:solidFill>
                  <a:srgbClr val="00B0F0"/>
                </a:solidFill>
                <a:latin typeface="+mn-ea"/>
              </a:rPr>
              <a:t>つ光ったかを確認</a:t>
            </a:r>
            <a:endParaRPr lang="en-US" altLang="ja-JP" sz="4000" b="1" dirty="0">
              <a:solidFill>
                <a:srgbClr val="00B0F0"/>
              </a:solidFill>
              <a:latin typeface="+mn-ea"/>
            </a:endParaRPr>
          </a:p>
          <a:p>
            <a:pPr marL="0" indent="0">
              <a:buNone/>
            </a:pPr>
            <a:r>
              <a:rPr lang="ja-JP" altLang="en-US" sz="4000" b="1" dirty="0">
                <a:solidFill>
                  <a:srgbClr val="00B0F0"/>
                </a:solidFill>
                <a:latin typeface="+mn-ea"/>
              </a:rPr>
              <a:t>チェック→プログラムができているか確認</a:t>
            </a:r>
            <a:endParaRPr lang="en-US" sz="4000" b="1" dirty="0">
              <a:solidFill>
                <a:srgbClr val="00B0F0"/>
              </a:solidFill>
              <a:latin typeface="+mn-ea"/>
            </a:endParaRPr>
          </a:p>
        </p:txBody>
      </p:sp>
      <p:sp>
        <p:nvSpPr>
          <p:cNvPr id="11" name="テキスト ボックス 10">
            <a:extLst>
              <a:ext uri="{FF2B5EF4-FFF2-40B4-BE49-F238E27FC236}">
                <a16:creationId xmlns:a16="http://schemas.microsoft.com/office/drawing/2014/main" id="{D623BC94-5BD7-48DF-AA29-6111C106EA1E}"/>
              </a:ext>
            </a:extLst>
          </p:cNvPr>
          <p:cNvSpPr txBox="1"/>
          <p:nvPr/>
        </p:nvSpPr>
        <p:spPr>
          <a:xfrm>
            <a:off x="0" y="0"/>
            <a:ext cx="2027274" cy="646331"/>
          </a:xfrm>
          <a:prstGeom prst="rect">
            <a:avLst/>
          </a:prstGeom>
          <a:solidFill>
            <a:schemeClr val="accent1"/>
          </a:solidFill>
          <a:ln>
            <a:noFill/>
          </a:ln>
        </p:spPr>
        <p:txBody>
          <a:bodyPr wrap="square" rtlCol="0">
            <a:spAutoFit/>
          </a:bodyPr>
          <a:lstStyle/>
          <a:p>
            <a:r>
              <a:rPr lang="ja-JP" altLang="en-US" sz="3600" b="1" dirty="0">
                <a:solidFill>
                  <a:schemeClr val="bg1"/>
                </a:solidFill>
              </a:rPr>
              <a:t>できた？</a:t>
            </a:r>
            <a:endParaRPr lang="en-US" sz="3600" b="1" dirty="0">
              <a:solidFill>
                <a:schemeClr val="bg1"/>
              </a:solidFill>
            </a:endParaRPr>
          </a:p>
        </p:txBody>
      </p:sp>
    </p:spTree>
    <p:extLst>
      <p:ext uri="{BB962C8B-B14F-4D97-AF65-F5344CB8AC3E}">
        <p14:creationId xmlns:p14="http://schemas.microsoft.com/office/powerpoint/2010/main" val="29855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7097DD8B-0B18-44AA-AE06-DED0E5C8671B}"/>
              </a:ext>
            </a:extLst>
          </p:cNvPr>
          <p:cNvSpPr>
            <a:spLocks noGrp="1"/>
          </p:cNvSpPr>
          <p:nvPr>
            <p:ph idx="1"/>
          </p:nvPr>
        </p:nvSpPr>
        <p:spPr>
          <a:xfrm>
            <a:off x="290945" y="1690688"/>
            <a:ext cx="11901055" cy="4315257"/>
          </a:xfrm>
        </p:spPr>
        <p:txBody>
          <a:bodyPr/>
          <a:lstStyle/>
          <a:p>
            <a:pPr marL="0" indent="0">
              <a:buNone/>
            </a:pPr>
            <a:r>
              <a:rPr lang="ja-JP" altLang="en-US" b="1" dirty="0">
                <a:solidFill>
                  <a:schemeClr val="accent4"/>
                </a:solidFill>
              </a:rPr>
              <a:t>クイズ</a:t>
            </a:r>
            <a:r>
              <a:rPr lang="ja-JP" altLang="en-US" dirty="0"/>
              <a:t>５つの</a:t>
            </a:r>
            <a:r>
              <a:rPr lang="en-US" altLang="ja-JP" dirty="0"/>
              <a:t>LED</a:t>
            </a:r>
            <a:r>
              <a:rPr lang="ja-JP" altLang="en-US" dirty="0"/>
              <a:t>の光らせ方をかえられるよ。</a:t>
            </a:r>
            <a:r>
              <a:rPr lang="en-US" altLang="ja-JP" dirty="0"/>
              <a:t> </a:t>
            </a:r>
            <a:r>
              <a:rPr lang="ja-JP" altLang="en-US" dirty="0"/>
              <a:t>どう光るか言えるかな？</a:t>
            </a:r>
            <a:endParaRPr lang="en-US" dirty="0"/>
          </a:p>
        </p:txBody>
      </p:sp>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4 </a:t>
            </a:r>
            <a:r>
              <a:rPr lang="en-US" altLang="ja-JP" dirty="0"/>
              <a:t>LED</a:t>
            </a:r>
            <a:r>
              <a:rPr lang="ja-JP" altLang="en-US" dirty="0"/>
              <a:t>を５つひからせよう</a:t>
            </a:r>
            <a:r>
              <a:rPr lang="en-US" altLang="ja-JP" dirty="0"/>
              <a:t> </a:t>
            </a:r>
            <a:endParaRPr lang="en-US" dirty="0"/>
          </a:p>
        </p:txBody>
      </p:sp>
      <p:sp>
        <p:nvSpPr>
          <p:cNvPr id="52" name="コンテンツ プレースホルダー 25">
            <a:extLst>
              <a:ext uri="{FF2B5EF4-FFF2-40B4-BE49-F238E27FC236}">
                <a16:creationId xmlns:a16="http://schemas.microsoft.com/office/drawing/2014/main" id="{558FA1D9-1923-4BB9-9D25-D284D2489664}"/>
              </a:ext>
            </a:extLst>
          </p:cNvPr>
          <p:cNvSpPr txBox="1">
            <a:spLocks/>
          </p:cNvSpPr>
          <p:nvPr/>
        </p:nvSpPr>
        <p:spPr>
          <a:xfrm>
            <a:off x="684398" y="2268638"/>
            <a:ext cx="1985921" cy="1921397"/>
          </a:xfrm>
          <a:prstGeom prst="rect">
            <a:avLst/>
          </a:prstGeom>
          <a:ln>
            <a:solidFill>
              <a:srgbClr val="FF0000"/>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GP0.setPin(1)</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GP1.setPin(0)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GP2.setPin(0)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GP3.setPin(0)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GP4.setPin(0)</a:t>
            </a:r>
          </a:p>
          <a:p>
            <a:pPr marL="0" indent="0">
              <a:buNone/>
            </a:pPr>
            <a:endPar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endParaRPr>
          </a:p>
        </p:txBody>
      </p:sp>
      <p:sp>
        <p:nvSpPr>
          <p:cNvPr id="25" name="コンテンツ プレースホルダー 25">
            <a:extLst>
              <a:ext uri="{FF2B5EF4-FFF2-40B4-BE49-F238E27FC236}">
                <a16:creationId xmlns:a16="http://schemas.microsoft.com/office/drawing/2014/main" id="{21D5A85F-7454-48A5-AF00-A02DF3BC03EA}"/>
              </a:ext>
            </a:extLst>
          </p:cNvPr>
          <p:cNvSpPr txBox="1">
            <a:spLocks/>
          </p:cNvSpPr>
          <p:nvPr/>
        </p:nvSpPr>
        <p:spPr>
          <a:xfrm>
            <a:off x="2916275" y="2268638"/>
            <a:ext cx="1985921" cy="1921397"/>
          </a:xfrm>
          <a:prstGeom prst="rect">
            <a:avLst/>
          </a:prstGeom>
          <a:ln>
            <a:solidFill>
              <a:srgbClr val="FF0000"/>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GP0.setPin(0)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GP1.setPin(1)</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GP2.setPin(0)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GP3.setPin(0)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GP4.setPin(0)</a:t>
            </a:r>
          </a:p>
          <a:p>
            <a:pPr marL="0" indent="0">
              <a:buNone/>
            </a:pPr>
            <a:endPar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endParaRPr>
          </a:p>
        </p:txBody>
      </p:sp>
      <p:sp>
        <p:nvSpPr>
          <p:cNvPr id="26" name="コンテンツ プレースホルダー 25">
            <a:extLst>
              <a:ext uri="{FF2B5EF4-FFF2-40B4-BE49-F238E27FC236}">
                <a16:creationId xmlns:a16="http://schemas.microsoft.com/office/drawing/2014/main" id="{055F6FCF-EA7C-4836-867B-BF564F388317}"/>
              </a:ext>
            </a:extLst>
          </p:cNvPr>
          <p:cNvSpPr txBox="1">
            <a:spLocks/>
          </p:cNvSpPr>
          <p:nvPr/>
        </p:nvSpPr>
        <p:spPr>
          <a:xfrm>
            <a:off x="5148152" y="2268638"/>
            <a:ext cx="1985921" cy="1921397"/>
          </a:xfrm>
          <a:prstGeom prst="rect">
            <a:avLst/>
          </a:prstGeom>
          <a:ln>
            <a:solidFill>
              <a:srgbClr val="FF0000"/>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GP0.setPin(0)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GP1.setPin(0)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GP2.setPin(1)</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GP3.setPin(0)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GP4.setPin(0)</a:t>
            </a:r>
          </a:p>
          <a:p>
            <a:pPr marL="0" indent="0">
              <a:buNone/>
            </a:pPr>
            <a:endPar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endParaRPr>
          </a:p>
        </p:txBody>
      </p:sp>
      <p:sp>
        <p:nvSpPr>
          <p:cNvPr id="27" name="コンテンツ プレースホルダー 25">
            <a:extLst>
              <a:ext uri="{FF2B5EF4-FFF2-40B4-BE49-F238E27FC236}">
                <a16:creationId xmlns:a16="http://schemas.microsoft.com/office/drawing/2014/main" id="{FBA3E520-FA5B-46DB-B231-3392F0746ED1}"/>
              </a:ext>
            </a:extLst>
          </p:cNvPr>
          <p:cNvSpPr txBox="1">
            <a:spLocks/>
          </p:cNvSpPr>
          <p:nvPr/>
        </p:nvSpPr>
        <p:spPr>
          <a:xfrm>
            <a:off x="7380029" y="2268638"/>
            <a:ext cx="1985921" cy="1921397"/>
          </a:xfrm>
          <a:prstGeom prst="rect">
            <a:avLst/>
          </a:prstGeom>
          <a:ln>
            <a:solidFill>
              <a:srgbClr val="FF0000"/>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GP0.setPin(0)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GP1.setPin(0)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GP2.setPin(0)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GP3.setPin(1)</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GP4.setPin(0)</a:t>
            </a:r>
          </a:p>
          <a:p>
            <a:pPr marL="0" indent="0">
              <a:buNone/>
            </a:pPr>
            <a:endPar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endParaRPr>
          </a:p>
        </p:txBody>
      </p:sp>
      <p:sp>
        <p:nvSpPr>
          <p:cNvPr id="28" name="コンテンツ プレースホルダー 25">
            <a:extLst>
              <a:ext uri="{FF2B5EF4-FFF2-40B4-BE49-F238E27FC236}">
                <a16:creationId xmlns:a16="http://schemas.microsoft.com/office/drawing/2014/main" id="{21CEAB50-DB53-4550-86B1-DC0206E2DF6B}"/>
              </a:ext>
            </a:extLst>
          </p:cNvPr>
          <p:cNvSpPr txBox="1">
            <a:spLocks/>
          </p:cNvSpPr>
          <p:nvPr/>
        </p:nvSpPr>
        <p:spPr>
          <a:xfrm>
            <a:off x="9611906" y="2268638"/>
            <a:ext cx="1985921" cy="1921397"/>
          </a:xfrm>
          <a:prstGeom prst="rect">
            <a:avLst/>
          </a:prstGeom>
          <a:ln>
            <a:solidFill>
              <a:srgbClr val="FF0000"/>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GP0.setPin(0)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GP1.setPin(0)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GP2.setPin(0)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GP3.setPin(0)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GP4.setPin(1)</a:t>
            </a:r>
          </a:p>
          <a:p>
            <a:pPr marL="0" indent="0">
              <a:buNone/>
            </a:pPr>
            <a:endPar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endParaRPr>
          </a:p>
        </p:txBody>
      </p:sp>
      <p:sp>
        <p:nvSpPr>
          <p:cNvPr id="30" name="コンテンツ プレースホルダー 25">
            <a:extLst>
              <a:ext uri="{FF2B5EF4-FFF2-40B4-BE49-F238E27FC236}">
                <a16:creationId xmlns:a16="http://schemas.microsoft.com/office/drawing/2014/main" id="{0D5A7C7F-2496-4572-B231-FFE9655C7A1B}"/>
              </a:ext>
            </a:extLst>
          </p:cNvPr>
          <p:cNvSpPr txBox="1">
            <a:spLocks/>
          </p:cNvSpPr>
          <p:nvPr/>
        </p:nvSpPr>
        <p:spPr>
          <a:xfrm>
            <a:off x="690395" y="4358668"/>
            <a:ext cx="1985921" cy="1921397"/>
          </a:xfrm>
          <a:prstGeom prst="rect">
            <a:avLst/>
          </a:prstGeom>
          <a:ln>
            <a:solidFill>
              <a:srgbClr val="FF0000"/>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GP0.setPin(1)</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GP1.setPin(0)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GP2.setPin(1)</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GP3.setPin(0)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GP4.setPin(1)</a:t>
            </a:r>
          </a:p>
          <a:p>
            <a:pPr marL="0" indent="0">
              <a:buNone/>
            </a:pPr>
            <a:endPar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endParaRPr>
          </a:p>
        </p:txBody>
      </p:sp>
      <p:sp>
        <p:nvSpPr>
          <p:cNvPr id="31" name="コンテンツ プレースホルダー 25">
            <a:extLst>
              <a:ext uri="{FF2B5EF4-FFF2-40B4-BE49-F238E27FC236}">
                <a16:creationId xmlns:a16="http://schemas.microsoft.com/office/drawing/2014/main" id="{C29DDB26-4118-4DF8-98C2-492942BD46B8}"/>
              </a:ext>
            </a:extLst>
          </p:cNvPr>
          <p:cNvSpPr txBox="1">
            <a:spLocks/>
          </p:cNvSpPr>
          <p:nvPr/>
        </p:nvSpPr>
        <p:spPr>
          <a:xfrm>
            <a:off x="2922272" y="4358668"/>
            <a:ext cx="1985921" cy="1921397"/>
          </a:xfrm>
          <a:prstGeom prst="rect">
            <a:avLst/>
          </a:prstGeom>
          <a:ln>
            <a:solidFill>
              <a:srgbClr val="FF0000"/>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GP0.setPin(0)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GP1.setPin(1)</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GP2.setPin(0)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GP3.setPin(1)</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GP4.setPin(0)</a:t>
            </a:r>
          </a:p>
          <a:p>
            <a:pPr marL="0" indent="0">
              <a:buNone/>
            </a:pPr>
            <a:endPar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endParaRPr>
          </a:p>
        </p:txBody>
      </p:sp>
      <p:sp>
        <p:nvSpPr>
          <p:cNvPr id="32" name="コンテンツ プレースホルダー 25">
            <a:extLst>
              <a:ext uri="{FF2B5EF4-FFF2-40B4-BE49-F238E27FC236}">
                <a16:creationId xmlns:a16="http://schemas.microsoft.com/office/drawing/2014/main" id="{B242B26C-561B-4F47-8C07-17C3606AAF15}"/>
              </a:ext>
            </a:extLst>
          </p:cNvPr>
          <p:cNvSpPr txBox="1">
            <a:spLocks/>
          </p:cNvSpPr>
          <p:nvPr/>
        </p:nvSpPr>
        <p:spPr>
          <a:xfrm>
            <a:off x="5154149" y="4358668"/>
            <a:ext cx="1985921" cy="1921397"/>
          </a:xfrm>
          <a:prstGeom prst="rect">
            <a:avLst/>
          </a:prstGeom>
          <a:ln>
            <a:solidFill>
              <a:srgbClr val="FF0000"/>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GP0.setPin(1)</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GP1.setPin(0)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GP2.setPin(0)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GP3.setPin(0)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GP4.setPin(1)</a:t>
            </a:r>
          </a:p>
          <a:p>
            <a:pPr marL="0" indent="0">
              <a:buNone/>
            </a:pPr>
            <a:endPar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endParaRPr>
          </a:p>
        </p:txBody>
      </p:sp>
      <p:sp>
        <p:nvSpPr>
          <p:cNvPr id="33" name="コンテンツ プレースホルダー 25">
            <a:extLst>
              <a:ext uri="{FF2B5EF4-FFF2-40B4-BE49-F238E27FC236}">
                <a16:creationId xmlns:a16="http://schemas.microsoft.com/office/drawing/2014/main" id="{F7BCCC46-79EB-4536-AC08-4997AEE28ABB}"/>
              </a:ext>
            </a:extLst>
          </p:cNvPr>
          <p:cNvSpPr txBox="1">
            <a:spLocks/>
          </p:cNvSpPr>
          <p:nvPr/>
        </p:nvSpPr>
        <p:spPr>
          <a:xfrm>
            <a:off x="7380028" y="4358668"/>
            <a:ext cx="1985921" cy="1921397"/>
          </a:xfrm>
          <a:prstGeom prst="rect">
            <a:avLst/>
          </a:prstGeom>
          <a:ln>
            <a:solidFill>
              <a:srgbClr val="FF0000"/>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GP0.setPin(0)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GP1.setPin(1)</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GP2.setPin(1)</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GP3.setPin(1)</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GP4.setPin(0)</a:t>
            </a:r>
          </a:p>
          <a:p>
            <a:pPr marL="0" indent="0">
              <a:buNone/>
            </a:pPr>
            <a:endPar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endParaRPr>
          </a:p>
        </p:txBody>
      </p:sp>
      <p:sp>
        <p:nvSpPr>
          <p:cNvPr id="14" name="コンテンツ プレースホルダー 25">
            <a:extLst>
              <a:ext uri="{FF2B5EF4-FFF2-40B4-BE49-F238E27FC236}">
                <a16:creationId xmlns:a16="http://schemas.microsoft.com/office/drawing/2014/main" id="{DF7B2B6E-B484-4483-ACB5-0791A40A4D7C}"/>
              </a:ext>
            </a:extLst>
          </p:cNvPr>
          <p:cNvSpPr txBox="1">
            <a:spLocks/>
          </p:cNvSpPr>
          <p:nvPr/>
        </p:nvSpPr>
        <p:spPr>
          <a:xfrm>
            <a:off x="9611906" y="4358668"/>
            <a:ext cx="1985921" cy="1921397"/>
          </a:xfrm>
          <a:prstGeom prst="rect">
            <a:avLst/>
          </a:prstGeom>
          <a:ln>
            <a:solidFill>
              <a:srgbClr val="FF0000"/>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GP0.setPin(0)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GP1.setPin(0)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GP2.setPin(0)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GP3.setPin(0)</a:t>
            </a:r>
          </a:p>
          <a:p>
            <a:pPr marL="0" indent="0">
              <a:buNone/>
            </a:pPr>
            <a:r>
              <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GP4.setPin(0)</a:t>
            </a:r>
          </a:p>
          <a:p>
            <a:pPr marL="0" indent="0">
              <a:buNone/>
            </a:pPr>
            <a:endParaRPr lang="en-US" sz="2000"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endParaRPr>
          </a:p>
        </p:txBody>
      </p:sp>
      <p:grpSp>
        <p:nvGrpSpPr>
          <p:cNvPr id="16" name="グループ化 15">
            <a:extLst>
              <a:ext uri="{FF2B5EF4-FFF2-40B4-BE49-F238E27FC236}">
                <a16:creationId xmlns:a16="http://schemas.microsoft.com/office/drawing/2014/main" id="{32A726EF-E178-4870-BBD8-A194A60D13FC}"/>
              </a:ext>
            </a:extLst>
          </p:cNvPr>
          <p:cNvGrpSpPr/>
          <p:nvPr/>
        </p:nvGrpSpPr>
        <p:grpSpPr>
          <a:xfrm>
            <a:off x="0" y="18135"/>
            <a:ext cx="2368794" cy="556900"/>
            <a:chOff x="550139" y="5522942"/>
            <a:chExt cx="2368794" cy="556900"/>
          </a:xfrm>
        </p:grpSpPr>
        <p:sp>
          <p:nvSpPr>
            <p:cNvPr id="17" name="テキスト ボックス 16">
              <a:extLst>
                <a:ext uri="{FF2B5EF4-FFF2-40B4-BE49-F238E27FC236}">
                  <a16:creationId xmlns:a16="http://schemas.microsoft.com/office/drawing/2014/main" id="{8E4E3D81-1AA8-4C27-A59D-59041704AB85}"/>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18" name="Picture 2" descr="博士のイラスト">
              <a:extLst>
                <a:ext uri="{FF2B5EF4-FFF2-40B4-BE49-F238E27FC236}">
                  <a16:creationId xmlns:a16="http://schemas.microsoft.com/office/drawing/2014/main" id="{6929C8D4-35DC-4EBA-A44C-3011C4C63F50}"/>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817606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7097DD8B-0B18-44AA-AE06-DED0E5C8671B}"/>
              </a:ext>
            </a:extLst>
          </p:cNvPr>
          <p:cNvSpPr>
            <a:spLocks noGrp="1"/>
          </p:cNvSpPr>
          <p:nvPr>
            <p:ph idx="1"/>
          </p:nvPr>
        </p:nvSpPr>
        <p:spPr>
          <a:xfrm>
            <a:off x="838200" y="1698844"/>
            <a:ext cx="10515600" cy="4351338"/>
          </a:xfrm>
        </p:spPr>
        <p:txBody>
          <a:bodyPr/>
          <a:lstStyle/>
          <a:p>
            <a:pPr marL="0" indent="0">
              <a:buNone/>
            </a:pPr>
            <a:r>
              <a:rPr lang="ja-JP" altLang="en-US" b="1" dirty="0">
                <a:solidFill>
                  <a:schemeClr val="accent4"/>
                </a:solidFill>
              </a:rPr>
              <a:t>便利な方法  　</a:t>
            </a:r>
            <a:r>
              <a:rPr lang="ja-JP" altLang="en-US" b="1" dirty="0"/>
              <a:t>最初に＃をつけると命令はじっこうされない</a:t>
            </a:r>
            <a:endParaRPr lang="en-US" altLang="ja-JP" b="1" dirty="0"/>
          </a:p>
          <a:p>
            <a:pPr marL="0" indent="0">
              <a:buNone/>
            </a:pPr>
            <a:r>
              <a:rPr lang="ja-JP" altLang="en-US" dirty="0"/>
              <a:t>こうやっておいて　　  </a:t>
            </a:r>
            <a:r>
              <a:rPr lang="en-US" altLang="ja-JP" dirty="0"/>
              <a:t>LED</a:t>
            </a:r>
            <a:r>
              <a:rPr lang="ja-JP" altLang="en-US" dirty="0"/>
              <a:t>を光らせるとき　　</a:t>
            </a:r>
            <a:r>
              <a:rPr lang="en-US" altLang="ja-JP" dirty="0"/>
              <a:t>LED</a:t>
            </a:r>
            <a:r>
              <a:rPr lang="ja-JP" altLang="en-US" dirty="0"/>
              <a:t>を消すとき</a:t>
            </a:r>
            <a:endParaRPr lang="en-US" dirty="0"/>
          </a:p>
        </p:txBody>
      </p:sp>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4 </a:t>
            </a:r>
            <a:r>
              <a:rPr lang="en-US" altLang="ja-JP" dirty="0"/>
              <a:t>LED</a:t>
            </a:r>
            <a:r>
              <a:rPr lang="ja-JP" altLang="en-US" dirty="0"/>
              <a:t>を５つひからせよう</a:t>
            </a:r>
            <a:r>
              <a:rPr lang="en-US" altLang="ja-JP" dirty="0"/>
              <a:t> </a:t>
            </a:r>
            <a:endParaRPr lang="en-US" dirty="0"/>
          </a:p>
        </p:txBody>
      </p:sp>
      <p:sp>
        <p:nvSpPr>
          <p:cNvPr id="52" name="コンテンツ プレースホルダー 25">
            <a:extLst>
              <a:ext uri="{FF2B5EF4-FFF2-40B4-BE49-F238E27FC236}">
                <a16:creationId xmlns:a16="http://schemas.microsoft.com/office/drawing/2014/main" id="{558FA1D9-1923-4BB9-9D25-D284D2489664}"/>
              </a:ext>
            </a:extLst>
          </p:cNvPr>
          <p:cNvSpPr txBox="1">
            <a:spLocks/>
          </p:cNvSpPr>
          <p:nvPr/>
        </p:nvSpPr>
        <p:spPr>
          <a:xfrm>
            <a:off x="927472" y="2639029"/>
            <a:ext cx="3303955" cy="3715472"/>
          </a:xfrm>
          <a:prstGeom prst="rect">
            <a:avLst/>
          </a:prstGeom>
          <a:ln>
            <a:solidFill>
              <a:srgbClr val="FF0000"/>
            </a:solidFill>
          </a:ln>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GP0.setPin(1)</a:t>
            </a:r>
          </a:p>
          <a:p>
            <a:pPr marL="0" indent="0">
              <a:buNone/>
            </a:pPr>
            <a: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GP1.setPin(1)</a:t>
            </a:r>
          </a:p>
          <a:p>
            <a:pPr marL="0" indent="0">
              <a:buNone/>
            </a:pPr>
            <a: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GP2.setPin(1)</a:t>
            </a:r>
          </a:p>
          <a:p>
            <a:pPr marL="0" indent="0">
              <a:buNone/>
            </a:pPr>
            <a: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GP3.setPin(1)</a:t>
            </a:r>
          </a:p>
          <a:p>
            <a:pPr marL="0" indent="0">
              <a:buNone/>
            </a:pPr>
            <a: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GP4.setPin(1)</a:t>
            </a:r>
          </a:p>
          <a:p>
            <a:pPr marL="0" indent="0">
              <a:buNone/>
            </a:pPr>
            <a: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GP0.setPin(0)</a:t>
            </a:r>
          </a:p>
          <a:p>
            <a:pPr marL="0" indent="0">
              <a:buNone/>
            </a:pPr>
            <a: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GP1.setPin(0)</a:t>
            </a:r>
          </a:p>
          <a:p>
            <a:pPr marL="0" indent="0">
              <a:buNone/>
            </a:pPr>
            <a: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GP2.setPin(0)</a:t>
            </a:r>
          </a:p>
          <a:p>
            <a:pPr marL="0" indent="0">
              <a:buNone/>
            </a:pPr>
            <a: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GP3.setPin(0)</a:t>
            </a:r>
          </a:p>
          <a:p>
            <a:pPr marL="0" indent="0">
              <a:buNone/>
            </a:pPr>
            <a: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GP4.setPin(0)</a:t>
            </a:r>
          </a:p>
        </p:txBody>
      </p:sp>
      <p:sp>
        <p:nvSpPr>
          <p:cNvPr id="20" name="コンテンツ プレースホルダー 25">
            <a:extLst>
              <a:ext uri="{FF2B5EF4-FFF2-40B4-BE49-F238E27FC236}">
                <a16:creationId xmlns:a16="http://schemas.microsoft.com/office/drawing/2014/main" id="{0E3D6D34-8C40-4509-9E7E-6CA2DDCB7FA2}"/>
              </a:ext>
            </a:extLst>
          </p:cNvPr>
          <p:cNvSpPr txBox="1">
            <a:spLocks/>
          </p:cNvSpPr>
          <p:nvPr/>
        </p:nvSpPr>
        <p:spPr>
          <a:xfrm>
            <a:off x="4720110" y="2639029"/>
            <a:ext cx="3303955" cy="3715472"/>
          </a:xfrm>
          <a:prstGeom prst="rect">
            <a:avLst/>
          </a:prstGeom>
          <a:ln>
            <a:solidFill>
              <a:srgbClr val="FF0000"/>
            </a:solidFill>
          </a:ln>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GP0.setPin(1)</a:t>
            </a:r>
          </a:p>
          <a:p>
            <a:pPr marL="0" indent="0">
              <a:buNone/>
            </a:pPr>
            <a: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GP1.setPin(1)</a:t>
            </a:r>
          </a:p>
          <a:p>
            <a:pPr marL="0" indent="0">
              <a:buNone/>
            </a:pPr>
            <a: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GP2.setPin(1)</a:t>
            </a:r>
          </a:p>
          <a:p>
            <a:pPr marL="0" indent="0">
              <a:buNone/>
            </a:pPr>
            <a: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GP3.setPin(1)</a:t>
            </a:r>
          </a:p>
          <a:p>
            <a:pPr marL="0" indent="0">
              <a:buNone/>
            </a:pPr>
            <a: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GP4.setPin(1)</a:t>
            </a:r>
          </a:p>
          <a:p>
            <a:pPr marL="0" indent="0">
              <a:buNone/>
            </a:pPr>
            <a:r>
              <a:rPr lang="en-US" b="1" dirty="0">
                <a:solidFill>
                  <a:srgbClr val="FF0000"/>
                </a:solidFill>
                <a:latin typeface="Prochalle_Myrica M" panose="020B0509020203020207" pitchFamily="49" charset="-128"/>
                <a:ea typeface="Prochalle_Myrica M" panose="020B0509020203020207" pitchFamily="49" charset="-128"/>
                <a:cs typeface="Prochalle_Myrica M" panose="020B0509020203020207" pitchFamily="49" charset="-128"/>
              </a:rPr>
              <a:t>#</a:t>
            </a:r>
            <a:r>
              <a:rPr lang="en-US" b="1" dirty="0">
                <a:solidFill>
                  <a:schemeClr val="bg1">
                    <a:lumMod val="65000"/>
                  </a:schemeClr>
                </a:solidFill>
                <a:latin typeface="Prochalle_Myrica M" panose="020B0509020203020207" pitchFamily="49" charset="-128"/>
                <a:ea typeface="Prochalle_Myrica M" panose="020B0509020203020207" pitchFamily="49" charset="-128"/>
                <a:cs typeface="Prochalle_Myrica M" panose="020B0509020203020207" pitchFamily="49" charset="-128"/>
              </a:rPr>
              <a:t>GP0.setPin(0)</a:t>
            </a:r>
          </a:p>
          <a:p>
            <a:pPr marL="0" indent="0">
              <a:buNone/>
            </a:pPr>
            <a:r>
              <a:rPr lang="en-US" b="1" dirty="0">
                <a:solidFill>
                  <a:srgbClr val="FF0000"/>
                </a:solidFill>
                <a:latin typeface="Prochalle_Myrica M" panose="020B0509020203020207" pitchFamily="49" charset="-128"/>
                <a:ea typeface="Prochalle_Myrica M" panose="020B0509020203020207" pitchFamily="49" charset="-128"/>
                <a:cs typeface="Prochalle_Myrica M" panose="020B0509020203020207" pitchFamily="49" charset="-128"/>
              </a:rPr>
              <a:t>#</a:t>
            </a:r>
            <a:r>
              <a:rPr lang="en-US" b="1" dirty="0">
                <a:solidFill>
                  <a:schemeClr val="bg1">
                    <a:lumMod val="65000"/>
                  </a:schemeClr>
                </a:solidFill>
                <a:latin typeface="Prochalle_Myrica M" panose="020B0509020203020207" pitchFamily="49" charset="-128"/>
                <a:ea typeface="Prochalle_Myrica M" panose="020B0509020203020207" pitchFamily="49" charset="-128"/>
                <a:cs typeface="Prochalle_Myrica M" panose="020B0509020203020207" pitchFamily="49" charset="-128"/>
              </a:rPr>
              <a:t>GP1.setPin(0)</a:t>
            </a:r>
          </a:p>
          <a:p>
            <a:pPr marL="0" indent="0">
              <a:buNone/>
            </a:pPr>
            <a:r>
              <a:rPr lang="en-US" b="1" dirty="0">
                <a:solidFill>
                  <a:srgbClr val="FF0000"/>
                </a:solidFill>
                <a:latin typeface="Prochalle_Myrica M" panose="020B0509020203020207" pitchFamily="49" charset="-128"/>
                <a:ea typeface="Prochalle_Myrica M" panose="020B0509020203020207" pitchFamily="49" charset="-128"/>
                <a:cs typeface="Prochalle_Myrica M" panose="020B0509020203020207" pitchFamily="49" charset="-128"/>
              </a:rPr>
              <a:t>#</a:t>
            </a:r>
            <a:r>
              <a:rPr lang="en-US" b="1" dirty="0">
                <a:solidFill>
                  <a:schemeClr val="bg1">
                    <a:lumMod val="65000"/>
                  </a:schemeClr>
                </a:solidFill>
                <a:latin typeface="Prochalle_Myrica M" panose="020B0509020203020207" pitchFamily="49" charset="-128"/>
                <a:ea typeface="Prochalle_Myrica M" panose="020B0509020203020207" pitchFamily="49" charset="-128"/>
                <a:cs typeface="Prochalle_Myrica M" panose="020B0509020203020207" pitchFamily="49" charset="-128"/>
              </a:rPr>
              <a:t>GP2.setPin(0)</a:t>
            </a:r>
          </a:p>
          <a:p>
            <a:pPr marL="0" indent="0">
              <a:buNone/>
            </a:pPr>
            <a:r>
              <a:rPr lang="en-US" b="1" dirty="0">
                <a:solidFill>
                  <a:srgbClr val="FF0000"/>
                </a:solidFill>
                <a:latin typeface="Prochalle_Myrica M" panose="020B0509020203020207" pitchFamily="49" charset="-128"/>
                <a:ea typeface="Prochalle_Myrica M" panose="020B0509020203020207" pitchFamily="49" charset="-128"/>
                <a:cs typeface="Prochalle_Myrica M" panose="020B0509020203020207" pitchFamily="49" charset="-128"/>
              </a:rPr>
              <a:t>#</a:t>
            </a:r>
            <a:r>
              <a:rPr lang="en-US" b="1" dirty="0">
                <a:solidFill>
                  <a:schemeClr val="bg1">
                    <a:lumMod val="65000"/>
                  </a:schemeClr>
                </a:solidFill>
                <a:latin typeface="Prochalle_Myrica M" panose="020B0509020203020207" pitchFamily="49" charset="-128"/>
                <a:ea typeface="Prochalle_Myrica M" panose="020B0509020203020207" pitchFamily="49" charset="-128"/>
                <a:cs typeface="Prochalle_Myrica M" panose="020B0509020203020207" pitchFamily="49" charset="-128"/>
              </a:rPr>
              <a:t>GP3.setPin(0)</a:t>
            </a:r>
          </a:p>
          <a:p>
            <a:pPr marL="0" indent="0">
              <a:buNone/>
            </a:pPr>
            <a:r>
              <a:rPr lang="en-US" b="1" dirty="0">
                <a:solidFill>
                  <a:srgbClr val="FF0000"/>
                </a:solidFill>
                <a:latin typeface="Prochalle_Myrica M" panose="020B0509020203020207" pitchFamily="49" charset="-128"/>
                <a:ea typeface="Prochalle_Myrica M" panose="020B0509020203020207" pitchFamily="49" charset="-128"/>
                <a:cs typeface="Prochalle_Myrica M" panose="020B0509020203020207" pitchFamily="49" charset="-128"/>
              </a:rPr>
              <a:t>#</a:t>
            </a:r>
            <a:r>
              <a:rPr lang="en-US" b="1" dirty="0">
                <a:solidFill>
                  <a:schemeClr val="bg1">
                    <a:lumMod val="65000"/>
                  </a:schemeClr>
                </a:solidFill>
                <a:latin typeface="Prochalle_Myrica M" panose="020B0509020203020207" pitchFamily="49" charset="-128"/>
                <a:ea typeface="Prochalle_Myrica M" panose="020B0509020203020207" pitchFamily="49" charset="-128"/>
                <a:cs typeface="Prochalle_Myrica M" panose="020B0509020203020207" pitchFamily="49" charset="-128"/>
              </a:rPr>
              <a:t>GP4.setPin(0)</a:t>
            </a:r>
          </a:p>
        </p:txBody>
      </p:sp>
      <p:sp>
        <p:nvSpPr>
          <p:cNvPr id="21" name="コンテンツ プレースホルダー 25">
            <a:extLst>
              <a:ext uri="{FF2B5EF4-FFF2-40B4-BE49-F238E27FC236}">
                <a16:creationId xmlns:a16="http://schemas.microsoft.com/office/drawing/2014/main" id="{957040B1-E14B-4104-823C-EB1CB375550F}"/>
              </a:ext>
            </a:extLst>
          </p:cNvPr>
          <p:cNvSpPr txBox="1">
            <a:spLocks/>
          </p:cNvSpPr>
          <p:nvPr/>
        </p:nvSpPr>
        <p:spPr>
          <a:xfrm>
            <a:off x="8512748" y="2639029"/>
            <a:ext cx="3303955" cy="3715472"/>
          </a:xfrm>
          <a:prstGeom prst="rect">
            <a:avLst/>
          </a:prstGeom>
          <a:ln>
            <a:solidFill>
              <a:srgbClr val="FF0000"/>
            </a:solidFill>
          </a:ln>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b="1" dirty="0">
                <a:solidFill>
                  <a:srgbClr val="FF0000"/>
                </a:solidFill>
                <a:latin typeface="Prochalle_Myrica M" panose="020B0509020203020207" pitchFamily="49" charset="-128"/>
                <a:ea typeface="Prochalle_Myrica M" panose="020B0509020203020207" pitchFamily="49" charset="-128"/>
                <a:cs typeface="Prochalle_Myrica M" panose="020B0509020203020207" pitchFamily="49" charset="-128"/>
              </a:rPr>
              <a:t>#</a:t>
            </a:r>
            <a:r>
              <a:rPr lang="en-US" b="1" dirty="0">
                <a:solidFill>
                  <a:schemeClr val="bg1">
                    <a:lumMod val="65000"/>
                  </a:schemeClr>
                </a:solidFill>
                <a:latin typeface="Prochalle_Myrica M" panose="020B0509020203020207" pitchFamily="49" charset="-128"/>
                <a:ea typeface="Prochalle_Myrica M" panose="020B0509020203020207" pitchFamily="49" charset="-128"/>
                <a:cs typeface="Prochalle_Myrica M" panose="020B0509020203020207" pitchFamily="49" charset="-128"/>
              </a:rPr>
              <a:t>GP0.setPin(1)</a:t>
            </a:r>
          </a:p>
          <a:p>
            <a:pPr marL="0" indent="0">
              <a:buNone/>
            </a:pPr>
            <a:r>
              <a:rPr lang="en-US" b="1" dirty="0">
                <a:solidFill>
                  <a:srgbClr val="FF0000"/>
                </a:solidFill>
                <a:latin typeface="Prochalle_Myrica M" panose="020B0509020203020207" pitchFamily="49" charset="-128"/>
                <a:ea typeface="Prochalle_Myrica M" panose="020B0509020203020207" pitchFamily="49" charset="-128"/>
                <a:cs typeface="Prochalle_Myrica M" panose="020B0509020203020207" pitchFamily="49" charset="-128"/>
              </a:rPr>
              <a:t>#</a:t>
            </a:r>
            <a:r>
              <a:rPr lang="en-US" b="1" dirty="0">
                <a:solidFill>
                  <a:schemeClr val="bg1">
                    <a:lumMod val="65000"/>
                  </a:schemeClr>
                </a:solidFill>
                <a:latin typeface="Prochalle_Myrica M" panose="020B0509020203020207" pitchFamily="49" charset="-128"/>
                <a:ea typeface="Prochalle_Myrica M" panose="020B0509020203020207" pitchFamily="49" charset="-128"/>
                <a:cs typeface="Prochalle_Myrica M" panose="020B0509020203020207" pitchFamily="49" charset="-128"/>
              </a:rPr>
              <a:t>GP1.setPin(1)</a:t>
            </a:r>
          </a:p>
          <a:p>
            <a:pPr marL="0" indent="0">
              <a:buNone/>
            </a:pPr>
            <a:r>
              <a:rPr lang="en-US" b="1" dirty="0">
                <a:solidFill>
                  <a:srgbClr val="FF0000"/>
                </a:solidFill>
                <a:latin typeface="Prochalle_Myrica M" panose="020B0509020203020207" pitchFamily="49" charset="-128"/>
                <a:ea typeface="Prochalle_Myrica M" panose="020B0509020203020207" pitchFamily="49" charset="-128"/>
                <a:cs typeface="Prochalle_Myrica M" panose="020B0509020203020207" pitchFamily="49" charset="-128"/>
              </a:rPr>
              <a:t>#</a:t>
            </a:r>
            <a:r>
              <a:rPr lang="en-US" b="1" dirty="0">
                <a:solidFill>
                  <a:schemeClr val="bg1">
                    <a:lumMod val="65000"/>
                  </a:schemeClr>
                </a:solidFill>
                <a:latin typeface="Prochalle_Myrica M" panose="020B0509020203020207" pitchFamily="49" charset="-128"/>
                <a:ea typeface="Prochalle_Myrica M" panose="020B0509020203020207" pitchFamily="49" charset="-128"/>
                <a:cs typeface="Prochalle_Myrica M" panose="020B0509020203020207" pitchFamily="49" charset="-128"/>
              </a:rPr>
              <a:t>GP2.setPin(1)</a:t>
            </a:r>
          </a:p>
          <a:p>
            <a:pPr marL="0" indent="0">
              <a:buNone/>
            </a:pPr>
            <a:r>
              <a:rPr lang="en-US" b="1" dirty="0">
                <a:solidFill>
                  <a:srgbClr val="FF0000"/>
                </a:solidFill>
                <a:latin typeface="Prochalle_Myrica M" panose="020B0509020203020207" pitchFamily="49" charset="-128"/>
                <a:ea typeface="Prochalle_Myrica M" panose="020B0509020203020207" pitchFamily="49" charset="-128"/>
                <a:cs typeface="Prochalle_Myrica M" panose="020B0509020203020207" pitchFamily="49" charset="-128"/>
              </a:rPr>
              <a:t>#</a:t>
            </a:r>
            <a:r>
              <a:rPr lang="en-US" b="1" dirty="0">
                <a:solidFill>
                  <a:schemeClr val="bg1">
                    <a:lumMod val="65000"/>
                  </a:schemeClr>
                </a:solidFill>
                <a:latin typeface="Prochalle_Myrica M" panose="020B0509020203020207" pitchFamily="49" charset="-128"/>
                <a:ea typeface="Prochalle_Myrica M" panose="020B0509020203020207" pitchFamily="49" charset="-128"/>
                <a:cs typeface="Prochalle_Myrica M" panose="020B0509020203020207" pitchFamily="49" charset="-128"/>
              </a:rPr>
              <a:t>GP3.setPin(1)</a:t>
            </a:r>
          </a:p>
          <a:p>
            <a:pPr marL="0" indent="0">
              <a:buNone/>
            </a:pPr>
            <a:r>
              <a:rPr lang="en-US" b="1" dirty="0">
                <a:solidFill>
                  <a:srgbClr val="FF0000"/>
                </a:solidFill>
                <a:latin typeface="Prochalle_Myrica M" panose="020B0509020203020207" pitchFamily="49" charset="-128"/>
                <a:ea typeface="Prochalle_Myrica M" panose="020B0509020203020207" pitchFamily="49" charset="-128"/>
                <a:cs typeface="Prochalle_Myrica M" panose="020B0509020203020207" pitchFamily="49" charset="-128"/>
              </a:rPr>
              <a:t>#</a:t>
            </a:r>
            <a:r>
              <a:rPr lang="en-US" b="1" dirty="0">
                <a:solidFill>
                  <a:schemeClr val="bg1">
                    <a:lumMod val="65000"/>
                  </a:schemeClr>
                </a:solidFill>
                <a:latin typeface="Prochalle_Myrica M" panose="020B0509020203020207" pitchFamily="49" charset="-128"/>
                <a:ea typeface="Prochalle_Myrica M" panose="020B0509020203020207" pitchFamily="49" charset="-128"/>
                <a:cs typeface="Prochalle_Myrica M" panose="020B0509020203020207" pitchFamily="49" charset="-128"/>
              </a:rPr>
              <a:t>GP4.setPin(1)</a:t>
            </a:r>
          </a:p>
          <a:p>
            <a:pPr marL="0" indent="0">
              <a:buNone/>
            </a:pPr>
            <a: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GP0.setPin(0)</a:t>
            </a:r>
          </a:p>
          <a:p>
            <a:pPr marL="0" indent="0">
              <a:buNone/>
            </a:pPr>
            <a: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GP1.setPin(0)</a:t>
            </a:r>
          </a:p>
          <a:p>
            <a:pPr marL="0" indent="0">
              <a:buNone/>
            </a:pPr>
            <a: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GP2.setPin(0)</a:t>
            </a:r>
          </a:p>
          <a:p>
            <a:pPr marL="0" indent="0">
              <a:buNone/>
            </a:pPr>
            <a: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GP3.setPin(0)</a:t>
            </a:r>
          </a:p>
          <a:p>
            <a:pPr marL="0" indent="0">
              <a:buNone/>
            </a:pPr>
            <a:r>
              <a:rPr lang="en-US"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GP4.setPin(0)</a:t>
            </a:r>
          </a:p>
        </p:txBody>
      </p:sp>
      <p:sp>
        <p:nvSpPr>
          <p:cNvPr id="8" name="テキスト ボックス 7">
            <a:extLst>
              <a:ext uri="{FF2B5EF4-FFF2-40B4-BE49-F238E27FC236}">
                <a16:creationId xmlns:a16="http://schemas.microsoft.com/office/drawing/2014/main" id="{D4ED31A9-C322-444F-9A92-E1903DC18F66}"/>
              </a:ext>
            </a:extLst>
          </p:cNvPr>
          <p:cNvSpPr txBox="1"/>
          <p:nvPr/>
        </p:nvSpPr>
        <p:spPr>
          <a:xfrm>
            <a:off x="4720110" y="6418962"/>
            <a:ext cx="8484243" cy="461665"/>
          </a:xfrm>
          <a:prstGeom prst="rect">
            <a:avLst/>
          </a:prstGeom>
          <a:noFill/>
        </p:spPr>
        <p:txBody>
          <a:bodyPr wrap="square" rtlCol="0">
            <a:spAutoFit/>
          </a:bodyPr>
          <a:lstStyle/>
          <a:p>
            <a:r>
              <a:rPr lang="ja-JP" altLang="en-US" sz="2400" dirty="0"/>
              <a:t>とすると、すばやくプログラムを改造できる</a:t>
            </a:r>
            <a:endParaRPr lang="en-US" sz="2400" dirty="0"/>
          </a:p>
        </p:txBody>
      </p:sp>
      <p:sp>
        <p:nvSpPr>
          <p:cNvPr id="3" name="テキスト ボックス 2">
            <a:extLst>
              <a:ext uri="{FF2B5EF4-FFF2-40B4-BE49-F238E27FC236}">
                <a16:creationId xmlns:a16="http://schemas.microsoft.com/office/drawing/2014/main" id="{480CEB54-6758-4979-9AA1-FAD20353A89C}"/>
              </a:ext>
            </a:extLst>
          </p:cNvPr>
          <p:cNvSpPr txBox="1"/>
          <p:nvPr/>
        </p:nvSpPr>
        <p:spPr>
          <a:xfrm>
            <a:off x="3946358" y="1385817"/>
            <a:ext cx="2149642" cy="369332"/>
          </a:xfrm>
          <a:prstGeom prst="rect">
            <a:avLst/>
          </a:prstGeom>
          <a:noFill/>
        </p:spPr>
        <p:txBody>
          <a:bodyPr wrap="square" rtlCol="0">
            <a:spAutoFit/>
          </a:bodyPr>
          <a:lstStyle/>
          <a:p>
            <a:r>
              <a:rPr lang="ja-JP" altLang="en-US" dirty="0"/>
              <a:t>シャープ</a:t>
            </a:r>
            <a:endParaRPr lang="en-US" dirty="0"/>
          </a:p>
        </p:txBody>
      </p:sp>
      <p:grpSp>
        <p:nvGrpSpPr>
          <p:cNvPr id="11" name="グループ化 10">
            <a:extLst>
              <a:ext uri="{FF2B5EF4-FFF2-40B4-BE49-F238E27FC236}">
                <a16:creationId xmlns:a16="http://schemas.microsoft.com/office/drawing/2014/main" id="{A07D13E8-AAFF-45AA-8161-3CC32255B1F7}"/>
              </a:ext>
            </a:extLst>
          </p:cNvPr>
          <p:cNvGrpSpPr/>
          <p:nvPr/>
        </p:nvGrpSpPr>
        <p:grpSpPr>
          <a:xfrm>
            <a:off x="0" y="18135"/>
            <a:ext cx="2368794" cy="556900"/>
            <a:chOff x="550139" y="5522942"/>
            <a:chExt cx="2368794" cy="556900"/>
          </a:xfrm>
        </p:grpSpPr>
        <p:sp>
          <p:nvSpPr>
            <p:cNvPr id="12" name="テキスト ボックス 11">
              <a:extLst>
                <a:ext uri="{FF2B5EF4-FFF2-40B4-BE49-F238E27FC236}">
                  <a16:creationId xmlns:a16="http://schemas.microsoft.com/office/drawing/2014/main" id="{9DC479E4-FB49-4EBD-8ED9-579629DE35EE}"/>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13" name="Picture 2" descr="博士のイラスト">
              <a:extLst>
                <a:ext uri="{FF2B5EF4-FFF2-40B4-BE49-F238E27FC236}">
                  <a16:creationId xmlns:a16="http://schemas.microsoft.com/office/drawing/2014/main" id="{D2DBB9D3-117F-41E9-BF4D-8F14D88A342C}"/>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15473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4 </a:t>
            </a:r>
            <a:r>
              <a:rPr lang="en-US" altLang="ja-JP" dirty="0"/>
              <a:t>LED</a:t>
            </a:r>
            <a:r>
              <a:rPr lang="ja-JP" altLang="en-US" dirty="0"/>
              <a:t>を５つひからせよう</a:t>
            </a:r>
            <a:r>
              <a:rPr lang="en-US" altLang="ja-JP" dirty="0"/>
              <a:t> </a:t>
            </a:r>
            <a:endParaRPr lang="en-US" dirty="0"/>
          </a:p>
        </p:txBody>
      </p:sp>
      <p:sp>
        <p:nvSpPr>
          <p:cNvPr id="17" name="コンテンツ プレースホルダー 16">
            <a:extLst>
              <a:ext uri="{FF2B5EF4-FFF2-40B4-BE49-F238E27FC236}">
                <a16:creationId xmlns:a16="http://schemas.microsoft.com/office/drawing/2014/main" id="{39ACCA7D-54BF-4C4B-B127-0A99C23A9DC7}"/>
              </a:ext>
            </a:extLst>
          </p:cNvPr>
          <p:cNvSpPr>
            <a:spLocks noGrp="1"/>
          </p:cNvSpPr>
          <p:nvPr>
            <p:ph idx="1"/>
          </p:nvPr>
        </p:nvSpPr>
        <p:spPr/>
        <p:txBody>
          <a:bodyPr>
            <a:normAutofit fontScale="92500" lnSpcReduction="10000"/>
          </a:bodyPr>
          <a:lstStyle/>
          <a:p>
            <a:r>
              <a:rPr lang="en-US" altLang="ja-JP" sz="2400" dirty="0">
                <a:solidFill>
                  <a:srgbClr val="FF0000"/>
                </a:solidFill>
              </a:rPr>
              <a:t>1</a:t>
            </a:r>
            <a:r>
              <a:rPr lang="ja-JP" altLang="en-US" sz="2400" dirty="0">
                <a:solidFill>
                  <a:srgbClr val="FF0000"/>
                </a:solidFill>
              </a:rPr>
              <a:t>番</a:t>
            </a:r>
            <a:r>
              <a:rPr lang="ja-JP" altLang="en-US" sz="2400" dirty="0"/>
              <a:t>を</a:t>
            </a:r>
            <a:r>
              <a:rPr lang="ja-JP" altLang="en-US" sz="2400" dirty="0">
                <a:solidFill>
                  <a:srgbClr val="00B0F0"/>
                </a:solidFill>
              </a:rPr>
              <a:t>つける</a:t>
            </a:r>
            <a:r>
              <a:rPr lang="ja-JP" altLang="en-US" sz="2400" dirty="0"/>
              <a:t>命令</a:t>
            </a:r>
            <a:br>
              <a:rPr lang="en-US" altLang="ja-JP" sz="2400" dirty="0"/>
            </a:br>
            <a:r>
              <a:rPr lang="en-US" altLang="ja-JP" sz="2400" b="1" dirty="0">
                <a:solidFill>
                  <a:schemeClr val="accent6"/>
                </a:solidFill>
              </a:rPr>
              <a:t>GP</a:t>
            </a:r>
            <a:r>
              <a:rPr lang="en-US" altLang="ja-JP" sz="2400" b="1" dirty="0">
                <a:solidFill>
                  <a:srgbClr val="FF0000"/>
                </a:solidFill>
              </a:rPr>
              <a:t>1</a:t>
            </a:r>
            <a:r>
              <a:rPr lang="en-US" altLang="ja-JP" sz="2400" b="1" dirty="0">
                <a:solidFill>
                  <a:schemeClr val="accent6"/>
                </a:solidFill>
              </a:rPr>
              <a:t>.setPin(</a:t>
            </a:r>
            <a:r>
              <a:rPr lang="en-US" altLang="ja-JP" sz="2400" b="1" dirty="0">
                <a:solidFill>
                  <a:srgbClr val="00B0F0"/>
                </a:solidFill>
              </a:rPr>
              <a:t>1</a:t>
            </a:r>
            <a:r>
              <a:rPr lang="en-US" altLang="ja-JP" sz="2400" b="1" dirty="0">
                <a:solidFill>
                  <a:schemeClr val="accent6"/>
                </a:solidFill>
              </a:rPr>
              <a:t>)</a:t>
            </a:r>
          </a:p>
          <a:p>
            <a:endParaRPr lang="en-US" altLang="ja-JP" sz="2400" dirty="0"/>
          </a:p>
          <a:p>
            <a:r>
              <a:rPr lang="en-US" altLang="ja-JP" sz="2400" dirty="0">
                <a:solidFill>
                  <a:srgbClr val="FF0000"/>
                </a:solidFill>
              </a:rPr>
              <a:t>1</a:t>
            </a:r>
            <a:r>
              <a:rPr lang="ja-JP" altLang="en-US" sz="2400" dirty="0">
                <a:solidFill>
                  <a:srgbClr val="FF0000"/>
                </a:solidFill>
              </a:rPr>
              <a:t>番</a:t>
            </a:r>
            <a:r>
              <a:rPr lang="ja-JP" altLang="en-US" sz="2400" dirty="0"/>
              <a:t>を</a:t>
            </a:r>
            <a:r>
              <a:rPr lang="ja-JP" altLang="en-US" sz="2400" dirty="0">
                <a:solidFill>
                  <a:srgbClr val="7030A0"/>
                </a:solidFill>
              </a:rPr>
              <a:t>消す</a:t>
            </a:r>
            <a:r>
              <a:rPr lang="ja-JP" altLang="en-US" sz="2400" dirty="0"/>
              <a:t>命令</a:t>
            </a:r>
            <a:br>
              <a:rPr lang="en-US" altLang="ja-JP" sz="2400" dirty="0"/>
            </a:br>
            <a:r>
              <a:rPr lang="en-US" altLang="ja-JP" sz="2400" b="1" dirty="0">
                <a:solidFill>
                  <a:schemeClr val="accent6"/>
                </a:solidFill>
              </a:rPr>
              <a:t>GP</a:t>
            </a:r>
            <a:r>
              <a:rPr lang="en-US" altLang="ja-JP" sz="2400" b="1" dirty="0">
                <a:solidFill>
                  <a:srgbClr val="FF0000"/>
                </a:solidFill>
              </a:rPr>
              <a:t>1</a:t>
            </a:r>
            <a:r>
              <a:rPr lang="en-US" altLang="ja-JP" sz="2400" b="1" dirty="0">
                <a:solidFill>
                  <a:schemeClr val="accent6"/>
                </a:solidFill>
              </a:rPr>
              <a:t>.setPin(</a:t>
            </a:r>
            <a:r>
              <a:rPr lang="en-US" altLang="ja-JP" sz="2400" b="1" dirty="0">
                <a:solidFill>
                  <a:srgbClr val="7030A0"/>
                </a:solidFill>
              </a:rPr>
              <a:t>0</a:t>
            </a:r>
            <a:r>
              <a:rPr lang="en-US" altLang="ja-JP" sz="2400" b="1" dirty="0">
                <a:solidFill>
                  <a:schemeClr val="accent6"/>
                </a:solidFill>
              </a:rPr>
              <a:t>)</a:t>
            </a:r>
          </a:p>
          <a:p>
            <a:endParaRPr lang="en-US" altLang="ja-JP" sz="2400" b="1" dirty="0">
              <a:solidFill>
                <a:schemeClr val="accent6"/>
              </a:solidFill>
            </a:endParaRPr>
          </a:p>
          <a:p>
            <a:pPr marL="0" indent="0">
              <a:buNone/>
            </a:pPr>
            <a:r>
              <a:rPr lang="ja-JP" altLang="en-US" sz="1600" dirty="0"/>
              <a:t>ここをかえればその番号につながっている</a:t>
            </a:r>
            <a:endParaRPr lang="en-US" altLang="ja-JP" sz="1600" dirty="0"/>
          </a:p>
          <a:p>
            <a:pPr marL="0" indent="0">
              <a:buNone/>
            </a:pPr>
            <a:r>
              <a:rPr lang="en-US" altLang="ja-JP" sz="1600" dirty="0"/>
              <a:t>LED</a:t>
            </a:r>
            <a:r>
              <a:rPr lang="ja-JP" altLang="en-US" sz="1600" dirty="0"/>
              <a:t>をひからせたり、けしたりできる。</a:t>
            </a:r>
            <a:endParaRPr lang="en-US" altLang="ja-JP" sz="1600" dirty="0"/>
          </a:p>
          <a:p>
            <a:pPr marL="0" indent="0">
              <a:buNone/>
            </a:pPr>
            <a:r>
              <a:rPr lang="ja-JP" altLang="en-US" sz="1600" dirty="0"/>
              <a:t>（例）</a:t>
            </a:r>
            <a:endParaRPr lang="en-US" sz="1600" dirty="0"/>
          </a:p>
          <a:p>
            <a:r>
              <a:rPr lang="en-US" altLang="ja-JP" sz="2400" b="1" dirty="0">
                <a:solidFill>
                  <a:schemeClr val="accent6"/>
                </a:solidFill>
              </a:rPr>
              <a:t>GP2.setPin(1)  </a:t>
            </a:r>
            <a:r>
              <a:rPr lang="en-US" altLang="ja-JP" sz="2400" b="1" dirty="0"/>
              <a:t>2</a:t>
            </a:r>
            <a:r>
              <a:rPr lang="ja-JP" altLang="en-US" sz="2400" b="1" dirty="0"/>
              <a:t>番をつける</a:t>
            </a:r>
            <a:endParaRPr lang="en-US" altLang="ja-JP" sz="2400" b="1" dirty="0"/>
          </a:p>
          <a:p>
            <a:r>
              <a:rPr lang="en-US" altLang="ja-JP" sz="2400" b="1" dirty="0">
                <a:solidFill>
                  <a:schemeClr val="accent6"/>
                </a:solidFill>
              </a:rPr>
              <a:t>GP3.setPin(1)</a:t>
            </a:r>
            <a:r>
              <a:rPr lang="en-US" altLang="ja-JP" sz="2400" b="1" dirty="0"/>
              <a:t>  3</a:t>
            </a:r>
            <a:r>
              <a:rPr lang="ja-JP" altLang="en-US" sz="2400" b="1" dirty="0"/>
              <a:t>番をつける</a:t>
            </a:r>
            <a:endParaRPr lang="en-US" altLang="ja-JP" sz="2400" b="1" dirty="0">
              <a:solidFill>
                <a:schemeClr val="accent6"/>
              </a:solidFill>
            </a:endParaRPr>
          </a:p>
          <a:p>
            <a:r>
              <a:rPr lang="en-US" altLang="ja-JP" sz="2400" b="1" dirty="0">
                <a:solidFill>
                  <a:schemeClr val="accent6"/>
                </a:solidFill>
              </a:rPr>
              <a:t>GP4.setPin(1)</a:t>
            </a:r>
            <a:r>
              <a:rPr lang="en-US" altLang="ja-JP" sz="2400" b="1" dirty="0"/>
              <a:t>  4</a:t>
            </a:r>
            <a:r>
              <a:rPr lang="ja-JP" altLang="en-US" sz="2400" b="1" dirty="0"/>
              <a:t>番をつける</a:t>
            </a:r>
            <a:endParaRPr lang="en-US" altLang="ja-JP" sz="2400" b="1" dirty="0">
              <a:solidFill>
                <a:schemeClr val="accent6"/>
              </a:solidFill>
            </a:endParaRPr>
          </a:p>
          <a:p>
            <a:endParaRPr lang="en-US" sz="2400" b="1" dirty="0">
              <a:solidFill>
                <a:schemeClr val="accent6"/>
              </a:solidFill>
            </a:endParaRPr>
          </a:p>
          <a:p>
            <a:endParaRPr lang="en-US" sz="2400" dirty="0"/>
          </a:p>
        </p:txBody>
      </p:sp>
      <p:pic>
        <p:nvPicPr>
          <p:cNvPr id="18" name="Picture 2" descr="Raspberry Pi Pico Pinout">
            <a:extLst>
              <a:ext uri="{FF2B5EF4-FFF2-40B4-BE49-F238E27FC236}">
                <a16:creationId xmlns:a16="http://schemas.microsoft.com/office/drawing/2014/main" id="{11739DB9-18D5-4E83-B71F-8F1A78FF6AB0}"/>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rot="5400000">
            <a:off x="6317254" y="962104"/>
            <a:ext cx="4240180" cy="7313244"/>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AFE0C180-4FD6-4ED2-9D76-D023F3B70DB9}"/>
              </a:ext>
            </a:extLst>
          </p:cNvPr>
          <p:cNvSpPr txBox="1"/>
          <p:nvPr/>
        </p:nvSpPr>
        <p:spPr>
          <a:xfrm>
            <a:off x="5883292" y="1286675"/>
            <a:ext cx="5564614" cy="1200329"/>
          </a:xfrm>
          <a:prstGeom prst="rect">
            <a:avLst/>
          </a:prstGeom>
          <a:noFill/>
        </p:spPr>
        <p:txBody>
          <a:bodyPr wrap="square" rtlCol="0">
            <a:spAutoFit/>
          </a:bodyPr>
          <a:lstStyle/>
          <a:p>
            <a:r>
              <a:rPr lang="en-US" b="1" dirty="0"/>
              <a:t>GP</a:t>
            </a:r>
            <a:r>
              <a:rPr lang="ja-JP" altLang="en-US" dirty="0"/>
              <a:t>の番号はこうなっているよ。２８番まである！</a:t>
            </a:r>
            <a:endParaRPr lang="en-US" altLang="ja-JP" dirty="0"/>
          </a:p>
          <a:p>
            <a:r>
              <a:rPr lang="ja-JP" altLang="en-US" dirty="0"/>
              <a:t>このクラスでは</a:t>
            </a:r>
            <a:r>
              <a:rPr lang="ja-JP" altLang="en-US" dirty="0">
                <a:solidFill>
                  <a:srgbClr val="FF0000"/>
                </a:solidFill>
              </a:rPr>
              <a:t>０番からかぞえて４番までを使うよ</a:t>
            </a:r>
            <a:endParaRPr lang="en-US" altLang="ja-JP" dirty="0">
              <a:solidFill>
                <a:srgbClr val="FF0000"/>
              </a:solidFill>
            </a:endParaRPr>
          </a:p>
          <a:p>
            <a:endParaRPr lang="en-US" altLang="ja-JP" dirty="0"/>
          </a:p>
          <a:p>
            <a:r>
              <a:rPr lang="en-US" b="1" dirty="0"/>
              <a:t>GN</a:t>
            </a:r>
            <a:r>
              <a:rPr lang="en-US" altLang="ja-JP" b="1" dirty="0"/>
              <a:t>D</a:t>
            </a:r>
            <a:r>
              <a:rPr lang="ja-JP" altLang="en-US" dirty="0"/>
              <a:t>は電池のマイナスの意味</a:t>
            </a:r>
            <a:endParaRPr lang="en-US" dirty="0"/>
          </a:p>
        </p:txBody>
      </p:sp>
      <p:sp>
        <p:nvSpPr>
          <p:cNvPr id="20" name="矢印: 下 19">
            <a:extLst>
              <a:ext uri="{FF2B5EF4-FFF2-40B4-BE49-F238E27FC236}">
                <a16:creationId xmlns:a16="http://schemas.microsoft.com/office/drawing/2014/main" id="{3241E79E-0680-4AA3-856F-F1B7BEB70BE0}"/>
              </a:ext>
            </a:extLst>
          </p:cNvPr>
          <p:cNvSpPr/>
          <p:nvPr/>
        </p:nvSpPr>
        <p:spPr>
          <a:xfrm flipV="1">
            <a:off x="932306" y="3121353"/>
            <a:ext cx="480287" cy="33953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矢印: 下 8">
            <a:extLst>
              <a:ext uri="{FF2B5EF4-FFF2-40B4-BE49-F238E27FC236}">
                <a16:creationId xmlns:a16="http://schemas.microsoft.com/office/drawing/2014/main" id="{4BC1D35F-E9E8-4422-BC63-A2503B9A9D78}"/>
              </a:ext>
            </a:extLst>
          </p:cNvPr>
          <p:cNvSpPr/>
          <p:nvPr/>
        </p:nvSpPr>
        <p:spPr>
          <a:xfrm flipV="1">
            <a:off x="932306" y="2100491"/>
            <a:ext cx="480287" cy="33953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テキスト ボックス 2">
            <a:extLst>
              <a:ext uri="{FF2B5EF4-FFF2-40B4-BE49-F238E27FC236}">
                <a16:creationId xmlns:a16="http://schemas.microsoft.com/office/drawing/2014/main" id="{0B0B96A0-72D2-4A7A-9940-92A579352BB5}"/>
              </a:ext>
            </a:extLst>
          </p:cNvPr>
          <p:cNvSpPr txBox="1"/>
          <p:nvPr/>
        </p:nvSpPr>
        <p:spPr>
          <a:xfrm>
            <a:off x="9059014" y="1835854"/>
            <a:ext cx="1908215" cy="1325563"/>
          </a:xfrm>
          <a:prstGeom prst="rect">
            <a:avLst/>
          </a:prstGeom>
          <a:noFill/>
        </p:spPr>
        <p:txBody>
          <a:bodyPr vert="eaVert" wrap="square" rtlCol="0">
            <a:spAutoFit/>
          </a:bodyPr>
          <a:lstStyle/>
          <a:p>
            <a:r>
              <a:rPr lang="ja-JP" altLang="en-US" sz="1600" b="1" dirty="0">
                <a:solidFill>
                  <a:srgbClr val="FF0000"/>
                </a:solidFill>
              </a:rPr>
              <a:t>０番→</a:t>
            </a:r>
            <a:endParaRPr lang="en-US" altLang="ja-JP" sz="1600" b="1" dirty="0">
              <a:solidFill>
                <a:srgbClr val="FF0000"/>
              </a:solidFill>
            </a:endParaRPr>
          </a:p>
          <a:p>
            <a:r>
              <a:rPr lang="ja-JP" altLang="en-US" sz="1600" b="1" dirty="0">
                <a:solidFill>
                  <a:srgbClr val="FF0000"/>
                </a:solidFill>
              </a:rPr>
              <a:t>１番→</a:t>
            </a:r>
            <a:endParaRPr lang="en-US" sz="1600" b="1" dirty="0">
              <a:solidFill>
                <a:srgbClr val="FF0000"/>
              </a:solidFill>
            </a:endParaRPr>
          </a:p>
          <a:p>
            <a:endParaRPr lang="en-US" altLang="ja-JP" sz="1600" b="1" dirty="0">
              <a:solidFill>
                <a:srgbClr val="FF0000"/>
              </a:solidFill>
            </a:endParaRPr>
          </a:p>
          <a:p>
            <a:r>
              <a:rPr lang="ja-JP" altLang="en-US" sz="1600" b="1" dirty="0">
                <a:solidFill>
                  <a:srgbClr val="FF0000"/>
                </a:solidFill>
              </a:rPr>
              <a:t>２番→</a:t>
            </a:r>
            <a:endParaRPr lang="en-US" sz="1600" b="1" dirty="0">
              <a:solidFill>
                <a:srgbClr val="FF0000"/>
              </a:solidFill>
            </a:endParaRPr>
          </a:p>
          <a:p>
            <a:r>
              <a:rPr lang="ja-JP" altLang="en-US" sz="1600" b="1" dirty="0">
                <a:solidFill>
                  <a:srgbClr val="FF0000"/>
                </a:solidFill>
              </a:rPr>
              <a:t>３番→</a:t>
            </a:r>
            <a:endParaRPr lang="en-US" sz="1600" b="1" dirty="0">
              <a:solidFill>
                <a:srgbClr val="FF0000"/>
              </a:solidFill>
            </a:endParaRPr>
          </a:p>
          <a:p>
            <a:r>
              <a:rPr lang="ja-JP" altLang="en-US" sz="1600" b="1" dirty="0">
                <a:solidFill>
                  <a:srgbClr val="FF0000"/>
                </a:solidFill>
              </a:rPr>
              <a:t>４番→</a:t>
            </a:r>
            <a:endParaRPr lang="en-US" sz="1600" b="1" dirty="0">
              <a:solidFill>
                <a:srgbClr val="FF0000"/>
              </a:solidFill>
            </a:endParaRPr>
          </a:p>
          <a:p>
            <a:endParaRPr lang="en-US" sz="1600" b="1" dirty="0">
              <a:solidFill>
                <a:srgbClr val="FF0000"/>
              </a:solidFill>
            </a:endParaRPr>
          </a:p>
        </p:txBody>
      </p:sp>
      <p:cxnSp>
        <p:nvCxnSpPr>
          <p:cNvPr id="5" name="直線コネクタ 4">
            <a:extLst>
              <a:ext uri="{FF2B5EF4-FFF2-40B4-BE49-F238E27FC236}">
                <a16:creationId xmlns:a16="http://schemas.microsoft.com/office/drawing/2014/main" id="{C812BA1F-F938-4114-A100-837F8AD3DE63}"/>
              </a:ext>
            </a:extLst>
          </p:cNvPr>
          <p:cNvCxnSpPr>
            <a:cxnSpLocks/>
          </p:cNvCxnSpPr>
          <p:nvPr/>
        </p:nvCxnSpPr>
        <p:spPr>
          <a:xfrm>
            <a:off x="6231118" y="2381186"/>
            <a:ext cx="318538" cy="117449"/>
          </a:xfrm>
          <a:prstGeom prst="line">
            <a:avLst/>
          </a:prstGeom>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17346541-64F6-4521-8DF1-309CDD94862B}"/>
              </a:ext>
            </a:extLst>
          </p:cNvPr>
          <p:cNvGrpSpPr/>
          <p:nvPr/>
        </p:nvGrpSpPr>
        <p:grpSpPr>
          <a:xfrm>
            <a:off x="0" y="18135"/>
            <a:ext cx="2368794" cy="556900"/>
            <a:chOff x="550139" y="5522942"/>
            <a:chExt cx="2368794" cy="556900"/>
          </a:xfrm>
        </p:grpSpPr>
        <p:sp>
          <p:nvSpPr>
            <p:cNvPr id="13" name="テキスト ボックス 12">
              <a:extLst>
                <a:ext uri="{FF2B5EF4-FFF2-40B4-BE49-F238E27FC236}">
                  <a16:creationId xmlns:a16="http://schemas.microsoft.com/office/drawing/2014/main" id="{F66F667E-6BCB-4370-A1EA-AC7672F690F0}"/>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14" name="Picture 2" descr="博士のイラスト">
              <a:extLst>
                <a:ext uri="{FF2B5EF4-FFF2-40B4-BE49-F238E27FC236}">
                  <a16:creationId xmlns:a16="http://schemas.microsoft.com/office/drawing/2014/main" id="{CA1E4748-8FAA-4A61-86A4-87B37B0C15E5}"/>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11866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7097DD8B-0B18-44AA-AE06-DED0E5C8671B}"/>
              </a:ext>
            </a:extLst>
          </p:cNvPr>
          <p:cNvSpPr>
            <a:spLocks noGrp="1"/>
          </p:cNvSpPr>
          <p:nvPr>
            <p:ph idx="1"/>
          </p:nvPr>
        </p:nvSpPr>
        <p:spPr>
          <a:xfrm>
            <a:off x="447951" y="1700391"/>
            <a:ext cx="10515600" cy="4351338"/>
          </a:xfrm>
        </p:spPr>
        <p:txBody>
          <a:bodyPr/>
          <a:lstStyle/>
          <a:p>
            <a:pPr marL="0" indent="0">
              <a:buNone/>
            </a:pPr>
            <a:r>
              <a:rPr lang="ja-JP" altLang="en-US" b="1" dirty="0">
                <a:solidFill>
                  <a:schemeClr val="accent4"/>
                </a:solidFill>
              </a:rPr>
              <a:t>命令のなかみ</a:t>
            </a:r>
            <a:r>
              <a:rPr lang="ja-JP" altLang="en-US" dirty="0"/>
              <a:t>のくわしい説明。呼び方をおぼえておいてね</a:t>
            </a:r>
            <a:endParaRPr lang="en-US" dirty="0"/>
          </a:p>
        </p:txBody>
      </p:sp>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4 </a:t>
            </a:r>
            <a:r>
              <a:rPr lang="en-US" altLang="ja-JP" dirty="0"/>
              <a:t>LED</a:t>
            </a:r>
            <a:r>
              <a:rPr lang="ja-JP" altLang="en-US" dirty="0"/>
              <a:t>を５つひからせよう</a:t>
            </a:r>
            <a:r>
              <a:rPr lang="en-US" altLang="ja-JP" dirty="0"/>
              <a:t> </a:t>
            </a:r>
            <a:endParaRPr lang="en-US" dirty="0"/>
          </a:p>
        </p:txBody>
      </p:sp>
      <p:sp>
        <p:nvSpPr>
          <p:cNvPr id="16" name="コンテンツ プレースホルダー 25">
            <a:extLst>
              <a:ext uri="{FF2B5EF4-FFF2-40B4-BE49-F238E27FC236}">
                <a16:creationId xmlns:a16="http://schemas.microsoft.com/office/drawing/2014/main" id="{1E21C82C-8155-4BF3-A898-3DE31F10175D}"/>
              </a:ext>
            </a:extLst>
          </p:cNvPr>
          <p:cNvSpPr txBox="1">
            <a:spLocks/>
          </p:cNvSpPr>
          <p:nvPr/>
        </p:nvSpPr>
        <p:spPr>
          <a:xfrm>
            <a:off x="4357215" y="2402326"/>
            <a:ext cx="7738641" cy="4090549"/>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GP0 = piperPin(board.GP0, "GP0")</a:t>
            </a:r>
          </a:p>
          <a:p>
            <a:pPr marL="0" indent="0">
              <a:buNone/>
            </a:pPr>
            <a:endParaRPr lang="en-US" sz="32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endParaRPr>
          </a:p>
          <a:p>
            <a:pPr marL="0" indent="0">
              <a:buNone/>
            </a:pPr>
            <a:endParaRPr lang="en-US" sz="32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endParaRPr>
          </a:p>
          <a:p>
            <a:pPr marL="0" indent="0">
              <a:buNone/>
            </a:pPr>
            <a:endParaRPr lang="en-US" sz="32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endParaRPr>
          </a:p>
          <a:p>
            <a:pPr marL="0" indent="0">
              <a:buNone/>
            </a:pPr>
            <a:endParaRPr lang="en-US" sz="32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endParaRPr>
          </a:p>
          <a:p>
            <a:pPr marL="0" indent="0">
              <a:buNone/>
            </a:pPr>
            <a:r>
              <a:rPr lang="en-US" sz="32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GP0.setPin(1)</a:t>
            </a:r>
          </a:p>
        </p:txBody>
      </p:sp>
      <p:sp>
        <p:nvSpPr>
          <p:cNvPr id="3" name="テキスト ボックス 2">
            <a:extLst>
              <a:ext uri="{FF2B5EF4-FFF2-40B4-BE49-F238E27FC236}">
                <a16:creationId xmlns:a16="http://schemas.microsoft.com/office/drawing/2014/main" id="{94F71D65-0EAD-4162-A9A3-FDE0BC9AAFDA}"/>
              </a:ext>
            </a:extLst>
          </p:cNvPr>
          <p:cNvSpPr txBox="1"/>
          <p:nvPr/>
        </p:nvSpPr>
        <p:spPr>
          <a:xfrm>
            <a:off x="423890" y="2160331"/>
            <a:ext cx="3580858" cy="4401205"/>
          </a:xfrm>
          <a:prstGeom prst="rect">
            <a:avLst/>
          </a:prstGeom>
          <a:noFill/>
        </p:spPr>
        <p:txBody>
          <a:bodyPr wrap="square" rtlCol="0">
            <a:spAutoFit/>
          </a:bodyPr>
          <a:lstStyle/>
          <a:p>
            <a:r>
              <a:rPr lang="ja-JP" altLang="en-US" sz="2000" b="1" dirty="0">
                <a:latin typeface="+mn-ea"/>
              </a:rPr>
              <a:t>変数</a:t>
            </a:r>
            <a:r>
              <a:rPr lang="en-US" altLang="ja-JP" sz="2000" b="1" dirty="0">
                <a:latin typeface="+mn-ea"/>
              </a:rPr>
              <a:t>(</a:t>
            </a:r>
            <a:r>
              <a:rPr lang="ja-JP" altLang="en-US" sz="2000" b="1" dirty="0">
                <a:latin typeface="+mn-ea"/>
              </a:rPr>
              <a:t>へんすう</a:t>
            </a:r>
            <a:r>
              <a:rPr lang="en-US" altLang="ja-JP" sz="2000" b="1" dirty="0">
                <a:latin typeface="+mn-ea"/>
              </a:rPr>
              <a:t>)</a:t>
            </a:r>
          </a:p>
          <a:p>
            <a:r>
              <a:rPr lang="ja-JP" altLang="en-US" sz="2000" dirty="0">
                <a:latin typeface="+mn-ea"/>
              </a:rPr>
              <a:t>色んなものを入れられる箱のようなもの</a:t>
            </a:r>
            <a:endParaRPr lang="en-US" sz="2000" dirty="0">
              <a:latin typeface="+mn-ea"/>
            </a:endParaRPr>
          </a:p>
          <a:p>
            <a:endParaRPr lang="en-US" sz="2000" dirty="0">
              <a:latin typeface="+mn-ea"/>
            </a:endParaRPr>
          </a:p>
          <a:p>
            <a:r>
              <a:rPr lang="ja-JP" altLang="en-US" sz="2000" b="1" dirty="0">
                <a:latin typeface="+mn-ea"/>
              </a:rPr>
              <a:t>関数</a:t>
            </a:r>
            <a:r>
              <a:rPr lang="en-US" altLang="ja-JP" sz="2000" b="1" dirty="0">
                <a:latin typeface="+mn-ea"/>
              </a:rPr>
              <a:t>(</a:t>
            </a:r>
            <a:r>
              <a:rPr lang="ja-JP" altLang="en-US" sz="2000" b="1" dirty="0">
                <a:latin typeface="+mn-ea"/>
              </a:rPr>
              <a:t>かんすう</a:t>
            </a:r>
            <a:r>
              <a:rPr lang="en-US" altLang="ja-JP" sz="2000" b="1" dirty="0">
                <a:latin typeface="+mn-ea"/>
              </a:rPr>
              <a:t>)</a:t>
            </a:r>
          </a:p>
          <a:p>
            <a:r>
              <a:rPr lang="ja-JP" altLang="en-US" sz="2000" dirty="0">
                <a:latin typeface="+mn-ea"/>
              </a:rPr>
              <a:t>あとに</a:t>
            </a:r>
            <a:r>
              <a:rPr lang="en-US" altLang="ja-JP" sz="2000" dirty="0">
                <a:latin typeface="+mn-ea"/>
              </a:rPr>
              <a:t>( )</a:t>
            </a:r>
            <a:r>
              <a:rPr lang="ja-JP" altLang="en-US" sz="2000" dirty="0">
                <a:latin typeface="+mn-ea"/>
              </a:rPr>
              <a:t>がついてるのが関数。</a:t>
            </a:r>
            <a:endParaRPr lang="en-US" altLang="ja-JP" sz="2000" dirty="0">
              <a:latin typeface="+mn-ea"/>
            </a:endParaRPr>
          </a:p>
          <a:p>
            <a:r>
              <a:rPr lang="ja-JP" altLang="en-US" sz="2000" dirty="0">
                <a:latin typeface="+mn-ea"/>
              </a:rPr>
              <a:t>いろんな仕事をしてくれる。</a:t>
            </a:r>
            <a:r>
              <a:rPr lang="en-US" altLang="ja-JP" sz="2000" dirty="0">
                <a:latin typeface="+mn-ea"/>
              </a:rPr>
              <a:t>( )</a:t>
            </a:r>
            <a:r>
              <a:rPr lang="ja-JP" altLang="en-US" sz="2000" dirty="0">
                <a:latin typeface="+mn-ea"/>
              </a:rPr>
              <a:t>の中身は</a:t>
            </a:r>
            <a:r>
              <a:rPr lang="ja-JP" altLang="en-US" sz="2000" b="1" dirty="0">
                <a:latin typeface="+mn-ea"/>
              </a:rPr>
              <a:t>引数（ひきすう）</a:t>
            </a:r>
            <a:r>
              <a:rPr lang="ja-JP" altLang="en-US" sz="2000" dirty="0">
                <a:latin typeface="+mn-ea"/>
              </a:rPr>
              <a:t>という</a:t>
            </a:r>
            <a:endParaRPr lang="en-US" altLang="ja-JP" sz="2000" dirty="0">
              <a:latin typeface="+mn-ea"/>
            </a:endParaRPr>
          </a:p>
          <a:p>
            <a:endParaRPr lang="en-US" altLang="ja-JP" sz="2000" dirty="0">
              <a:latin typeface="+mn-ea"/>
            </a:endParaRPr>
          </a:p>
          <a:p>
            <a:r>
              <a:rPr lang="en-US" altLang="ja-JP" sz="2000" dirty="0">
                <a:latin typeface="+mn-ea"/>
              </a:rPr>
              <a:t>GP0</a:t>
            </a:r>
            <a:r>
              <a:rPr lang="ja-JP" altLang="en-US" sz="2000" dirty="0">
                <a:latin typeface="+mn-ea"/>
              </a:rPr>
              <a:t>は関数が入っている特別な変数だよ（オブジェクトともいう）</a:t>
            </a:r>
            <a:endParaRPr lang="en-US" altLang="ja-JP" sz="2000" dirty="0">
              <a:latin typeface="+mn-ea"/>
            </a:endParaRPr>
          </a:p>
          <a:p>
            <a:r>
              <a:rPr lang="en-US" altLang="ja-JP" sz="2000" dirty="0">
                <a:latin typeface="+mn-ea"/>
              </a:rPr>
              <a:t> </a:t>
            </a:r>
          </a:p>
        </p:txBody>
      </p:sp>
      <p:sp>
        <p:nvSpPr>
          <p:cNvPr id="19" name="正方形/長方形 18">
            <a:extLst>
              <a:ext uri="{FF2B5EF4-FFF2-40B4-BE49-F238E27FC236}">
                <a16:creationId xmlns:a16="http://schemas.microsoft.com/office/drawing/2014/main" id="{C9CC721E-F717-4085-94C7-215B001A068B}"/>
              </a:ext>
            </a:extLst>
          </p:cNvPr>
          <p:cNvSpPr/>
          <p:nvPr/>
        </p:nvSpPr>
        <p:spPr>
          <a:xfrm>
            <a:off x="4324900" y="2337823"/>
            <a:ext cx="963922" cy="682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5BEBE232-F289-421F-B0EF-168220D65B42}"/>
              </a:ext>
            </a:extLst>
          </p:cNvPr>
          <p:cNvSpPr/>
          <p:nvPr/>
        </p:nvSpPr>
        <p:spPr>
          <a:xfrm>
            <a:off x="5721908" y="2337823"/>
            <a:ext cx="5936692" cy="682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C9F2CCA9-85BD-4602-A8A1-3ED040D4447D}"/>
              </a:ext>
            </a:extLst>
          </p:cNvPr>
          <p:cNvCxnSpPr>
            <a:cxnSpLocks/>
            <a:stCxn id="19" idx="1"/>
          </p:cNvCxnSpPr>
          <p:nvPr/>
        </p:nvCxnSpPr>
        <p:spPr>
          <a:xfrm flipH="1" flipV="1">
            <a:off x="2349662" y="2386104"/>
            <a:ext cx="1975238" cy="29274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713A82D-94EC-4E6E-A857-CFC7F26D0CCE}"/>
              </a:ext>
            </a:extLst>
          </p:cNvPr>
          <p:cNvCxnSpPr>
            <a:cxnSpLocks/>
          </p:cNvCxnSpPr>
          <p:nvPr/>
        </p:nvCxnSpPr>
        <p:spPr>
          <a:xfrm flipH="1">
            <a:off x="2349662" y="3028029"/>
            <a:ext cx="3490030" cy="5426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A4D88ED4-B3D6-432B-A7A8-1107E92088AD}"/>
              </a:ext>
            </a:extLst>
          </p:cNvPr>
          <p:cNvSpPr/>
          <p:nvPr/>
        </p:nvSpPr>
        <p:spPr>
          <a:xfrm>
            <a:off x="4324900" y="5155724"/>
            <a:ext cx="837722" cy="682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63A85CA8-8290-405F-A7A8-1B9D4C0773D4}"/>
              </a:ext>
            </a:extLst>
          </p:cNvPr>
          <p:cNvSpPr/>
          <p:nvPr/>
        </p:nvSpPr>
        <p:spPr>
          <a:xfrm>
            <a:off x="5162622" y="5155724"/>
            <a:ext cx="2435665" cy="682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D99F5952-5BB6-4534-8C1A-E7DFA0501B53}"/>
              </a:ext>
            </a:extLst>
          </p:cNvPr>
          <p:cNvSpPr txBox="1"/>
          <p:nvPr/>
        </p:nvSpPr>
        <p:spPr>
          <a:xfrm>
            <a:off x="4357215" y="5985430"/>
            <a:ext cx="3519015" cy="400110"/>
          </a:xfrm>
          <a:prstGeom prst="rect">
            <a:avLst/>
          </a:prstGeom>
          <a:noFill/>
        </p:spPr>
        <p:txBody>
          <a:bodyPr wrap="square" rtlCol="0">
            <a:spAutoFit/>
          </a:bodyPr>
          <a:lstStyle/>
          <a:p>
            <a:r>
              <a:rPr lang="ja-JP" altLang="en-US" sz="2000" b="1" dirty="0">
                <a:latin typeface="+mn-ea"/>
              </a:rPr>
              <a:t>変数</a:t>
            </a:r>
            <a:r>
              <a:rPr lang="en-US" altLang="ja-JP" sz="2000" dirty="0">
                <a:latin typeface="+mn-ea"/>
              </a:rPr>
              <a:t>       </a:t>
            </a:r>
            <a:r>
              <a:rPr lang="ja-JP" altLang="en-US" sz="2000" b="1" dirty="0">
                <a:latin typeface="+mn-ea"/>
              </a:rPr>
              <a:t>関数            引数</a:t>
            </a:r>
            <a:endParaRPr lang="en-US" altLang="ja-JP" sz="2000" dirty="0">
              <a:latin typeface="+mn-ea"/>
            </a:endParaRPr>
          </a:p>
        </p:txBody>
      </p:sp>
      <p:cxnSp>
        <p:nvCxnSpPr>
          <p:cNvPr id="18" name="直線コネクタ 17">
            <a:extLst>
              <a:ext uri="{FF2B5EF4-FFF2-40B4-BE49-F238E27FC236}">
                <a16:creationId xmlns:a16="http://schemas.microsoft.com/office/drawing/2014/main" id="{69915559-180A-41D0-B8E8-D3533CA6C25E}"/>
              </a:ext>
            </a:extLst>
          </p:cNvPr>
          <p:cNvCxnSpPr>
            <a:cxnSpLocks/>
            <a:stCxn id="29" idx="2"/>
          </p:cNvCxnSpPr>
          <p:nvPr/>
        </p:nvCxnSpPr>
        <p:spPr>
          <a:xfrm flipH="1">
            <a:off x="4689745" y="5837774"/>
            <a:ext cx="54016" cy="1946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E58A08D-9444-4E1C-8604-34A00B53D9CA}"/>
              </a:ext>
            </a:extLst>
          </p:cNvPr>
          <p:cNvCxnSpPr>
            <a:cxnSpLocks/>
            <a:stCxn id="34" idx="2"/>
          </p:cNvCxnSpPr>
          <p:nvPr/>
        </p:nvCxnSpPr>
        <p:spPr>
          <a:xfrm flipH="1">
            <a:off x="5721909" y="5837774"/>
            <a:ext cx="658546" cy="1946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8967100-1150-485A-920B-228A4334B74B}"/>
              </a:ext>
            </a:extLst>
          </p:cNvPr>
          <p:cNvSpPr/>
          <p:nvPr/>
        </p:nvSpPr>
        <p:spPr>
          <a:xfrm>
            <a:off x="7811600" y="2449058"/>
            <a:ext cx="3574515" cy="4396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D2016A25-AA4A-42D3-B07C-F037C90E6038}"/>
              </a:ext>
            </a:extLst>
          </p:cNvPr>
          <p:cNvCxnSpPr>
            <a:cxnSpLocks/>
            <a:stCxn id="22" idx="2"/>
          </p:cNvCxnSpPr>
          <p:nvPr/>
        </p:nvCxnSpPr>
        <p:spPr>
          <a:xfrm flipH="1">
            <a:off x="3715473" y="2888673"/>
            <a:ext cx="5883385" cy="160479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E100C36-C2C3-4CB4-BE1D-2F9628A38005}"/>
              </a:ext>
            </a:extLst>
          </p:cNvPr>
          <p:cNvCxnSpPr>
            <a:cxnSpLocks/>
            <a:stCxn id="26" idx="2"/>
          </p:cNvCxnSpPr>
          <p:nvPr/>
        </p:nvCxnSpPr>
        <p:spPr>
          <a:xfrm>
            <a:off x="7048888" y="5733371"/>
            <a:ext cx="20238" cy="2990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92800285-2E3C-42CE-801A-A398BBA8382E}"/>
              </a:ext>
            </a:extLst>
          </p:cNvPr>
          <p:cNvSpPr/>
          <p:nvPr/>
        </p:nvSpPr>
        <p:spPr>
          <a:xfrm>
            <a:off x="6886484" y="5293756"/>
            <a:ext cx="324807" cy="4396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6ADABB00-97DE-4155-B202-0C21BD69E410}"/>
              </a:ext>
            </a:extLst>
          </p:cNvPr>
          <p:cNvSpPr/>
          <p:nvPr/>
        </p:nvSpPr>
        <p:spPr>
          <a:xfrm>
            <a:off x="5137053" y="6425200"/>
            <a:ext cx="5934528" cy="338554"/>
          </a:xfrm>
          <a:prstGeom prst="rect">
            <a:avLst/>
          </a:prstGeom>
        </p:spPr>
        <p:txBody>
          <a:bodyPr wrap="square">
            <a:spAutoFit/>
          </a:bodyPr>
          <a:lstStyle/>
          <a:p>
            <a:r>
              <a:rPr lang="en-US" altLang="ja-JP" sz="1600" dirty="0">
                <a:latin typeface="+mn-ea"/>
              </a:rPr>
              <a:t>GP0</a:t>
            </a:r>
            <a:r>
              <a:rPr lang="ja-JP" altLang="en-US" sz="1600" dirty="0">
                <a:latin typeface="+mn-ea"/>
              </a:rPr>
              <a:t>の中に入っている関数を使うときは </a:t>
            </a:r>
            <a:r>
              <a:rPr lang="en-US" altLang="ja-JP" sz="1600" b="1" dirty="0">
                <a:latin typeface="+mn-ea"/>
              </a:rPr>
              <a:t>.</a:t>
            </a:r>
            <a:r>
              <a:rPr lang="ja-JP" altLang="en-US" sz="1600" dirty="0">
                <a:latin typeface="+mn-ea"/>
              </a:rPr>
              <a:t> でつなげる</a:t>
            </a:r>
            <a:endParaRPr lang="en-US" sz="1600" dirty="0"/>
          </a:p>
        </p:txBody>
      </p:sp>
      <p:cxnSp>
        <p:nvCxnSpPr>
          <p:cNvPr id="28" name="直線コネクタ 27">
            <a:extLst>
              <a:ext uri="{FF2B5EF4-FFF2-40B4-BE49-F238E27FC236}">
                <a16:creationId xmlns:a16="http://schemas.microsoft.com/office/drawing/2014/main" id="{8A38DDF7-E888-4085-B886-4C362B7C0E5D}"/>
              </a:ext>
            </a:extLst>
          </p:cNvPr>
          <p:cNvCxnSpPr>
            <a:cxnSpLocks/>
          </p:cNvCxnSpPr>
          <p:nvPr/>
        </p:nvCxnSpPr>
        <p:spPr>
          <a:xfrm>
            <a:off x="5243254" y="5647129"/>
            <a:ext cx="81772" cy="7384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0" name="グループ化 29">
            <a:extLst>
              <a:ext uri="{FF2B5EF4-FFF2-40B4-BE49-F238E27FC236}">
                <a16:creationId xmlns:a16="http://schemas.microsoft.com/office/drawing/2014/main" id="{13FFDC04-01F8-4CB7-8BB0-E0208E2FF82A}"/>
              </a:ext>
            </a:extLst>
          </p:cNvPr>
          <p:cNvGrpSpPr/>
          <p:nvPr/>
        </p:nvGrpSpPr>
        <p:grpSpPr>
          <a:xfrm>
            <a:off x="0" y="18135"/>
            <a:ext cx="2368794" cy="556900"/>
            <a:chOff x="550139" y="5522942"/>
            <a:chExt cx="2368794" cy="556900"/>
          </a:xfrm>
        </p:grpSpPr>
        <p:sp>
          <p:nvSpPr>
            <p:cNvPr id="31" name="テキスト ボックス 30">
              <a:extLst>
                <a:ext uri="{FF2B5EF4-FFF2-40B4-BE49-F238E27FC236}">
                  <a16:creationId xmlns:a16="http://schemas.microsoft.com/office/drawing/2014/main" id="{39CD6EE6-E41F-4908-9E79-8ACE4543599C}"/>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32" name="Picture 2" descr="博士のイラスト">
              <a:extLst>
                <a:ext uri="{FF2B5EF4-FFF2-40B4-BE49-F238E27FC236}">
                  <a16:creationId xmlns:a16="http://schemas.microsoft.com/office/drawing/2014/main" id="{343E5FA1-DCC5-495F-A901-18A24C582318}"/>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正方形/長方形 3">
            <a:extLst>
              <a:ext uri="{FF2B5EF4-FFF2-40B4-BE49-F238E27FC236}">
                <a16:creationId xmlns:a16="http://schemas.microsoft.com/office/drawing/2014/main" id="{B840CD66-0649-4822-AB71-D10AD262ADD3}"/>
              </a:ext>
            </a:extLst>
          </p:cNvPr>
          <p:cNvSpPr/>
          <p:nvPr/>
        </p:nvSpPr>
        <p:spPr>
          <a:xfrm>
            <a:off x="6534335" y="4252445"/>
            <a:ext cx="5795027" cy="1200329"/>
          </a:xfrm>
          <a:prstGeom prst="rect">
            <a:avLst/>
          </a:prstGeom>
        </p:spPr>
        <p:txBody>
          <a:bodyPr wrap="square">
            <a:spAutoFit/>
          </a:bodyPr>
          <a:lstStyle/>
          <a:p>
            <a:r>
              <a:rPr lang="ja-JP" altLang="en-US" dirty="0">
                <a:solidFill>
                  <a:srgbClr val="FFC000"/>
                </a:solidFill>
                <a:latin typeface="+mn-ea"/>
              </a:rPr>
              <a:t>問題：</a:t>
            </a:r>
            <a:r>
              <a:rPr lang="en-US" altLang="ja-JP" dirty="0" err="1">
                <a:latin typeface="+mn-ea"/>
              </a:rPr>
              <a:t>setPin</a:t>
            </a:r>
            <a:r>
              <a:rPr lang="en-US" altLang="ja-JP" dirty="0">
                <a:latin typeface="+mn-ea"/>
              </a:rPr>
              <a:t>()</a:t>
            </a:r>
            <a:r>
              <a:rPr lang="ja-JP" altLang="en-US" dirty="0">
                <a:latin typeface="+mn-ea"/>
              </a:rPr>
              <a:t>はどういう仕事をする関数かな？</a:t>
            </a:r>
            <a:endParaRPr lang="en-US" altLang="ja-JP" dirty="0">
              <a:latin typeface="+mn-ea"/>
            </a:endParaRPr>
          </a:p>
          <a:p>
            <a:r>
              <a:rPr lang="ja-JP" altLang="en-US" dirty="0">
                <a:latin typeface="+mn-ea"/>
              </a:rPr>
              <a:t>こたえ</a:t>
            </a:r>
            <a:r>
              <a:rPr lang="en-US" altLang="ja-JP" dirty="0">
                <a:latin typeface="+mn-ea"/>
              </a:rPr>
              <a:t>: </a:t>
            </a:r>
            <a:r>
              <a:rPr lang="en-US" altLang="ja-JP" dirty="0" err="1">
                <a:latin typeface="+mn-ea"/>
              </a:rPr>
              <a:t>setPin</a:t>
            </a:r>
            <a:r>
              <a:rPr lang="en-US" altLang="ja-JP" dirty="0">
                <a:latin typeface="+mn-ea"/>
              </a:rPr>
              <a:t>()</a:t>
            </a:r>
            <a:r>
              <a:rPr lang="ja-JP" altLang="en-US" dirty="0">
                <a:latin typeface="+mn-ea"/>
              </a:rPr>
              <a:t>は引数が</a:t>
            </a:r>
            <a:r>
              <a:rPr lang="en-US" altLang="ja-JP" dirty="0">
                <a:latin typeface="+mn-ea"/>
              </a:rPr>
              <a:t>1</a:t>
            </a:r>
            <a:r>
              <a:rPr lang="ja-JP" altLang="en-US" dirty="0">
                <a:latin typeface="+mn-ea"/>
              </a:rPr>
              <a:t>なら光って０なら消すという仕事をする関数</a:t>
            </a:r>
            <a:endParaRPr lang="en-US" dirty="0"/>
          </a:p>
          <a:p>
            <a:endParaRPr lang="en-US" dirty="0"/>
          </a:p>
        </p:txBody>
      </p:sp>
    </p:spTree>
    <p:extLst>
      <p:ext uri="{BB962C8B-B14F-4D97-AF65-F5344CB8AC3E}">
        <p14:creationId xmlns:p14="http://schemas.microsoft.com/office/powerpoint/2010/main" val="3158361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4 </a:t>
            </a:r>
            <a:r>
              <a:rPr lang="en-US" altLang="ja-JP" dirty="0"/>
              <a:t>LED</a:t>
            </a:r>
            <a:r>
              <a:rPr lang="ja-JP" altLang="en-US" dirty="0"/>
              <a:t>を５つひからせよう</a:t>
            </a:r>
            <a:endParaRPr lang="en-US" dirty="0"/>
          </a:p>
        </p:txBody>
      </p:sp>
      <p:sp>
        <p:nvSpPr>
          <p:cNvPr id="10" name="コンテンツ プレースホルダー 9">
            <a:extLst>
              <a:ext uri="{FF2B5EF4-FFF2-40B4-BE49-F238E27FC236}">
                <a16:creationId xmlns:a16="http://schemas.microsoft.com/office/drawing/2014/main" id="{47947A8A-D0E3-4352-B5C9-F8F9508E6A3E}"/>
              </a:ext>
            </a:extLst>
          </p:cNvPr>
          <p:cNvSpPr>
            <a:spLocks noGrp="1"/>
          </p:cNvSpPr>
          <p:nvPr>
            <p:ph idx="1"/>
          </p:nvPr>
        </p:nvSpPr>
        <p:spPr/>
        <p:txBody>
          <a:bodyPr/>
          <a:lstStyle/>
          <a:p>
            <a:pPr marL="0" indent="0">
              <a:buNone/>
            </a:pPr>
            <a:r>
              <a:rPr lang="en-US" b="1" dirty="0">
                <a:solidFill>
                  <a:srgbClr val="FFC000"/>
                </a:solidFill>
              </a:rPr>
              <a:t>Python</a:t>
            </a:r>
            <a:r>
              <a:rPr lang="ja-JP" altLang="en-US" b="1" dirty="0">
                <a:solidFill>
                  <a:srgbClr val="FFC000"/>
                </a:solidFill>
              </a:rPr>
              <a:t>のしくみのせつめい</a:t>
            </a:r>
            <a:r>
              <a:rPr lang="ja-JP" altLang="en-US" dirty="0"/>
              <a:t>。プログラムとシェル。</a:t>
            </a:r>
            <a:endParaRPr lang="en-US" altLang="ja-JP" dirty="0"/>
          </a:p>
        </p:txBody>
      </p:sp>
      <p:pic>
        <p:nvPicPr>
          <p:cNvPr id="28" name="図 27">
            <a:extLst>
              <a:ext uri="{FF2B5EF4-FFF2-40B4-BE49-F238E27FC236}">
                <a16:creationId xmlns:a16="http://schemas.microsoft.com/office/drawing/2014/main" id="{CDD00DF0-E39C-42FD-B2A9-19484A2BC6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6325" y="2396787"/>
            <a:ext cx="5022347" cy="4196850"/>
          </a:xfrm>
          <a:prstGeom prst="rect">
            <a:avLst/>
          </a:prstGeom>
        </p:spPr>
      </p:pic>
      <p:sp>
        <p:nvSpPr>
          <p:cNvPr id="30" name="正方形/長方形 29">
            <a:extLst>
              <a:ext uri="{FF2B5EF4-FFF2-40B4-BE49-F238E27FC236}">
                <a16:creationId xmlns:a16="http://schemas.microsoft.com/office/drawing/2014/main" id="{B3026D92-6A55-496B-9E23-0E2058B940FC}"/>
              </a:ext>
            </a:extLst>
          </p:cNvPr>
          <p:cNvSpPr/>
          <p:nvPr/>
        </p:nvSpPr>
        <p:spPr>
          <a:xfrm>
            <a:off x="2318939" y="2965184"/>
            <a:ext cx="3539250" cy="15446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2AA4C0AC-75FC-42A1-B167-1CF9F6603B62}"/>
              </a:ext>
            </a:extLst>
          </p:cNvPr>
          <p:cNvSpPr/>
          <p:nvPr/>
        </p:nvSpPr>
        <p:spPr>
          <a:xfrm>
            <a:off x="2318939" y="4632290"/>
            <a:ext cx="3539250" cy="1667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95E8DD5A-ECEF-43C4-A7AE-C3D20216D6FC}"/>
              </a:ext>
            </a:extLst>
          </p:cNvPr>
          <p:cNvSpPr txBox="1"/>
          <p:nvPr/>
        </p:nvSpPr>
        <p:spPr>
          <a:xfrm>
            <a:off x="6323765" y="2900318"/>
            <a:ext cx="5546690" cy="3416320"/>
          </a:xfrm>
          <a:prstGeom prst="rect">
            <a:avLst/>
          </a:prstGeom>
          <a:noFill/>
        </p:spPr>
        <p:txBody>
          <a:bodyPr wrap="square" rtlCol="0">
            <a:spAutoFit/>
          </a:bodyPr>
          <a:lstStyle/>
          <a:p>
            <a:r>
              <a:rPr lang="ja-JP" altLang="en-US" b="1" dirty="0"/>
              <a:t>プログラム</a:t>
            </a:r>
            <a:endParaRPr lang="en-US" altLang="ja-JP" b="1" dirty="0"/>
          </a:p>
          <a:p>
            <a:r>
              <a:rPr lang="ja-JP" altLang="en-US" dirty="0"/>
              <a:t>最初に、めいれいを全部書いておいて、後でまとめて実行するときに、ここをつかう。</a:t>
            </a:r>
            <a:endParaRPr lang="en-US" dirty="0"/>
          </a:p>
          <a:p>
            <a:r>
              <a:rPr lang="ja-JP" altLang="en-US" dirty="0"/>
              <a:t>ファイルにも保存できる。</a:t>
            </a:r>
            <a:endParaRPr lang="en-US" altLang="ja-JP" dirty="0"/>
          </a:p>
          <a:p>
            <a:r>
              <a:rPr lang="ja-JP" altLang="en-US" dirty="0"/>
              <a:t>ゲームを作ってみんなに配ったりできる。</a:t>
            </a:r>
            <a:endParaRPr lang="en-US" dirty="0"/>
          </a:p>
          <a:p>
            <a:endParaRPr lang="en-US" dirty="0"/>
          </a:p>
          <a:p>
            <a:r>
              <a:rPr lang="ja-JP" altLang="en-US" b="1" dirty="0"/>
              <a:t>シェル </a:t>
            </a:r>
            <a:r>
              <a:rPr lang="en-US" altLang="ja-JP" b="1" dirty="0"/>
              <a:t>(Shell)  REPL</a:t>
            </a:r>
            <a:r>
              <a:rPr lang="ja-JP" altLang="en-US" b="1" dirty="0"/>
              <a:t>とも言います</a:t>
            </a:r>
            <a:endParaRPr lang="en-US" altLang="ja-JP" b="1" dirty="0"/>
          </a:p>
          <a:p>
            <a:r>
              <a:rPr lang="ja-JP" altLang="en-US" dirty="0"/>
              <a:t>めいれいを１つ１つ実行して、結果をみたいときに、ここを使う。</a:t>
            </a:r>
            <a:endParaRPr lang="en-US" altLang="ja-JP" dirty="0"/>
          </a:p>
          <a:p>
            <a:r>
              <a:rPr lang="ja-JP" altLang="en-US" dirty="0"/>
              <a:t>ファイルには保存できない。</a:t>
            </a:r>
            <a:endParaRPr lang="en-US" altLang="ja-JP" dirty="0"/>
          </a:p>
          <a:p>
            <a:r>
              <a:rPr lang="ja-JP" altLang="en-US" dirty="0"/>
              <a:t>やりたいことをちょっと試したいときに便利</a:t>
            </a:r>
            <a:endParaRPr lang="en-US" altLang="ja-JP" dirty="0"/>
          </a:p>
          <a:p>
            <a:endParaRPr lang="en-US" altLang="ja-JP" dirty="0"/>
          </a:p>
        </p:txBody>
      </p:sp>
      <p:sp>
        <p:nvSpPr>
          <p:cNvPr id="6" name="矢印: 左 5">
            <a:extLst>
              <a:ext uri="{FF2B5EF4-FFF2-40B4-BE49-F238E27FC236}">
                <a16:creationId xmlns:a16="http://schemas.microsoft.com/office/drawing/2014/main" id="{79075B80-E3E5-428F-A818-59387BE7AF68}"/>
              </a:ext>
            </a:extLst>
          </p:cNvPr>
          <p:cNvSpPr/>
          <p:nvPr/>
        </p:nvSpPr>
        <p:spPr>
          <a:xfrm>
            <a:off x="5978770" y="3557117"/>
            <a:ext cx="324897" cy="422030"/>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矢印: 左 35">
            <a:extLst>
              <a:ext uri="{FF2B5EF4-FFF2-40B4-BE49-F238E27FC236}">
                <a16:creationId xmlns:a16="http://schemas.microsoft.com/office/drawing/2014/main" id="{95966BA1-EDE8-4453-96AC-280535DBDDD0}"/>
              </a:ext>
            </a:extLst>
          </p:cNvPr>
          <p:cNvSpPr/>
          <p:nvPr/>
        </p:nvSpPr>
        <p:spPr>
          <a:xfrm>
            <a:off x="5978770" y="5238367"/>
            <a:ext cx="324897" cy="422030"/>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テキスト ボックス 3">
            <a:extLst>
              <a:ext uri="{FF2B5EF4-FFF2-40B4-BE49-F238E27FC236}">
                <a16:creationId xmlns:a16="http://schemas.microsoft.com/office/drawing/2014/main" id="{8569EC25-6859-463F-A130-F9A1173BB300}"/>
              </a:ext>
            </a:extLst>
          </p:cNvPr>
          <p:cNvSpPr txBox="1"/>
          <p:nvPr/>
        </p:nvSpPr>
        <p:spPr>
          <a:xfrm>
            <a:off x="6323765" y="6200487"/>
            <a:ext cx="5868235" cy="584775"/>
          </a:xfrm>
          <a:prstGeom prst="rect">
            <a:avLst/>
          </a:prstGeom>
          <a:noFill/>
        </p:spPr>
        <p:txBody>
          <a:bodyPr wrap="square" rtlCol="0">
            <a:spAutoFit/>
          </a:bodyPr>
          <a:lstStyle/>
          <a:p>
            <a:r>
              <a:rPr lang="en-US" sz="1600" b="1" dirty="0">
                <a:solidFill>
                  <a:schemeClr val="accent4"/>
                </a:solidFill>
              </a:rPr>
              <a:t>JAVA</a:t>
            </a:r>
            <a:r>
              <a:rPr lang="ja-JP" altLang="en-US" sz="1600" b="1" dirty="0">
                <a:solidFill>
                  <a:schemeClr val="accent4"/>
                </a:solidFill>
              </a:rPr>
              <a:t>や</a:t>
            </a:r>
            <a:r>
              <a:rPr lang="en-US" altLang="ja-JP" sz="1600" b="1" dirty="0">
                <a:solidFill>
                  <a:schemeClr val="accent4"/>
                </a:solidFill>
              </a:rPr>
              <a:t>C</a:t>
            </a:r>
            <a:r>
              <a:rPr lang="ja-JP" altLang="en-US" sz="1600" b="1" dirty="0">
                <a:solidFill>
                  <a:schemeClr val="accent4"/>
                </a:solidFill>
              </a:rPr>
              <a:t>、</a:t>
            </a:r>
            <a:r>
              <a:rPr lang="en-US" altLang="ja-JP" sz="1600" b="1" dirty="0">
                <a:solidFill>
                  <a:schemeClr val="accent4"/>
                </a:solidFill>
              </a:rPr>
              <a:t>C++</a:t>
            </a:r>
            <a:r>
              <a:rPr lang="ja-JP" altLang="en-US" sz="1600" b="1" dirty="0">
                <a:solidFill>
                  <a:schemeClr val="accent4"/>
                </a:solidFill>
              </a:rPr>
              <a:t>言語は、シェルがないので、</a:t>
            </a:r>
            <a:endParaRPr lang="en-US" altLang="ja-JP" sz="1600" b="1" dirty="0">
              <a:solidFill>
                <a:schemeClr val="accent4"/>
              </a:solidFill>
            </a:endParaRPr>
          </a:p>
          <a:p>
            <a:r>
              <a:rPr lang="ja-JP" altLang="en-US" sz="1600" b="1" dirty="0">
                <a:solidFill>
                  <a:schemeClr val="accent4"/>
                </a:solidFill>
              </a:rPr>
              <a:t>はじめて学ぶなら</a:t>
            </a:r>
            <a:r>
              <a:rPr lang="en-US" altLang="ja-JP" sz="1600" b="1" dirty="0">
                <a:solidFill>
                  <a:schemeClr val="accent4"/>
                </a:solidFill>
              </a:rPr>
              <a:t>Python</a:t>
            </a:r>
            <a:r>
              <a:rPr lang="ja-JP" altLang="en-US" sz="1600" b="1" dirty="0">
                <a:solidFill>
                  <a:schemeClr val="accent4"/>
                </a:solidFill>
              </a:rPr>
              <a:t>がわかりやすい。</a:t>
            </a:r>
            <a:endParaRPr lang="en-US" sz="1600" b="1" dirty="0">
              <a:solidFill>
                <a:schemeClr val="accent4"/>
              </a:solidFill>
            </a:endParaRPr>
          </a:p>
        </p:txBody>
      </p:sp>
      <p:grpSp>
        <p:nvGrpSpPr>
          <p:cNvPr id="12" name="グループ化 11">
            <a:extLst>
              <a:ext uri="{FF2B5EF4-FFF2-40B4-BE49-F238E27FC236}">
                <a16:creationId xmlns:a16="http://schemas.microsoft.com/office/drawing/2014/main" id="{86ADAFE9-B4F9-4F43-9AB9-FE6931B0D4C6}"/>
              </a:ext>
            </a:extLst>
          </p:cNvPr>
          <p:cNvGrpSpPr/>
          <p:nvPr/>
        </p:nvGrpSpPr>
        <p:grpSpPr>
          <a:xfrm>
            <a:off x="0" y="18135"/>
            <a:ext cx="2368794" cy="556900"/>
            <a:chOff x="550139" y="5522942"/>
            <a:chExt cx="2368794" cy="556900"/>
          </a:xfrm>
        </p:grpSpPr>
        <p:sp>
          <p:nvSpPr>
            <p:cNvPr id="13" name="テキスト ボックス 12">
              <a:extLst>
                <a:ext uri="{FF2B5EF4-FFF2-40B4-BE49-F238E27FC236}">
                  <a16:creationId xmlns:a16="http://schemas.microsoft.com/office/drawing/2014/main" id="{20E5D343-AD10-44F8-AB55-55C45A048F1F}"/>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14" name="Picture 2" descr="博士のイラスト">
              <a:extLst>
                <a:ext uri="{FF2B5EF4-FFF2-40B4-BE49-F238E27FC236}">
                  <a16:creationId xmlns:a16="http://schemas.microsoft.com/office/drawing/2014/main" id="{6C9A33BB-6D3C-400E-942B-44E1DB1B78FF}"/>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90155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4 </a:t>
            </a:r>
            <a:r>
              <a:rPr lang="en-US" altLang="ja-JP" dirty="0"/>
              <a:t>LED</a:t>
            </a:r>
            <a:r>
              <a:rPr lang="ja-JP" altLang="en-US" dirty="0"/>
              <a:t>を５つひからせよう</a:t>
            </a:r>
            <a:endParaRPr lang="en-US" dirty="0"/>
          </a:p>
        </p:txBody>
      </p:sp>
      <p:sp>
        <p:nvSpPr>
          <p:cNvPr id="10" name="コンテンツ プレースホルダー 9">
            <a:extLst>
              <a:ext uri="{FF2B5EF4-FFF2-40B4-BE49-F238E27FC236}">
                <a16:creationId xmlns:a16="http://schemas.microsoft.com/office/drawing/2014/main" id="{47947A8A-D0E3-4352-B5C9-F8F9508E6A3E}"/>
              </a:ext>
            </a:extLst>
          </p:cNvPr>
          <p:cNvSpPr>
            <a:spLocks noGrp="1"/>
          </p:cNvSpPr>
          <p:nvPr>
            <p:ph idx="1"/>
          </p:nvPr>
        </p:nvSpPr>
        <p:spPr/>
        <p:txBody>
          <a:bodyPr/>
          <a:lstStyle/>
          <a:p>
            <a:pPr marL="0" indent="0">
              <a:buNone/>
            </a:pPr>
            <a:r>
              <a:rPr lang="en-US" b="1" dirty="0">
                <a:solidFill>
                  <a:srgbClr val="FFC000"/>
                </a:solidFill>
              </a:rPr>
              <a:t>Python</a:t>
            </a:r>
            <a:r>
              <a:rPr lang="ja-JP" altLang="en-US" b="1" dirty="0">
                <a:solidFill>
                  <a:srgbClr val="FFC000"/>
                </a:solidFill>
              </a:rPr>
              <a:t>のしくみ。</a:t>
            </a:r>
            <a:r>
              <a:rPr lang="ja-JP" altLang="en-US" dirty="0"/>
              <a:t>開発環境。</a:t>
            </a:r>
            <a:endParaRPr lang="en-US" dirty="0"/>
          </a:p>
        </p:txBody>
      </p:sp>
      <p:pic>
        <p:nvPicPr>
          <p:cNvPr id="28" name="図 27">
            <a:extLst>
              <a:ext uri="{FF2B5EF4-FFF2-40B4-BE49-F238E27FC236}">
                <a16:creationId xmlns:a16="http://schemas.microsoft.com/office/drawing/2014/main" id="{CDD00DF0-E39C-42FD-B2A9-19484A2BC6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6325" y="2396787"/>
            <a:ext cx="5022347" cy="4196850"/>
          </a:xfrm>
          <a:prstGeom prst="rect">
            <a:avLst/>
          </a:prstGeom>
        </p:spPr>
      </p:pic>
      <p:sp>
        <p:nvSpPr>
          <p:cNvPr id="3" name="テキスト ボックス 2">
            <a:extLst>
              <a:ext uri="{FF2B5EF4-FFF2-40B4-BE49-F238E27FC236}">
                <a16:creationId xmlns:a16="http://schemas.microsoft.com/office/drawing/2014/main" id="{95E8DD5A-ECEF-43C4-A7AE-C3D20216D6FC}"/>
              </a:ext>
            </a:extLst>
          </p:cNvPr>
          <p:cNvSpPr txBox="1"/>
          <p:nvPr/>
        </p:nvSpPr>
        <p:spPr>
          <a:xfrm>
            <a:off x="6334892" y="1681159"/>
            <a:ext cx="5707814" cy="4708981"/>
          </a:xfrm>
          <a:prstGeom prst="rect">
            <a:avLst/>
          </a:prstGeom>
          <a:noFill/>
        </p:spPr>
        <p:txBody>
          <a:bodyPr wrap="square" rtlCol="0">
            <a:spAutoFit/>
          </a:bodyPr>
          <a:lstStyle/>
          <a:p>
            <a:r>
              <a:rPr lang="ja-JP" altLang="en-US" sz="2000" dirty="0"/>
              <a:t>プログラムはラズベリーパイの中で実行される。パソコンは字を書いているだけでなにもしてないよ。</a:t>
            </a:r>
            <a:endParaRPr lang="en-US" altLang="ja-JP" sz="2000" dirty="0"/>
          </a:p>
          <a:p>
            <a:endParaRPr lang="en-US" altLang="ja-JP" sz="2000" dirty="0"/>
          </a:p>
          <a:p>
            <a:r>
              <a:rPr lang="ja-JP" altLang="en-US" sz="2000" dirty="0"/>
              <a:t>プログラムをうごかすのは</a:t>
            </a:r>
            <a:br>
              <a:rPr lang="en-US" altLang="ja-JP" sz="2000" dirty="0"/>
            </a:br>
            <a:r>
              <a:rPr lang="ja-JP" altLang="en-US" sz="2000" dirty="0"/>
              <a:t>  　 を押せば実行できる。</a:t>
            </a:r>
            <a:endParaRPr lang="en-US" altLang="ja-JP" sz="2000" dirty="0"/>
          </a:p>
          <a:p>
            <a:endParaRPr lang="en-US" altLang="ja-JP" sz="2000" dirty="0"/>
          </a:p>
          <a:p>
            <a:r>
              <a:rPr lang="ja-JP" altLang="en-US" sz="2000" dirty="0"/>
              <a:t>      を押せば停止できる。</a:t>
            </a:r>
            <a:endParaRPr lang="en-US" altLang="ja-JP" sz="2000" dirty="0"/>
          </a:p>
          <a:p>
            <a:r>
              <a:rPr lang="en-US" altLang="ja-JP" sz="2000" dirty="0"/>
              <a:t>       </a:t>
            </a:r>
            <a:r>
              <a:rPr lang="ja-JP" altLang="en-US" sz="2000" dirty="0"/>
              <a:t>プログラムの途中でも停止する。</a:t>
            </a:r>
            <a:endParaRPr lang="en-US" altLang="ja-JP" sz="2000" dirty="0"/>
          </a:p>
          <a:p>
            <a:endParaRPr lang="en-US" altLang="ja-JP" sz="2000" dirty="0"/>
          </a:p>
          <a:p>
            <a:r>
              <a:rPr lang="ja-JP" altLang="en-US" sz="2000" dirty="0"/>
              <a:t>実行した後　　を押すまでは、</a:t>
            </a:r>
            <a:r>
              <a:rPr lang="en-US" altLang="ja-JP" sz="2000" dirty="0"/>
              <a:t>SHELL</a:t>
            </a:r>
            <a:r>
              <a:rPr lang="ja-JP" altLang="en-US" sz="2000" dirty="0"/>
              <a:t>でプログラム内の変数などをつかうことができる。</a:t>
            </a:r>
            <a:endParaRPr lang="en-US" altLang="ja-JP" sz="2000" dirty="0"/>
          </a:p>
          <a:p>
            <a:endParaRPr lang="en-US" altLang="ja-JP" sz="2000" dirty="0"/>
          </a:p>
          <a:p>
            <a:r>
              <a:rPr lang="en-US" altLang="ja-JP" sz="2000" dirty="0"/>
              <a:t>Python</a:t>
            </a:r>
            <a:r>
              <a:rPr lang="ja-JP" altLang="en-US" sz="2000" dirty="0"/>
              <a:t>の環境をリセットしたいとき</a:t>
            </a:r>
            <a:endParaRPr lang="en-US" altLang="ja-JP" sz="2000" dirty="0"/>
          </a:p>
          <a:p>
            <a:r>
              <a:rPr lang="ja-JP" altLang="en-US" sz="2000" dirty="0"/>
              <a:t>       を押すとリセットできる。</a:t>
            </a:r>
            <a:endParaRPr lang="en-US" altLang="ja-JP" sz="2000" dirty="0"/>
          </a:p>
        </p:txBody>
      </p:sp>
      <p:pic>
        <p:nvPicPr>
          <p:cNvPr id="11" name="図 10">
            <a:extLst>
              <a:ext uri="{FF2B5EF4-FFF2-40B4-BE49-F238E27FC236}">
                <a16:creationId xmlns:a16="http://schemas.microsoft.com/office/drawing/2014/main" id="{EB0A45E7-C0A1-4F5E-993F-BB8F101FBC3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164837" y="3680319"/>
            <a:ext cx="851456" cy="670844"/>
          </a:xfrm>
          <a:prstGeom prst="rect">
            <a:avLst/>
          </a:prstGeom>
        </p:spPr>
      </p:pic>
      <p:sp>
        <p:nvSpPr>
          <p:cNvPr id="13" name="楕円 12">
            <a:extLst>
              <a:ext uri="{FF2B5EF4-FFF2-40B4-BE49-F238E27FC236}">
                <a16:creationId xmlns:a16="http://schemas.microsoft.com/office/drawing/2014/main" id="{B1CBC302-BFF6-4837-9309-46D1EEA96D67}"/>
              </a:ext>
            </a:extLst>
          </p:cNvPr>
          <p:cNvSpPr/>
          <p:nvPr/>
        </p:nvSpPr>
        <p:spPr>
          <a:xfrm>
            <a:off x="1493730" y="2737106"/>
            <a:ext cx="320586" cy="2782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楕円 13">
            <a:extLst>
              <a:ext uri="{FF2B5EF4-FFF2-40B4-BE49-F238E27FC236}">
                <a16:creationId xmlns:a16="http://schemas.microsoft.com/office/drawing/2014/main" id="{567146B3-6D01-4627-BE50-EBE8759DC592}"/>
              </a:ext>
            </a:extLst>
          </p:cNvPr>
          <p:cNvSpPr/>
          <p:nvPr/>
        </p:nvSpPr>
        <p:spPr>
          <a:xfrm>
            <a:off x="2595690" y="2737106"/>
            <a:ext cx="320586" cy="2782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a:extLst>
              <a:ext uri="{FF2B5EF4-FFF2-40B4-BE49-F238E27FC236}">
                <a16:creationId xmlns:a16="http://schemas.microsoft.com/office/drawing/2014/main" id="{56CCB315-97BF-4E5B-BA09-1BB3EC58750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524" b="85714" l="9091" r="100000"/>
                    </a14:imgEffect>
                  </a14:imgLayer>
                </a14:imgProps>
              </a:ext>
            </a:extLst>
          </a:blip>
          <a:stretch>
            <a:fillRect/>
          </a:stretch>
        </p:blipFill>
        <p:spPr>
          <a:xfrm>
            <a:off x="6202289" y="3121680"/>
            <a:ext cx="677535" cy="646738"/>
          </a:xfrm>
          <a:prstGeom prst="rect">
            <a:avLst/>
          </a:prstGeom>
        </p:spPr>
      </p:pic>
      <p:pic>
        <p:nvPicPr>
          <p:cNvPr id="16" name="図 15">
            <a:extLst>
              <a:ext uri="{FF2B5EF4-FFF2-40B4-BE49-F238E27FC236}">
                <a16:creationId xmlns:a16="http://schemas.microsoft.com/office/drawing/2014/main" id="{028319B3-86B5-4858-B31D-008E5D1EC9A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7528730" y="4556293"/>
            <a:ext cx="851456" cy="670844"/>
          </a:xfrm>
          <a:prstGeom prst="rect">
            <a:avLst/>
          </a:prstGeom>
        </p:spPr>
      </p:pic>
      <p:pic>
        <p:nvPicPr>
          <p:cNvPr id="17" name="図 16">
            <a:extLst>
              <a:ext uri="{FF2B5EF4-FFF2-40B4-BE49-F238E27FC236}">
                <a16:creationId xmlns:a16="http://schemas.microsoft.com/office/drawing/2014/main" id="{9482FEC2-7CE0-4EA3-BE59-B1F8040715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216001" y="5841541"/>
            <a:ext cx="851456" cy="670844"/>
          </a:xfrm>
          <a:prstGeom prst="rect">
            <a:avLst/>
          </a:prstGeom>
        </p:spPr>
      </p:pic>
      <p:cxnSp>
        <p:nvCxnSpPr>
          <p:cNvPr id="15" name="直線矢印コネクタ 14">
            <a:extLst>
              <a:ext uri="{FF2B5EF4-FFF2-40B4-BE49-F238E27FC236}">
                <a16:creationId xmlns:a16="http://schemas.microsoft.com/office/drawing/2014/main" id="{435300E3-7793-44D3-90D2-461CB8D19B05}"/>
              </a:ext>
            </a:extLst>
          </p:cNvPr>
          <p:cNvCxnSpPr>
            <a:cxnSpLocks/>
          </p:cNvCxnSpPr>
          <p:nvPr/>
        </p:nvCxnSpPr>
        <p:spPr>
          <a:xfrm flipH="1" flipV="1">
            <a:off x="2983248" y="2924531"/>
            <a:ext cx="3248561" cy="1000339"/>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フリーフォーム: 図形 20">
            <a:extLst>
              <a:ext uri="{FF2B5EF4-FFF2-40B4-BE49-F238E27FC236}">
                <a16:creationId xmlns:a16="http://schemas.microsoft.com/office/drawing/2014/main" id="{4C9160BE-4784-4FCA-8B9D-ABD0E90C7F13}"/>
              </a:ext>
            </a:extLst>
          </p:cNvPr>
          <p:cNvSpPr/>
          <p:nvPr/>
        </p:nvSpPr>
        <p:spPr>
          <a:xfrm>
            <a:off x="1636295" y="2223251"/>
            <a:ext cx="4698597" cy="1000339"/>
          </a:xfrm>
          <a:custGeom>
            <a:avLst/>
            <a:gdLst>
              <a:gd name="connsiteX0" fmla="*/ 4740442 w 5042311"/>
              <a:gd name="connsiteY0" fmla="*/ 1384804 h 1447510"/>
              <a:gd name="connsiteX1" fmla="*/ 4668253 w 5042311"/>
              <a:gd name="connsiteY1" fmla="*/ 1288551 h 1447510"/>
              <a:gd name="connsiteX2" fmla="*/ 1034716 w 5042311"/>
              <a:gd name="connsiteY2" fmla="*/ 13204 h 1447510"/>
              <a:gd name="connsiteX3" fmla="*/ 0 w 5042311"/>
              <a:gd name="connsiteY3" fmla="*/ 735098 h 1447510"/>
            </a:gdLst>
            <a:ahLst/>
            <a:cxnLst>
              <a:cxn ang="0">
                <a:pos x="connsiteX0" y="connsiteY0"/>
              </a:cxn>
              <a:cxn ang="0">
                <a:pos x="connsiteX1" y="connsiteY1"/>
              </a:cxn>
              <a:cxn ang="0">
                <a:pos x="connsiteX2" y="connsiteY2"/>
              </a:cxn>
              <a:cxn ang="0">
                <a:pos x="connsiteX3" y="connsiteY3"/>
              </a:cxn>
            </a:cxnLst>
            <a:rect l="l" t="t" r="r" b="b"/>
            <a:pathLst>
              <a:path w="5042311" h="1447510">
                <a:moveTo>
                  <a:pt x="4740442" y="1384804"/>
                </a:moveTo>
                <a:cubicBezTo>
                  <a:pt x="5013158" y="1450977"/>
                  <a:pt x="5285874" y="1517151"/>
                  <a:pt x="4668253" y="1288551"/>
                </a:cubicBezTo>
                <a:cubicBezTo>
                  <a:pt x="4050632" y="1059951"/>
                  <a:pt x="1812758" y="105446"/>
                  <a:pt x="1034716" y="13204"/>
                </a:cubicBezTo>
                <a:cubicBezTo>
                  <a:pt x="256674" y="-79038"/>
                  <a:pt x="128337" y="328030"/>
                  <a:pt x="0" y="735098"/>
                </a:cubicBezTo>
              </a:path>
            </a:pathLst>
          </a:custGeom>
          <a:noFill/>
          <a:ln w="190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グループ化 17">
            <a:extLst>
              <a:ext uri="{FF2B5EF4-FFF2-40B4-BE49-F238E27FC236}">
                <a16:creationId xmlns:a16="http://schemas.microsoft.com/office/drawing/2014/main" id="{23820101-7627-4F2A-9D4B-E46873284AEA}"/>
              </a:ext>
            </a:extLst>
          </p:cNvPr>
          <p:cNvGrpSpPr/>
          <p:nvPr/>
        </p:nvGrpSpPr>
        <p:grpSpPr>
          <a:xfrm>
            <a:off x="0" y="18135"/>
            <a:ext cx="2368794" cy="556900"/>
            <a:chOff x="550139" y="5522942"/>
            <a:chExt cx="2368794" cy="556900"/>
          </a:xfrm>
        </p:grpSpPr>
        <p:sp>
          <p:nvSpPr>
            <p:cNvPr id="19" name="テキスト ボックス 18">
              <a:extLst>
                <a:ext uri="{FF2B5EF4-FFF2-40B4-BE49-F238E27FC236}">
                  <a16:creationId xmlns:a16="http://schemas.microsoft.com/office/drawing/2014/main" id="{F58FB8D1-643F-434F-B5F8-20E1B67BCD26}"/>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20" name="Picture 2" descr="博士のイラスト">
              <a:extLst>
                <a:ext uri="{FF2B5EF4-FFF2-40B4-BE49-F238E27FC236}">
                  <a16:creationId xmlns:a16="http://schemas.microsoft.com/office/drawing/2014/main" id="{01DF179D-E429-4A5F-962F-C7744CECF799}"/>
                </a:ext>
              </a:extLst>
            </p:cNvPr>
            <p:cNvPicPr>
              <a:picLocks noChangeAspect="1" noChangeArrowheads="1"/>
            </p:cNvPicPr>
            <p:nvPr/>
          </p:nvPicPr>
          <p:blipFill rotWithShape="1">
            <a:blip r:embed="rId7">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2433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6485E2-BF99-4619-871C-A7C64964C822}"/>
              </a:ext>
            </a:extLst>
          </p:cNvPr>
          <p:cNvSpPr>
            <a:spLocks noGrp="1"/>
          </p:cNvSpPr>
          <p:nvPr>
            <p:ph type="title"/>
          </p:nvPr>
        </p:nvSpPr>
        <p:spPr/>
        <p:txBody>
          <a:bodyPr/>
          <a:lstStyle/>
          <a:p>
            <a:r>
              <a:rPr lang="ja-JP" altLang="en-US" b="1" dirty="0">
                <a:solidFill>
                  <a:srgbClr val="00B050"/>
                </a:solidFill>
              </a:rPr>
              <a:t>攻略</a:t>
            </a:r>
            <a:r>
              <a:rPr lang="en-US" altLang="ja-JP" b="1" dirty="0">
                <a:solidFill>
                  <a:srgbClr val="00B050"/>
                </a:solidFill>
              </a:rPr>
              <a:t>5</a:t>
            </a:r>
            <a:endParaRPr lang="en-US" dirty="0"/>
          </a:p>
        </p:txBody>
      </p:sp>
      <p:sp>
        <p:nvSpPr>
          <p:cNvPr id="3" name="テキスト プレースホルダー 2">
            <a:extLst>
              <a:ext uri="{FF2B5EF4-FFF2-40B4-BE49-F238E27FC236}">
                <a16:creationId xmlns:a16="http://schemas.microsoft.com/office/drawing/2014/main" id="{E55545EF-ED37-429F-964E-5B4C485E6C1B}"/>
              </a:ext>
            </a:extLst>
          </p:cNvPr>
          <p:cNvSpPr>
            <a:spLocks noGrp="1"/>
          </p:cNvSpPr>
          <p:nvPr>
            <p:ph type="body" idx="1"/>
          </p:nvPr>
        </p:nvSpPr>
        <p:spPr/>
        <p:txBody>
          <a:bodyPr/>
          <a:lstStyle/>
          <a:p>
            <a:r>
              <a:rPr lang="ja-JP" altLang="en-US" dirty="0"/>
              <a:t>ぴかぴかさせる</a:t>
            </a:r>
            <a:endParaRPr lang="en-US" dirty="0"/>
          </a:p>
        </p:txBody>
      </p:sp>
      <p:pic>
        <p:nvPicPr>
          <p:cNvPr id="2050" name="Picture 2" descr="クリスマスデートのイラスト">
            <a:extLst>
              <a:ext uri="{FF2B5EF4-FFF2-40B4-BE49-F238E27FC236}">
                <a16:creationId xmlns:a16="http://schemas.microsoft.com/office/drawing/2014/main" id="{94133558-D506-4FFB-9702-7597582188C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73559" y="1889040"/>
            <a:ext cx="4708805" cy="4541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560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5 </a:t>
            </a:r>
            <a:r>
              <a:rPr lang="en-US" altLang="ja-JP" dirty="0"/>
              <a:t>LED</a:t>
            </a:r>
            <a:r>
              <a:rPr lang="ja-JP" altLang="en-US" dirty="0"/>
              <a:t>５つを</a:t>
            </a:r>
            <a:r>
              <a:rPr lang="en-US" altLang="ja-JP" dirty="0"/>
              <a:t>10</a:t>
            </a:r>
            <a:r>
              <a:rPr lang="ja-JP" altLang="en-US" dirty="0"/>
              <a:t>回点滅させよう</a:t>
            </a:r>
            <a:endParaRPr lang="en-US" altLang="ja-JP" dirty="0"/>
          </a:p>
        </p:txBody>
      </p:sp>
      <p:sp>
        <p:nvSpPr>
          <p:cNvPr id="3" name="コンテンツ プレースホルダー 2">
            <a:extLst>
              <a:ext uri="{FF2B5EF4-FFF2-40B4-BE49-F238E27FC236}">
                <a16:creationId xmlns:a16="http://schemas.microsoft.com/office/drawing/2014/main" id="{FB981783-16EF-477A-8D7D-2C3397401C34}"/>
              </a:ext>
            </a:extLst>
          </p:cNvPr>
          <p:cNvSpPr>
            <a:spLocks noGrp="1"/>
          </p:cNvSpPr>
          <p:nvPr>
            <p:ph idx="1"/>
          </p:nvPr>
        </p:nvSpPr>
        <p:spPr/>
        <p:txBody>
          <a:bodyPr/>
          <a:lstStyle/>
          <a:p>
            <a:pPr marL="0" indent="0">
              <a:buNone/>
            </a:pPr>
            <a:endParaRPr lang="en-US" dirty="0"/>
          </a:p>
          <a:p>
            <a:pPr marL="0" indent="0">
              <a:buNone/>
            </a:pPr>
            <a:r>
              <a:rPr lang="ja-JP" altLang="en-US" dirty="0"/>
              <a:t>回路は攻略</a:t>
            </a:r>
            <a:r>
              <a:rPr lang="en-US" dirty="0"/>
              <a:t>4</a:t>
            </a:r>
            <a:r>
              <a:rPr lang="ja-JP" altLang="en-US" dirty="0"/>
              <a:t>と同じ</a:t>
            </a:r>
            <a:endParaRPr lang="en-US" dirty="0"/>
          </a:p>
        </p:txBody>
      </p:sp>
      <p:sp>
        <p:nvSpPr>
          <p:cNvPr id="5" name="テキスト ボックス 4">
            <a:extLst>
              <a:ext uri="{FF2B5EF4-FFF2-40B4-BE49-F238E27FC236}">
                <a16:creationId xmlns:a16="http://schemas.microsoft.com/office/drawing/2014/main" id="{AF4DB1B9-F6EA-4103-ADD6-1A1E5D9697CB}"/>
              </a:ext>
            </a:extLst>
          </p:cNvPr>
          <p:cNvSpPr txBox="1"/>
          <p:nvPr/>
        </p:nvSpPr>
        <p:spPr>
          <a:xfrm>
            <a:off x="10646004" y="0"/>
            <a:ext cx="1545996" cy="523220"/>
          </a:xfrm>
          <a:prstGeom prst="rect">
            <a:avLst/>
          </a:prstGeom>
          <a:solidFill>
            <a:schemeClr val="accent6">
              <a:lumMod val="50000"/>
            </a:schemeClr>
          </a:solidFill>
          <a:ln>
            <a:noFill/>
          </a:ln>
        </p:spPr>
        <p:txBody>
          <a:bodyPr wrap="square" rtlCol="0">
            <a:spAutoFit/>
          </a:bodyPr>
          <a:lstStyle/>
          <a:p>
            <a:r>
              <a:rPr lang="ja-JP" altLang="en-US" sz="2800" b="1" dirty="0">
                <a:solidFill>
                  <a:schemeClr val="bg1"/>
                </a:solidFill>
              </a:rPr>
              <a:t>回路</a:t>
            </a:r>
            <a:r>
              <a:rPr lang="en-US" altLang="ja-JP" sz="2800" b="1" dirty="0">
                <a:solidFill>
                  <a:schemeClr val="bg1"/>
                </a:solidFill>
              </a:rPr>
              <a:t>5-1</a:t>
            </a:r>
            <a:endParaRPr lang="en-US" sz="2800" b="1" dirty="0">
              <a:solidFill>
                <a:schemeClr val="bg1"/>
              </a:solidFill>
            </a:endParaRPr>
          </a:p>
        </p:txBody>
      </p:sp>
      <p:grpSp>
        <p:nvGrpSpPr>
          <p:cNvPr id="6" name="グループ化 5">
            <a:extLst>
              <a:ext uri="{FF2B5EF4-FFF2-40B4-BE49-F238E27FC236}">
                <a16:creationId xmlns:a16="http://schemas.microsoft.com/office/drawing/2014/main" id="{AFE50B97-B06C-4D43-86FE-91CEF46AC677}"/>
              </a:ext>
            </a:extLst>
          </p:cNvPr>
          <p:cNvGrpSpPr/>
          <p:nvPr/>
        </p:nvGrpSpPr>
        <p:grpSpPr>
          <a:xfrm>
            <a:off x="0" y="18135"/>
            <a:ext cx="2368794" cy="556900"/>
            <a:chOff x="550139" y="5522942"/>
            <a:chExt cx="2368794" cy="556900"/>
          </a:xfrm>
        </p:grpSpPr>
        <p:sp>
          <p:nvSpPr>
            <p:cNvPr id="7" name="テキスト ボックス 6">
              <a:extLst>
                <a:ext uri="{FF2B5EF4-FFF2-40B4-BE49-F238E27FC236}">
                  <a16:creationId xmlns:a16="http://schemas.microsoft.com/office/drawing/2014/main" id="{B230362F-84CB-40D8-ADFB-3F5EDA919F6D}"/>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8" name="Picture 2" descr="博士のイラスト">
              <a:extLst>
                <a:ext uri="{FF2B5EF4-FFF2-40B4-BE49-F238E27FC236}">
                  <a16:creationId xmlns:a16="http://schemas.microsoft.com/office/drawing/2014/main" id="{404CBEE9-4F6A-437B-BFCB-25B655588A87}"/>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563651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5 </a:t>
            </a:r>
            <a:r>
              <a:rPr lang="en-US" altLang="ja-JP" dirty="0"/>
              <a:t>LED</a:t>
            </a:r>
            <a:r>
              <a:rPr lang="ja-JP" altLang="en-US" dirty="0"/>
              <a:t>５つを</a:t>
            </a:r>
            <a:r>
              <a:rPr lang="en-US" altLang="ja-JP" dirty="0"/>
              <a:t>10</a:t>
            </a:r>
            <a:r>
              <a:rPr lang="ja-JP" altLang="en-US" dirty="0"/>
              <a:t>回点滅させよう</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p:txBody>
          <a:bodyPr>
            <a:normAutofit/>
          </a:bodyPr>
          <a:lstStyle/>
          <a:p>
            <a:pPr marL="0" indent="0">
              <a:buNone/>
            </a:pPr>
            <a:r>
              <a:rPr lang="ja-JP" altLang="en-US" sz="2400" b="1" dirty="0">
                <a:solidFill>
                  <a:schemeClr val="accent6"/>
                </a:solidFill>
              </a:rPr>
              <a:t>プログラムを改造する　このページの</a:t>
            </a:r>
            <a:r>
              <a:rPr lang="en-US" altLang="ja-JP" sz="2400" b="1" dirty="0">
                <a:solidFill>
                  <a:schemeClr val="accent6"/>
                </a:solidFill>
              </a:rPr>
              <a:t>【1】</a:t>
            </a:r>
            <a:r>
              <a:rPr lang="ja-JP" altLang="en-US" sz="2400" b="1" dirty="0">
                <a:solidFill>
                  <a:schemeClr val="accent6"/>
                </a:solidFill>
              </a:rPr>
              <a:t>と次のページの</a:t>
            </a:r>
            <a:r>
              <a:rPr lang="en-US" altLang="ja-JP" sz="2400" b="1" dirty="0">
                <a:solidFill>
                  <a:schemeClr val="accent6"/>
                </a:solidFill>
              </a:rPr>
              <a:t>【2】</a:t>
            </a:r>
            <a:r>
              <a:rPr lang="ja-JP" altLang="en-US" sz="2400" b="1" dirty="0">
                <a:solidFill>
                  <a:schemeClr val="accent6"/>
                </a:solidFill>
              </a:rPr>
              <a:t>を入力</a:t>
            </a:r>
            <a:endParaRPr lang="en-US" sz="2400" b="1" dirty="0">
              <a:solidFill>
                <a:schemeClr val="accent6"/>
              </a:solidFill>
            </a:endParaRPr>
          </a:p>
        </p:txBody>
      </p:sp>
      <p:sp>
        <p:nvSpPr>
          <p:cNvPr id="4" name="テキスト ボックス 3">
            <a:extLst>
              <a:ext uri="{FF2B5EF4-FFF2-40B4-BE49-F238E27FC236}">
                <a16:creationId xmlns:a16="http://schemas.microsoft.com/office/drawing/2014/main" id="{510168E4-9CAD-4C63-ABC4-2AEAB32A4192}"/>
              </a:ext>
            </a:extLst>
          </p:cNvPr>
          <p:cNvSpPr txBox="1"/>
          <p:nvPr/>
        </p:nvSpPr>
        <p:spPr>
          <a:xfrm>
            <a:off x="4871836" y="2287291"/>
            <a:ext cx="6162260" cy="4001095"/>
          </a:xfrm>
          <a:prstGeom prst="rect">
            <a:avLst/>
          </a:prstGeom>
          <a:noFill/>
        </p:spPr>
        <p:txBody>
          <a:bodyPr wrap="square" rtlCol="0">
            <a:spAutoFit/>
          </a:bodyPr>
          <a:lstStyle/>
          <a:p>
            <a:r>
              <a:rPr lang="en-US" altLang="ja-JP" sz="2400" b="1" dirty="0">
                <a:solidFill>
                  <a:schemeClr val="accent6"/>
                </a:solidFill>
                <a:latin typeface="+mn-ea"/>
                <a:cs typeface="Consolas" panose="020B0609020204030204" pitchFamily="49" charset="0"/>
              </a:rPr>
              <a:t>【</a:t>
            </a:r>
            <a:r>
              <a:rPr lang="ja-JP" altLang="en-US" sz="2400" b="1" dirty="0">
                <a:solidFill>
                  <a:schemeClr val="accent6"/>
                </a:solidFill>
                <a:latin typeface="+mn-ea"/>
                <a:cs typeface="Consolas" panose="020B0609020204030204" pitchFamily="49" charset="0"/>
              </a:rPr>
              <a:t>１</a:t>
            </a:r>
            <a:r>
              <a:rPr lang="en-US" altLang="ja-JP" sz="2400" b="1" dirty="0">
                <a:solidFill>
                  <a:schemeClr val="accent6"/>
                </a:solidFill>
                <a:latin typeface="+mn-ea"/>
                <a:cs typeface="Consolas" panose="020B0609020204030204" pitchFamily="49" charset="0"/>
              </a:rPr>
              <a:t>】</a:t>
            </a:r>
          </a:p>
          <a:p>
            <a:r>
              <a:rPr lang="ja-JP" altLang="en-US" sz="2400" b="1" dirty="0">
                <a:solidFill>
                  <a:schemeClr val="accent6"/>
                </a:solidFill>
                <a:latin typeface="+mn-ea"/>
                <a:cs typeface="Consolas" panose="020B0609020204030204" pitchFamily="49" charset="0"/>
              </a:rPr>
              <a:t>プログラムの</a:t>
            </a:r>
            <a:r>
              <a:rPr lang="en-US" altLang="ja-JP" sz="2400" b="1" dirty="0">
                <a:solidFill>
                  <a:schemeClr val="accent6"/>
                </a:solidFill>
                <a:latin typeface="+mn-ea"/>
                <a:cs typeface="Consolas" panose="020B0609020204030204" pitchFamily="49" charset="0"/>
              </a:rPr>
              <a:t>3</a:t>
            </a:r>
            <a:r>
              <a:rPr lang="ja-JP" altLang="en-US" sz="2400" b="1" dirty="0">
                <a:solidFill>
                  <a:schemeClr val="accent6"/>
                </a:solidFill>
                <a:latin typeface="+mn-ea"/>
                <a:cs typeface="Consolas" panose="020B0609020204030204" pitchFamily="49" charset="0"/>
              </a:rPr>
              <a:t>行目に</a:t>
            </a:r>
            <a:endParaRPr lang="en-US" altLang="ja-JP" sz="2400" b="1" dirty="0">
              <a:solidFill>
                <a:schemeClr val="accent6"/>
              </a:solidFill>
              <a:latin typeface="+mn-ea"/>
              <a:cs typeface="Consolas" panose="020B0609020204030204" pitchFamily="49" charset="0"/>
            </a:endParaRPr>
          </a:p>
          <a:p>
            <a:r>
              <a:rPr lang="en-US" altLang="ja-JP" sz="2400" b="1" dirty="0">
                <a:solidFill>
                  <a:schemeClr val="accent6"/>
                </a:solidFill>
                <a:latin typeface="Consolas" panose="020B0609020204030204" pitchFamily="49" charset="0"/>
                <a:cs typeface="Consolas" panose="020B0609020204030204" pitchFamily="49" charset="0"/>
              </a:rPr>
              <a:t>i</a:t>
            </a:r>
            <a:r>
              <a:rPr lang="en-US" sz="2400" b="1" dirty="0">
                <a:solidFill>
                  <a:schemeClr val="accent6"/>
                </a:solidFill>
                <a:latin typeface="Consolas" panose="020B0609020204030204" pitchFamily="49" charset="0"/>
                <a:cs typeface="Consolas" panose="020B0609020204030204" pitchFamily="49" charset="0"/>
              </a:rPr>
              <a:t>mport time</a:t>
            </a:r>
            <a:r>
              <a:rPr lang="ja-JP" altLang="en-US" sz="2400" b="1" dirty="0">
                <a:solidFill>
                  <a:schemeClr val="accent6"/>
                </a:solidFill>
                <a:latin typeface="+mn-ea"/>
                <a:cs typeface="Consolas" panose="020B0609020204030204" pitchFamily="49" charset="0"/>
              </a:rPr>
              <a:t>を</a:t>
            </a:r>
            <a:r>
              <a:rPr lang="en-US" altLang="ja-JP" sz="2400" b="1" dirty="0">
                <a:solidFill>
                  <a:schemeClr val="accent6"/>
                </a:solidFill>
                <a:latin typeface="+mn-ea"/>
                <a:cs typeface="Consolas" panose="020B0609020204030204" pitchFamily="49" charset="0"/>
              </a:rPr>
              <a:t>1</a:t>
            </a:r>
            <a:r>
              <a:rPr lang="ja-JP" altLang="en-US" sz="2400" b="1" dirty="0">
                <a:solidFill>
                  <a:schemeClr val="accent6"/>
                </a:solidFill>
                <a:latin typeface="+mn-ea"/>
                <a:cs typeface="Consolas" panose="020B0609020204030204" pitchFamily="49" charset="0"/>
              </a:rPr>
              <a:t>行追加する</a:t>
            </a:r>
            <a:endParaRPr lang="en-US" altLang="ja-JP" sz="2400" b="1" dirty="0">
              <a:solidFill>
                <a:schemeClr val="accent6"/>
              </a:solidFill>
              <a:latin typeface="+mn-ea"/>
              <a:cs typeface="Consolas" panose="020B0609020204030204" pitchFamily="49" charset="0"/>
            </a:endParaRPr>
          </a:p>
          <a:p>
            <a:endParaRPr lang="en-US" altLang="ja-JP" sz="3200"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endParaRPr>
          </a:p>
          <a:p>
            <a:endParaRPr lang="en-US" sz="3200"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endParaRPr>
          </a:p>
          <a:p>
            <a:endParaRPr lang="en-US" sz="3200" b="1" dirty="0">
              <a:solidFill>
                <a:schemeClr val="accent6"/>
              </a:solidFill>
              <a:latin typeface="+mn-ea"/>
              <a:cs typeface="Consolas" panose="020B0609020204030204" pitchFamily="49" charset="0"/>
            </a:endParaRPr>
          </a:p>
          <a:p>
            <a:endParaRPr lang="en-US" sz="3200" b="1" dirty="0">
              <a:solidFill>
                <a:schemeClr val="accent6"/>
              </a:solidFill>
              <a:latin typeface="+mn-ea"/>
              <a:cs typeface="Consolas" panose="020B0609020204030204" pitchFamily="49" charset="0"/>
            </a:endParaRPr>
          </a:p>
          <a:p>
            <a:endParaRPr lang="en-US" altLang="ja-JP" sz="1400" b="1" dirty="0">
              <a:solidFill>
                <a:schemeClr val="accent4"/>
              </a:solidFill>
              <a:latin typeface="+mn-ea"/>
              <a:cs typeface="Consolas" panose="020B0609020204030204" pitchFamily="49" charset="0"/>
            </a:endParaRPr>
          </a:p>
          <a:p>
            <a:r>
              <a:rPr lang="ja-JP" altLang="en-US" sz="2000" b="1" dirty="0">
                <a:solidFill>
                  <a:schemeClr val="accent4"/>
                </a:solidFill>
                <a:latin typeface="+mn-ea"/>
                <a:cs typeface="Consolas" panose="020B0609020204030204" pitchFamily="49" charset="0"/>
              </a:rPr>
              <a:t>今回、</a:t>
            </a:r>
            <a:r>
              <a:rPr lang="en-US" sz="2000" b="1" dirty="0">
                <a:solidFill>
                  <a:schemeClr val="accent4"/>
                </a:solidFill>
                <a:latin typeface="+mn-ea"/>
                <a:cs typeface="Consolas" panose="020B0609020204030204" pitchFamily="49" charset="0"/>
              </a:rPr>
              <a:t>time</a:t>
            </a:r>
            <a:r>
              <a:rPr lang="ja-JP" altLang="en-US" sz="2000" b="1" dirty="0">
                <a:solidFill>
                  <a:schemeClr val="accent4"/>
                </a:solidFill>
                <a:latin typeface="+mn-ea"/>
                <a:cs typeface="Consolas" panose="020B0609020204030204" pitchFamily="49" charset="0"/>
              </a:rPr>
              <a:t>というライブラリを使います</a:t>
            </a:r>
            <a:endParaRPr lang="en-US" altLang="ja-JP" sz="2000" b="1" dirty="0">
              <a:solidFill>
                <a:schemeClr val="accent4"/>
              </a:solidFill>
              <a:latin typeface="+mn-ea"/>
              <a:cs typeface="Consolas" panose="020B0609020204030204" pitchFamily="49" charset="0"/>
            </a:endParaRPr>
          </a:p>
          <a:p>
            <a:r>
              <a:rPr lang="en-US" sz="2000" b="1" dirty="0">
                <a:solidFill>
                  <a:schemeClr val="accent4"/>
                </a:solidFill>
                <a:latin typeface="+mn-ea"/>
                <a:cs typeface="Consolas" panose="020B0609020204030204" pitchFamily="49" charset="0"/>
              </a:rPr>
              <a:t>time</a:t>
            </a:r>
            <a:r>
              <a:rPr lang="ja-JP" altLang="en-US" sz="2000" b="1" dirty="0">
                <a:solidFill>
                  <a:schemeClr val="accent4"/>
                </a:solidFill>
                <a:latin typeface="+mn-ea"/>
                <a:cs typeface="Consolas" panose="020B0609020204030204" pitchFamily="49" charset="0"/>
              </a:rPr>
              <a:t>はなにをするライブラリだろう</a:t>
            </a:r>
            <a:r>
              <a:rPr lang="en-US" altLang="ja-JP" sz="2000" b="1" dirty="0">
                <a:solidFill>
                  <a:schemeClr val="accent4"/>
                </a:solidFill>
                <a:latin typeface="+mn-ea"/>
                <a:cs typeface="Consolas" panose="020B0609020204030204" pitchFamily="49" charset="0"/>
              </a:rPr>
              <a:t>?</a:t>
            </a:r>
            <a:endParaRPr lang="en-US" sz="2000" b="1" dirty="0">
              <a:solidFill>
                <a:schemeClr val="accent4"/>
              </a:solidFill>
              <a:latin typeface="+mn-ea"/>
              <a:cs typeface="Consolas" panose="020B0609020204030204" pitchFamily="49" charset="0"/>
            </a:endParaRPr>
          </a:p>
        </p:txBody>
      </p:sp>
      <p:pic>
        <p:nvPicPr>
          <p:cNvPr id="5" name="図 4">
            <a:extLst>
              <a:ext uri="{FF2B5EF4-FFF2-40B4-BE49-F238E27FC236}">
                <a16:creationId xmlns:a16="http://schemas.microsoft.com/office/drawing/2014/main" id="{101E2A72-0824-462F-A5B9-8298CF86FA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1" y="2287291"/>
            <a:ext cx="3778552" cy="2907708"/>
          </a:xfrm>
          <a:prstGeom prst="rect">
            <a:avLst/>
          </a:prstGeom>
        </p:spPr>
      </p:pic>
      <p:sp>
        <p:nvSpPr>
          <p:cNvPr id="7" name="正方形/長方形 6">
            <a:extLst>
              <a:ext uri="{FF2B5EF4-FFF2-40B4-BE49-F238E27FC236}">
                <a16:creationId xmlns:a16="http://schemas.microsoft.com/office/drawing/2014/main" id="{E8FB861C-B9FF-4A94-8827-09E0D26E9742}"/>
              </a:ext>
            </a:extLst>
          </p:cNvPr>
          <p:cNvSpPr/>
          <p:nvPr/>
        </p:nvSpPr>
        <p:spPr>
          <a:xfrm>
            <a:off x="1678329" y="2889375"/>
            <a:ext cx="2833381" cy="2698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8BC75507-AE62-454F-A5E5-0787ABC09051}"/>
              </a:ext>
            </a:extLst>
          </p:cNvPr>
          <p:cNvSpPr/>
          <p:nvPr/>
        </p:nvSpPr>
        <p:spPr>
          <a:xfrm>
            <a:off x="40234" y="6533188"/>
            <a:ext cx="6055766" cy="784830"/>
          </a:xfrm>
          <a:prstGeom prst="rect">
            <a:avLst/>
          </a:prstGeom>
        </p:spPr>
        <p:txBody>
          <a:bodyPr wrap="square">
            <a:spAutoFit/>
          </a:bodyPr>
          <a:lstStyle/>
          <a:p>
            <a:r>
              <a:rPr lang="ja-JP" altLang="en-US" sz="1100" dirty="0"/>
              <a:t>お助けプログラム  </a:t>
            </a:r>
            <a:r>
              <a:rPr lang="en-US" sz="1100" dirty="0">
                <a:hlinkClick r:id="rId3"/>
              </a:rPr>
              <a:t>https://github.com/te1netd/prochalle-led/blob/main/step5-code.py</a:t>
            </a:r>
            <a:endParaRPr lang="en-US" sz="1100" dirty="0"/>
          </a:p>
          <a:p>
            <a:endParaRPr lang="en-US" sz="1100" dirty="0"/>
          </a:p>
          <a:p>
            <a:endParaRPr lang="en-US" sz="1050" dirty="0"/>
          </a:p>
          <a:p>
            <a:endParaRPr lang="en-US" sz="1100" dirty="0"/>
          </a:p>
        </p:txBody>
      </p:sp>
      <p:sp>
        <p:nvSpPr>
          <p:cNvPr id="12" name="テキスト ボックス 11">
            <a:extLst>
              <a:ext uri="{FF2B5EF4-FFF2-40B4-BE49-F238E27FC236}">
                <a16:creationId xmlns:a16="http://schemas.microsoft.com/office/drawing/2014/main" id="{8106B296-433E-48A9-8BB6-DD1401B45A89}"/>
              </a:ext>
            </a:extLst>
          </p:cNvPr>
          <p:cNvSpPr txBox="1"/>
          <p:nvPr/>
        </p:nvSpPr>
        <p:spPr>
          <a:xfrm>
            <a:off x="9609056" y="-10139"/>
            <a:ext cx="2582944" cy="523220"/>
          </a:xfrm>
          <a:prstGeom prst="rect">
            <a:avLst/>
          </a:prstGeom>
          <a:solidFill>
            <a:srgbClr val="7030A0"/>
          </a:solidFill>
          <a:ln>
            <a:noFill/>
          </a:ln>
        </p:spPr>
        <p:txBody>
          <a:bodyPr wrap="square" rtlCol="0">
            <a:spAutoFit/>
          </a:bodyPr>
          <a:lstStyle/>
          <a:p>
            <a:r>
              <a:rPr lang="ja-JP" altLang="en-US" sz="2800" b="1" dirty="0">
                <a:solidFill>
                  <a:schemeClr val="bg1"/>
                </a:solidFill>
              </a:rPr>
              <a:t>プログラム</a:t>
            </a:r>
            <a:r>
              <a:rPr lang="en-US" altLang="ja-JP" sz="2800" b="1" dirty="0">
                <a:solidFill>
                  <a:schemeClr val="bg1"/>
                </a:solidFill>
              </a:rPr>
              <a:t>5-1</a:t>
            </a:r>
            <a:endParaRPr lang="en-US" sz="2800" b="1" dirty="0">
              <a:solidFill>
                <a:schemeClr val="bg1"/>
              </a:solidFill>
            </a:endParaRPr>
          </a:p>
        </p:txBody>
      </p:sp>
      <p:sp>
        <p:nvSpPr>
          <p:cNvPr id="18" name="正方形/長方形 17">
            <a:extLst>
              <a:ext uri="{FF2B5EF4-FFF2-40B4-BE49-F238E27FC236}">
                <a16:creationId xmlns:a16="http://schemas.microsoft.com/office/drawing/2014/main" id="{6D040F68-BBA5-495A-B18C-8FF91754CFCC}"/>
              </a:ext>
            </a:extLst>
          </p:cNvPr>
          <p:cNvSpPr/>
          <p:nvPr/>
        </p:nvSpPr>
        <p:spPr>
          <a:xfrm>
            <a:off x="6713660" y="3594713"/>
            <a:ext cx="5478340" cy="17094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800" dirty="0">
                <a:solidFill>
                  <a:schemeClr val="tx1"/>
                </a:solidFill>
                <a:latin typeface="Consolas" panose="020B0609020204030204" pitchFamily="49" charset="0"/>
                <a:ea typeface="Prochalle_Myrica M" panose="020B0509020203020207" pitchFamily="49" charset="-128"/>
                <a:cs typeface="Consolas" panose="020B0609020204030204" pitchFamily="49" charset="0"/>
              </a:rPr>
              <a:t>import board</a:t>
            </a:r>
          </a:p>
          <a:p>
            <a:r>
              <a:rPr lang="en-US" altLang="ja-JP" sz="2800" dirty="0">
                <a:solidFill>
                  <a:schemeClr val="tx1"/>
                </a:solidFill>
                <a:latin typeface="Consolas" panose="020B0609020204030204" pitchFamily="49" charset="0"/>
                <a:ea typeface="Prochalle_Myrica M" panose="020B0509020203020207" pitchFamily="49" charset="-128"/>
                <a:cs typeface="Consolas" panose="020B0609020204030204" pitchFamily="49" charset="0"/>
              </a:rPr>
              <a:t>from piper_blockly import *</a:t>
            </a:r>
          </a:p>
          <a:p>
            <a:r>
              <a:rPr lang="en-US" altLang="ja-JP" sz="2800"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import time      </a:t>
            </a:r>
          </a:p>
        </p:txBody>
      </p:sp>
      <p:sp>
        <p:nvSpPr>
          <p:cNvPr id="19" name="矢印: 左 18">
            <a:extLst>
              <a:ext uri="{FF2B5EF4-FFF2-40B4-BE49-F238E27FC236}">
                <a16:creationId xmlns:a16="http://schemas.microsoft.com/office/drawing/2014/main" id="{048BB42F-68F2-4A1C-8422-8ABB1188E2F2}"/>
              </a:ext>
            </a:extLst>
          </p:cNvPr>
          <p:cNvSpPr/>
          <p:nvPr/>
        </p:nvSpPr>
        <p:spPr>
          <a:xfrm flipH="1">
            <a:off x="6347464" y="4743167"/>
            <a:ext cx="366193" cy="243068"/>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r"/>
            <a:r>
              <a:rPr lang="ja-JP" altLang="en-US" sz="1600" b="1" dirty="0">
                <a:solidFill>
                  <a:schemeClr val="tx1"/>
                </a:solidFill>
              </a:rPr>
              <a:t>　</a:t>
            </a:r>
            <a:r>
              <a:rPr lang="ja-JP" altLang="en-US" sz="2000" b="1" dirty="0">
                <a:solidFill>
                  <a:schemeClr val="accent6"/>
                </a:solidFill>
              </a:rPr>
              <a:t>　この行を追加    </a:t>
            </a:r>
            <a:endParaRPr lang="en-US" sz="1600" b="1" dirty="0">
              <a:solidFill>
                <a:schemeClr val="accent6"/>
              </a:solidFill>
            </a:endParaRPr>
          </a:p>
        </p:txBody>
      </p:sp>
      <p:sp>
        <p:nvSpPr>
          <p:cNvPr id="14" name="矢印: 左 13">
            <a:extLst>
              <a:ext uri="{FF2B5EF4-FFF2-40B4-BE49-F238E27FC236}">
                <a16:creationId xmlns:a16="http://schemas.microsoft.com/office/drawing/2014/main" id="{9CF5F91C-A9E7-48DA-819E-E1638ABCA668}"/>
              </a:ext>
            </a:extLst>
          </p:cNvPr>
          <p:cNvSpPr/>
          <p:nvPr/>
        </p:nvSpPr>
        <p:spPr>
          <a:xfrm flipH="1">
            <a:off x="6347466" y="4298539"/>
            <a:ext cx="366194" cy="243068"/>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r"/>
            <a:r>
              <a:rPr lang="ja-JP" altLang="en-US" sz="2000" b="1" dirty="0">
                <a:solidFill>
                  <a:schemeClr val="accent6"/>
                </a:solidFill>
              </a:rPr>
              <a:t>この行の後に    </a:t>
            </a:r>
            <a:endParaRPr lang="en-US" sz="1600" b="1" dirty="0">
              <a:solidFill>
                <a:schemeClr val="accent6"/>
              </a:solidFill>
            </a:endParaRPr>
          </a:p>
        </p:txBody>
      </p:sp>
      <p:sp>
        <p:nvSpPr>
          <p:cNvPr id="8" name="テキスト ボックス 7">
            <a:extLst>
              <a:ext uri="{FF2B5EF4-FFF2-40B4-BE49-F238E27FC236}">
                <a16:creationId xmlns:a16="http://schemas.microsoft.com/office/drawing/2014/main" id="{34A9FE4A-520E-4901-8674-C911B4C27F21}"/>
              </a:ext>
            </a:extLst>
          </p:cNvPr>
          <p:cNvSpPr txBox="1"/>
          <p:nvPr/>
        </p:nvSpPr>
        <p:spPr>
          <a:xfrm>
            <a:off x="5529943" y="5363998"/>
            <a:ext cx="928634" cy="369332"/>
          </a:xfrm>
          <a:prstGeom prst="rect">
            <a:avLst/>
          </a:prstGeom>
          <a:noFill/>
        </p:spPr>
        <p:txBody>
          <a:bodyPr wrap="square" rtlCol="0">
            <a:spAutoFit/>
          </a:bodyPr>
          <a:lstStyle/>
          <a:p>
            <a:r>
              <a:rPr lang="ja-JP" altLang="en-US" b="1" dirty="0">
                <a:solidFill>
                  <a:schemeClr val="accent4"/>
                </a:solidFill>
              </a:rPr>
              <a:t>タイム</a:t>
            </a:r>
            <a:endParaRPr lang="en-US" b="1" dirty="0">
              <a:solidFill>
                <a:schemeClr val="accent4"/>
              </a:solidFill>
            </a:endParaRPr>
          </a:p>
        </p:txBody>
      </p:sp>
      <p:cxnSp>
        <p:nvCxnSpPr>
          <p:cNvPr id="15" name="直線コネクタ 14">
            <a:extLst>
              <a:ext uri="{FF2B5EF4-FFF2-40B4-BE49-F238E27FC236}">
                <a16:creationId xmlns:a16="http://schemas.microsoft.com/office/drawing/2014/main" id="{E5257284-0D75-4055-ABDC-D4F211792726}"/>
              </a:ext>
            </a:extLst>
          </p:cNvPr>
          <p:cNvCxnSpPr>
            <a:cxnSpLocks/>
          </p:cNvCxnSpPr>
          <p:nvPr/>
        </p:nvCxnSpPr>
        <p:spPr>
          <a:xfrm>
            <a:off x="4449746" y="2889375"/>
            <a:ext cx="503936" cy="1710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74B7DAF-3490-42B1-958D-B8AA0772E30C}"/>
              </a:ext>
            </a:extLst>
          </p:cNvPr>
          <p:cNvCxnSpPr>
            <a:cxnSpLocks/>
          </p:cNvCxnSpPr>
          <p:nvPr/>
        </p:nvCxnSpPr>
        <p:spPr>
          <a:xfrm>
            <a:off x="4552132" y="3181647"/>
            <a:ext cx="977811" cy="9594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6298869-5941-4890-9053-EFD41A028140}"/>
              </a:ext>
            </a:extLst>
          </p:cNvPr>
          <p:cNvCxnSpPr>
            <a:cxnSpLocks/>
          </p:cNvCxnSpPr>
          <p:nvPr/>
        </p:nvCxnSpPr>
        <p:spPr>
          <a:xfrm>
            <a:off x="6458577" y="5033914"/>
            <a:ext cx="284182" cy="2557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3A61AAF-097C-4872-9515-3345C62227A2}"/>
              </a:ext>
            </a:extLst>
          </p:cNvPr>
          <p:cNvCxnSpPr>
            <a:cxnSpLocks/>
          </p:cNvCxnSpPr>
          <p:nvPr/>
        </p:nvCxnSpPr>
        <p:spPr>
          <a:xfrm>
            <a:off x="6192982" y="3420157"/>
            <a:ext cx="549777" cy="17304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CA5B6BD6-04EA-44CE-9694-4CAC2DC633F9}"/>
              </a:ext>
            </a:extLst>
          </p:cNvPr>
          <p:cNvGrpSpPr/>
          <p:nvPr/>
        </p:nvGrpSpPr>
        <p:grpSpPr>
          <a:xfrm>
            <a:off x="-5082" y="8472"/>
            <a:ext cx="1786748" cy="546848"/>
            <a:chOff x="550140" y="4508477"/>
            <a:chExt cx="1786748" cy="546848"/>
          </a:xfrm>
        </p:grpSpPr>
        <p:sp>
          <p:nvSpPr>
            <p:cNvPr id="23" name="テキスト ボックス 22">
              <a:extLst>
                <a:ext uri="{FF2B5EF4-FFF2-40B4-BE49-F238E27FC236}">
                  <a16:creationId xmlns:a16="http://schemas.microsoft.com/office/drawing/2014/main" id="{8D4CA90B-77DE-49CC-AD84-7D78174AE726}"/>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24" name="Picture 2" descr="工作をする子供たちのイラスト | かわいいフリー素材集 いらすとや">
              <a:extLst>
                <a:ext uri="{FF2B5EF4-FFF2-40B4-BE49-F238E27FC236}">
                  <a16:creationId xmlns:a16="http://schemas.microsoft.com/office/drawing/2014/main" id="{4A688133-D8C8-4428-9C19-06128E1579B7}"/>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30564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0D215C-920A-407E-810D-D43914C85547}"/>
              </a:ext>
            </a:extLst>
          </p:cNvPr>
          <p:cNvSpPr>
            <a:spLocks noGrp="1"/>
          </p:cNvSpPr>
          <p:nvPr>
            <p:ph type="title"/>
          </p:nvPr>
        </p:nvSpPr>
        <p:spPr/>
        <p:txBody>
          <a:bodyPr>
            <a:normAutofit fontScale="90000"/>
          </a:bodyPr>
          <a:lstStyle/>
          <a:p>
            <a:r>
              <a:rPr lang="en-US" altLang="ja-JP" dirty="0"/>
              <a:t>【</a:t>
            </a:r>
            <a:r>
              <a:rPr lang="ja-JP" altLang="en-US" dirty="0"/>
              <a:t>材料</a:t>
            </a:r>
            <a:r>
              <a:rPr lang="en-US" altLang="ja-JP" dirty="0"/>
              <a:t>】</a:t>
            </a:r>
            <a:r>
              <a:rPr lang="ja-JP" altLang="en-US" dirty="0"/>
              <a:t>       あとでくばります</a:t>
            </a:r>
            <a:endParaRPr lang="en-US" dirty="0"/>
          </a:p>
        </p:txBody>
      </p:sp>
      <p:sp>
        <p:nvSpPr>
          <p:cNvPr id="3" name="コンテンツ プレースホルダー 2">
            <a:extLst>
              <a:ext uri="{FF2B5EF4-FFF2-40B4-BE49-F238E27FC236}">
                <a16:creationId xmlns:a16="http://schemas.microsoft.com/office/drawing/2014/main" id="{B42D3C4C-B029-4459-BE65-E8310C3E636F}"/>
              </a:ext>
            </a:extLst>
          </p:cNvPr>
          <p:cNvSpPr>
            <a:spLocks noGrp="1"/>
          </p:cNvSpPr>
          <p:nvPr>
            <p:ph idx="1"/>
          </p:nvPr>
        </p:nvSpPr>
        <p:spPr/>
        <p:txBody>
          <a:bodyPr/>
          <a:lstStyle/>
          <a:p>
            <a:pPr marL="0" indent="0">
              <a:buNone/>
            </a:pPr>
            <a:r>
              <a:rPr lang="en-US" dirty="0"/>
              <a:t>Raspberry Pi Pico</a:t>
            </a:r>
            <a:r>
              <a:rPr lang="en-US" sz="1200" dirty="0"/>
              <a:t>(</a:t>
            </a:r>
            <a:r>
              <a:rPr lang="ja-JP" altLang="en-US" sz="1200" dirty="0"/>
              <a:t>ラズベリーパイピコ</a:t>
            </a:r>
            <a:r>
              <a:rPr lang="ja-JP" altLang="en-US" sz="1400" dirty="0"/>
              <a:t>）</a:t>
            </a:r>
            <a:r>
              <a:rPr lang="en-US" dirty="0"/>
              <a:t>x1</a:t>
            </a:r>
          </a:p>
          <a:p>
            <a:pPr marL="0" indent="0">
              <a:buNone/>
            </a:pPr>
            <a:r>
              <a:rPr lang="ja-JP" altLang="en-US" dirty="0"/>
              <a:t>ブレッドボード                    </a:t>
            </a:r>
            <a:r>
              <a:rPr lang="en-US" altLang="ja-JP" dirty="0"/>
              <a:t>x1</a:t>
            </a:r>
            <a:endParaRPr lang="en-US" dirty="0"/>
          </a:p>
          <a:p>
            <a:pPr marL="0" indent="0">
              <a:buNone/>
            </a:pPr>
            <a:r>
              <a:rPr lang="en-US" dirty="0"/>
              <a:t>USB</a:t>
            </a:r>
            <a:r>
              <a:rPr lang="ja-JP" altLang="en-US" dirty="0"/>
              <a:t>ケーブル                        </a:t>
            </a:r>
            <a:r>
              <a:rPr lang="en-US" altLang="ja-JP" dirty="0"/>
              <a:t>x1</a:t>
            </a:r>
          </a:p>
          <a:p>
            <a:pPr marL="0" indent="0">
              <a:buNone/>
            </a:pPr>
            <a:r>
              <a:rPr lang="en-US" altLang="ja-JP" dirty="0"/>
              <a:t>LED(</a:t>
            </a:r>
            <a:r>
              <a:rPr lang="ja-JP" altLang="en-US" dirty="0"/>
              <a:t>白色</a:t>
            </a:r>
            <a:r>
              <a:rPr lang="en-US" altLang="ja-JP" dirty="0"/>
              <a:t>)                            x5</a:t>
            </a:r>
          </a:p>
          <a:p>
            <a:pPr marL="0" indent="0">
              <a:buNone/>
            </a:pPr>
            <a:r>
              <a:rPr lang="ja-JP" altLang="en-US" dirty="0"/>
              <a:t>ジャンパーケーブル</a:t>
            </a:r>
            <a:r>
              <a:rPr lang="en-US" altLang="ja-JP" dirty="0"/>
              <a:t>10cm    x</a:t>
            </a:r>
            <a:r>
              <a:rPr lang="ja-JP" altLang="en-US" dirty="0"/>
              <a:t>３</a:t>
            </a:r>
            <a:endParaRPr lang="en-US" altLang="ja-JP" dirty="0"/>
          </a:p>
          <a:p>
            <a:pPr marL="0" indent="0">
              <a:buNone/>
            </a:pPr>
            <a:r>
              <a:rPr lang="ja-JP" altLang="en-US" dirty="0"/>
              <a:t>タクトスイッチ                    </a:t>
            </a:r>
            <a:r>
              <a:rPr lang="en-US" altLang="ja-JP" dirty="0"/>
              <a:t>x1</a:t>
            </a:r>
          </a:p>
          <a:p>
            <a:pPr marL="0" indent="0">
              <a:buNone/>
            </a:pPr>
            <a:r>
              <a:rPr lang="ja-JP" altLang="en-US" dirty="0"/>
              <a:t>抵抗</a:t>
            </a:r>
            <a:r>
              <a:rPr lang="en-US" altLang="ja-JP" dirty="0"/>
              <a:t>100Ω                            x1</a:t>
            </a:r>
          </a:p>
          <a:p>
            <a:pPr marL="0" indent="0">
              <a:buNone/>
            </a:pPr>
            <a:r>
              <a:rPr lang="en-US" altLang="ja-JP" dirty="0"/>
              <a:t>(</a:t>
            </a:r>
            <a:r>
              <a:rPr lang="ja-JP" altLang="en-US" dirty="0"/>
              <a:t>ジャンパーケーブル</a:t>
            </a:r>
            <a:r>
              <a:rPr lang="en-US" altLang="ja-JP" dirty="0"/>
              <a:t>30cm</a:t>
            </a:r>
            <a:r>
              <a:rPr lang="ja-JP" altLang="en-US" dirty="0"/>
              <a:t>    </a:t>
            </a:r>
            <a:r>
              <a:rPr lang="en-US" altLang="ja-JP" dirty="0"/>
              <a:t>x5</a:t>
            </a:r>
            <a:r>
              <a:rPr lang="ja-JP" altLang="en-US" dirty="0"/>
              <a:t>組</a:t>
            </a:r>
            <a:r>
              <a:rPr lang="en-US" altLang="ja-JP" dirty="0"/>
              <a:t>)</a:t>
            </a:r>
          </a:p>
          <a:p>
            <a:pPr marL="0" indent="0">
              <a:buNone/>
            </a:pPr>
            <a:endParaRPr lang="en-US" altLang="ja-JP" dirty="0"/>
          </a:p>
          <a:p>
            <a:pPr marL="0" indent="0">
              <a:buNone/>
            </a:pPr>
            <a:endParaRPr lang="en-US" dirty="0"/>
          </a:p>
          <a:p>
            <a:endParaRPr lang="en-US" dirty="0"/>
          </a:p>
          <a:p>
            <a:endParaRPr lang="en-US" dirty="0"/>
          </a:p>
        </p:txBody>
      </p:sp>
      <p:pic>
        <p:nvPicPr>
          <p:cNvPr id="5" name="図 4">
            <a:extLst>
              <a:ext uri="{FF2B5EF4-FFF2-40B4-BE49-F238E27FC236}">
                <a16:creationId xmlns:a16="http://schemas.microsoft.com/office/drawing/2014/main" id="{D754F69A-570C-495A-AA80-393CAA1FB12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574079" y="1825625"/>
            <a:ext cx="5318745" cy="4101996"/>
          </a:xfrm>
          <a:prstGeom prst="rect">
            <a:avLst/>
          </a:prstGeom>
        </p:spPr>
      </p:pic>
      <p:pic>
        <p:nvPicPr>
          <p:cNvPr id="6" name="図 5">
            <a:extLst>
              <a:ext uri="{FF2B5EF4-FFF2-40B4-BE49-F238E27FC236}">
                <a16:creationId xmlns:a16="http://schemas.microsoft.com/office/drawing/2014/main" id="{32A48CEB-9B8A-4CB9-8C9C-73BA9C2E95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773246" y="3384940"/>
            <a:ext cx="1996880" cy="983366"/>
          </a:xfrm>
          <a:prstGeom prst="rect">
            <a:avLst/>
          </a:prstGeom>
        </p:spPr>
      </p:pic>
      <p:pic>
        <p:nvPicPr>
          <p:cNvPr id="4" name="図 3">
            <a:extLst>
              <a:ext uri="{FF2B5EF4-FFF2-40B4-BE49-F238E27FC236}">
                <a16:creationId xmlns:a16="http://schemas.microsoft.com/office/drawing/2014/main" id="{F89E0653-6454-4950-B788-69E90D98E5C6}"/>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8992394" y="4455864"/>
            <a:ext cx="470583" cy="380188"/>
          </a:xfrm>
          <a:prstGeom prst="rect">
            <a:avLst/>
          </a:prstGeom>
        </p:spPr>
      </p:pic>
      <p:sp>
        <p:nvSpPr>
          <p:cNvPr id="7" name="テキスト ボックス 6">
            <a:extLst>
              <a:ext uri="{FF2B5EF4-FFF2-40B4-BE49-F238E27FC236}">
                <a16:creationId xmlns:a16="http://schemas.microsoft.com/office/drawing/2014/main" id="{81334EC6-BF6D-41D8-A557-71CF63482FC1}"/>
              </a:ext>
            </a:extLst>
          </p:cNvPr>
          <p:cNvSpPr txBox="1"/>
          <p:nvPr/>
        </p:nvSpPr>
        <p:spPr>
          <a:xfrm>
            <a:off x="765312" y="6308209"/>
            <a:ext cx="10873409" cy="369332"/>
          </a:xfrm>
          <a:prstGeom prst="rect">
            <a:avLst/>
          </a:prstGeom>
          <a:noFill/>
        </p:spPr>
        <p:txBody>
          <a:bodyPr wrap="square" rtlCol="0">
            <a:spAutoFit/>
          </a:bodyPr>
          <a:lstStyle/>
          <a:p>
            <a:r>
              <a:rPr lang="en-US" altLang="ja-JP" dirty="0"/>
              <a:t>※</a:t>
            </a:r>
            <a:r>
              <a:rPr lang="ja-JP" altLang="en-US" dirty="0"/>
              <a:t>袋に入っているか確認してね。ジャンパーケーブル３０</a:t>
            </a:r>
            <a:r>
              <a:rPr lang="en-US" altLang="ja-JP" dirty="0"/>
              <a:t>cm</a:t>
            </a:r>
            <a:r>
              <a:rPr lang="ja-JP" altLang="en-US" dirty="0"/>
              <a:t>はあとで配ります。</a:t>
            </a:r>
            <a:endParaRPr lang="en-US" dirty="0"/>
          </a:p>
        </p:txBody>
      </p:sp>
      <p:cxnSp>
        <p:nvCxnSpPr>
          <p:cNvPr id="9" name="直線コネクタ 8">
            <a:extLst>
              <a:ext uri="{FF2B5EF4-FFF2-40B4-BE49-F238E27FC236}">
                <a16:creationId xmlns:a16="http://schemas.microsoft.com/office/drawing/2014/main" id="{E65AA3F1-E4EA-48ED-9203-468B0220FD13}"/>
              </a:ext>
            </a:extLst>
          </p:cNvPr>
          <p:cNvCxnSpPr>
            <a:cxnSpLocks/>
          </p:cNvCxnSpPr>
          <p:nvPr/>
        </p:nvCxnSpPr>
        <p:spPr>
          <a:xfrm>
            <a:off x="5943600" y="2019196"/>
            <a:ext cx="4295553" cy="476537"/>
          </a:xfrm>
          <a:prstGeom prst="line">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線コネクタ 10">
            <a:extLst>
              <a:ext uri="{FF2B5EF4-FFF2-40B4-BE49-F238E27FC236}">
                <a16:creationId xmlns:a16="http://schemas.microsoft.com/office/drawing/2014/main" id="{C874E17C-93D2-4503-9A78-3A23CC4E6B83}"/>
              </a:ext>
            </a:extLst>
          </p:cNvPr>
          <p:cNvCxnSpPr>
            <a:cxnSpLocks/>
          </p:cNvCxnSpPr>
          <p:nvPr/>
        </p:nvCxnSpPr>
        <p:spPr>
          <a:xfrm>
            <a:off x="6007395" y="2492042"/>
            <a:ext cx="3539077" cy="159120"/>
          </a:xfrm>
          <a:prstGeom prst="line">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直線コネクタ 14">
            <a:extLst>
              <a:ext uri="{FF2B5EF4-FFF2-40B4-BE49-F238E27FC236}">
                <a16:creationId xmlns:a16="http://schemas.microsoft.com/office/drawing/2014/main" id="{FA6E57E3-2825-4FB6-82BE-F66CB6FE09A9}"/>
              </a:ext>
            </a:extLst>
          </p:cNvPr>
          <p:cNvCxnSpPr>
            <a:cxnSpLocks/>
          </p:cNvCxnSpPr>
          <p:nvPr/>
        </p:nvCxnSpPr>
        <p:spPr>
          <a:xfrm>
            <a:off x="5943600" y="3031750"/>
            <a:ext cx="765544" cy="0"/>
          </a:xfrm>
          <a:prstGeom prst="line">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直線コネクタ 16">
            <a:extLst>
              <a:ext uri="{FF2B5EF4-FFF2-40B4-BE49-F238E27FC236}">
                <a16:creationId xmlns:a16="http://schemas.microsoft.com/office/drawing/2014/main" id="{42CB6C6A-154E-4E02-A241-237B13AF43D1}"/>
              </a:ext>
            </a:extLst>
          </p:cNvPr>
          <p:cNvCxnSpPr>
            <a:cxnSpLocks/>
          </p:cNvCxnSpPr>
          <p:nvPr/>
        </p:nvCxnSpPr>
        <p:spPr>
          <a:xfrm>
            <a:off x="6018028" y="3509934"/>
            <a:ext cx="2551814" cy="431005"/>
          </a:xfrm>
          <a:prstGeom prst="line">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直線コネクタ 22">
            <a:extLst>
              <a:ext uri="{FF2B5EF4-FFF2-40B4-BE49-F238E27FC236}">
                <a16:creationId xmlns:a16="http://schemas.microsoft.com/office/drawing/2014/main" id="{C84DF840-C16B-49A0-844A-0F5CCF80FC74}"/>
              </a:ext>
            </a:extLst>
          </p:cNvPr>
          <p:cNvCxnSpPr>
            <a:cxnSpLocks/>
          </p:cNvCxnSpPr>
          <p:nvPr/>
        </p:nvCxnSpPr>
        <p:spPr>
          <a:xfrm>
            <a:off x="6018028" y="4072185"/>
            <a:ext cx="4019107" cy="0"/>
          </a:xfrm>
          <a:prstGeom prst="line">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直線コネクタ 25">
            <a:extLst>
              <a:ext uri="{FF2B5EF4-FFF2-40B4-BE49-F238E27FC236}">
                <a16:creationId xmlns:a16="http://schemas.microsoft.com/office/drawing/2014/main" id="{EED209D0-D326-4991-9DAE-0A83993F34A7}"/>
              </a:ext>
            </a:extLst>
          </p:cNvPr>
          <p:cNvCxnSpPr>
            <a:cxnSpLocks/>
          </p:cNvCxnSpPr>
          <p:nvPr/>
        </p:nvCxnSpPr>
        <p:spPr>
          <a:xfrm flipV="1">
            <a:off x="6018028" y="4284921"/>
            <a:ext cx="4635795" cy="244550"/>
          </a:xfrm>
          <a:prstGeom prst="line">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コネクタ 28">
            <a:extLst>
              <a:ext uri="{FF2B5EF4-FFF2-40B4-BE49-F238E27FC236}">
                <a16:creationId xmlns:a16="http://schemas.microsoft.com/office/drawing/2014/main" id="{5BECC3DE-A801-4598-89BC-E79753E66F2C}"/>
              </a:ext>
            </a:extLst>
          </p:cNvPr>
          <p:cNvCxnSpPr>
            <a:cxnSpLocks/>
          </p:cNvCxnSpPr>
          <p:nvPr/>
        </p:nvCxnSpPr>
        <p:spPr>
          <a:xfrm flipV="1">
            <a:off x="6018028" y="4718104"/>
            <a:ext cx="2974366" cy="351674"/>
          </a:xfrm>
          <a:prstGeom prst="line">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直線コネクタ 30">
            <a:extLst>
              <a:ext uri="{FF2B5EF4-FFF2-40B4-BE49-F238E27FC236}">
                <a16:creationId xmlns:a16="http://schemas.microsoft.com/office/drawing/2014/main" id="{C9068FDB-DB1C-4AB8-B433-6934417AC8B1}"/>
              </a:ext>
            </a:extLst>
          </p:cNvPr>
          <p:cNvCxnSpPr>
            <a:cxnSpLocks/>
          </p:cNvCxnSpPr>
          <p:nvPr/>
        </p:nvCxnSpPr>
        <p:spPr>
          <a:xfrm flipV="1">
            <a:off x="6485860" y="5493209"/>
            <a:ext cx="350875" cy="147737"/>
          </a:xfrm>
          <a:prstGeom prst="line">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063310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p:txBody>
          <a:bodyPr>
            <a:normAutofit/>
          </a:bodyPr>
          <a:lstStyle/>
          <a:p>
            <a:pPr marL="0" indent="0">
              <a:buNone/>
            </a:pPr>
            <a:r>
              <a:rPr lang="ja-JP" altLang="en-US" sz="2400" b="1" dirty="0">
                <a:solidFill>
                  <a:schemeClr val="accent6"/>
                </a:solidFill>
              </a:rPr>
              <a:t>プログラムを改造する          </a:t>
            </a:r>
            <a:r>
              <a:rPr lang="en-US" altLang="ja-JP" sz="2400" b="1" dirty="0">
                <a:solidFill>
                  <a:schemeClr val="accent6"/>
                </a:solidFill>
              </a:rPr>
              <a:t>【</a:t>
            </a:r>
            <a:r>
              <a:rPr lang="ja-JP" altLang="en-US" sz="2400" b="1" dirty="0">
                <a:solidFill>
                  <a:schemeClr val="accent6"/>
                </a:solidFill>
              </a:rPr>
              <a:t>２</a:t>
            </a:r>
            <a:r>
              <a:rPr lang="en-US" altLang="ja-JP" sz="2400" b="1" dirty="0">
                <a:solidFill>
                  <a:schemeClr val="accent6"/>
                </a:solidFill>
              </a:rPr>
              <a:t>】</a:t>
            </a:r>
            <a:r>
              <a:rPr lang="ja-JP" altLang="en-US" sz="2400" b="1" dirty="0">
                <a:solidFill>
                  <a:schemeClr val="accent6"/>
                </a:solidFill>
              </a:rPr>
              <a:t> 緑の部分を改造する</a:t>
            </a:r>
            <a:endParaRPr lang="en-US" sz="2400" b="1" dirty="0">
              <a:solidFill>
                <a:schemeClr val="accent6"/>
              </a:solidFill>
            </a:endParaRPr>
          </a:p>
        </p:txBody>
      </p:sp>
      <p:pic>
        <p:nvPicPr>
          <p:cNvPr id="9" name="図 8">
            <a:extLst>
              <a:ext uri="{FF2B5EF4-FFF2-40B4-BE49-F238E27FC236}">
                <a16:creationId xmlns:a16="http://schemas.microsoft.com/office/drawing/2014/main" id="{56E8F4FE-0D91-4E17-B680-3281C3F6F8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1223" y="2335216"/>
            <a:ext cx="3687680" cy="2684631"/>
          </a:xfrm>
          <a:prstGeom prst="rect">
            <a:avLst/>
          </a:prstGeom>
        </p:spPr>
      </p:pic>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5 </a:t>
            </a:r>
            <a:r>
              <a:rPr lang="en-US" altLang="ja-JP" dirty="0"/>
              <a:t>LED</a:t>
            </a:r>
            <a:r>
              <a:rPr lang="ja-JP" altLang="en-US" dirty="0"/>
              <a:t>５つを</a:t>
            </a:r>
            <a:r>
              <a:rPr lang="en-US" altLang="ja-JP" dirty="0"/>
              <a:t>10</a:t>
            </a:r>
            <a:r>
              <a:rPr lang="ja-JP" altLang="en-US" dirty="0"/>
              <a:t>回点滅させよう</a:t>
            </a:r>
            <a:endParaRPr lang="en-US" dirty="0"/>
          </a:p>
        </p:txBody>
      </p:sp>
      <p:sp>
        <p:nvSpPr>
          <p:cNvPr id="4" name="テキスト ボックス 3">
            <a:extLst>
              <a:ext uri="{FF2B5EF4-FFF2-40B4-BE49-F238E27FC236}">
                <a16:creationId xmlns:a16="http://schemas.microsoft.com/office/drawing/2014/main" id="{510168E4-9CAD-4C63-ABC4-2AEAB32A4192}"/>
              </a:ext>
            </a:extLst>
          </p:cNvPr>
          <p:cNvSpPr txBox="1"/>
          <p:nvPr/>
        </p:nvSpPr>
        <p:spPr>
          <a:xfrm>
            <a:off x="5694995" y="2300440"/>
            <a:ext cx="4155705" cy="4093428"/>
          </a:xfrm>
          <a:prstGeom prst="rect">
            <a:avLst/>
          </a:prstGeom>
          <a:noFill/>
          <a:ln>
            <a:solidFill>
              <a:srgbClr val="FF0000"/>
            </a:solidFill>
          </a:ln>
        </p:spPr>
        <p:txBody>
          <a:bodyPr wrap="square" rtlCol="0">
            <a:spAutoFit/>
          </a:bodyPr>
          <a:lstStyle/>
          <a:p>
            <a:r>
              <a:rPr lang="en-US" altLang="ja-JP" sz="2000"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for count in range(10):</a:t>
            </a:r>
          </a:p>
          <a:p>
            <a:r>
              <a:rPr lang="en-US" altLang="ja-JP" sz="2000"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  </a:t>
            </a:r>
            <a:r>
              <a:rPr lang="en-US" altLang="ja-JP" sz="2000" dirty="0">
                <a:latin typeface="Consolas" panose="020B0609020204030204" pitchFamily="49" charset="0"/>
                <a:ea typeface="Prochalle_Myrica M" panose="020B0509020203020207" pitchFamily="49" charset="-128"/>
                <a:cs typeface="Consolas" panose="020B0609020204030204" pitchFamily="49" charset="0"/>
              </a:rPr>
              <a:t>GP0.setPin(1)</a:t>
            </a:r>
          </a:p>
          <a:p>
            <a:r>
              <a:rPr lang="en-US" altLang="ja-JP" sz="2000" dirty="0">
                <a:latin typeface="Consolas" panose="020B0609020204030204" pitchFamily="49" charset="0"/>
                <a:ea typeface="Prochalle_Myrica M" panose="020B0509020203020207" pitchFamily="49" charset="-128"/>
                <a:cs typeface="Consolas" panose="020B0609020204030204" pitchFamily="49" charset="0"/>
              </a:rPr>
              <a:t>  GP1.setPin(1)</a:t>
            </a:r>
          </a:p>
          <a:p>
            <a:r>
              <a:rPr lang="en-US" altLang="ja-JP" sz="2000" dirty="0">
                <a:latin typeface="Consolas" panose="020B0609020204030204" pitchFamily="49" charset="0"/>
                <a:ea typeface="Prochalle_Myrica M" panose="020B0509020203020207" pitchFamily="49" charset="-128"/>
                <a:cs typeface="Consolas" panose="020B0609020204030204" pitchFamily="49" charset="0"/>
              </a:rPr>
              <a:t>  GP2.setPin(1)</a:t>
            </a:r>
          </a:p>
          <a:p>
            <a:r>
              <a:rPr lang="en-US" altLang="ja-JP" sz="2000" dirty="0">
                <a:latin typeface="Consolas" panose="020B0609020204030204" pitchFamily="49" charset="0"/>
                <a:ea typeface="Prochalle_Myrica M" panose="020B0509020203020207" pitchFamily="49" charset="-128"/>
                <a:cs typeface="Consolas" panose="020B0609020204030204" pitchFamily="49" charset="0"/>
              </a:rPr>
              <a:t>  GP3.setPin(1)</a:t>
            </a:r>
          </a:p>
          <a:p>
            <a:r>
              <a:rPr lang="en-US" altLang="ja-JP" sz="2000" dirty="0">
                <a:latin typeface="Consolas" panose="020B0609020204030204" pitchFamily="49" charset="0"/>
                <a:ea typeface="Prochalle_Myrica M" panose="020B0509020203020207" pitchFamily="49" charset="-128"/>
                <a:cs typeface="Consolas" panose="020B0609020204030204" pitchFamily="49" charset="0"/>
              </a:rPr>
              <a:t>  GP4.setPin(1)</a:t>
            </a:r>
          </a:p>
          <a:p>
            <a:r>
              <a:rPr lang="en-US" altLang="ja-JP" sz="2000"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  </a:t>
            </a:r>
            <a:r>
              <a:rPr lang="en-US" altLang="ja-JP" sz="2000" b="1" dirty="0" err="1">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time.sleep</a:t>
            </a:r>
            <a:r>
              <a:rPr lang="en-US" altLang="ja-JP" sz="2000"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(0.5)</a:t>
            </a:r>
          </a:p>
          <a:p>
            <a:r>
              <a:rPr lang="en-US" altLang="ja-JP" sz="2000"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  </a:t>
            </a:r>
            <a:r>
              <a:rPr lang="en-US" altLang="ja-JP" sz="20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GP0.setPin(0)</a:t>
            </a:r>
          </a:p>
          <a:p>
            <a:r>
              <a:rPr lang="en-US" altLang="ja-JP" sz="20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  GP1.setPin(0)</a:t>
            </a:r>
          </a:p>
          <a:p>
            <a:r>
              <a:rPr lang="en-US" altLang="ja-JP" sz="20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  GP2.setPin(0)</a:t>
            </a:r>
          </a:p>
          <a:p>
            <a:r>
              <a:rPr lang="en-US" altLang="ja-JP" sz="20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  GP3.setPin(0)</a:t>
            </a:r>
          </a:p>
          <a:p>
            <a:r>
              <a:rPr lang="en-US" altLang="ja-JP" sz="20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  GP4.setPin(0)</a:t>
            </a:r>
          </a:p>
          <a:p>
            <a:r>
              <a:rPr lang="en-US" altLang="ja-JP" sz="2000"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  time.sleep(0.5)</a:t>
            </a:r>
          </a:p>
        </p:txBody>
      </p:sp>
      <p:sp>
        <p:nvSpPr>
          <p:cNvPr id="7" name="正方形/長方形 6">
            <a:extLst>
              <a:ext uri="{FF2B5EF4-FFF2-40B4-BE49-F238E27FC236}">
                <a16:creationId xmlns:a16="http://schemas.microsoft.com/office/drawing/2014/main" id="{E8FB861C-B9FF-4A94-8827-09E0D26E9742}"/>
              </a:ext>
            </a:extLst>
          </p:cNvPr>
          <p:cNvSpPr/>
          <p:nvPr/>
        </p:nvSpPr>
        <p:spPr>
          <a:xfrm>
            <a:off x="1722176" y="3399769"/>
            <a:ext cx="799422" cy="5962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342657A1-0098-4C91-9FB5-691806AAE204}"/>
              </a:ext>
            </a:extLst>
          </p:cNvPr>
          <p:cNvPicPr>
            <a:picLocks noChangeAspect="1"/>
          </p:cNvPicPr>
          <p:nvPr/>
        </p:nvPicPr>
        <p:blipFill>
          <a:blip r:embed="rId3"/>
          <a:stretch>
            <a:fillRect/>
          </a:stretch>
        </p:blipFill>
        <p:spPr>
          <a:xfrm>
            <a:off x="5771847" y="2626510"/>
            <a:ext cx="255868" cy="259542"/>
          </a:xfrm>
          <a:prstGeom prst="rect">
            <a:avLst/>
          </a:prstGeom>
        </p:spPr>
      </p:pic>
      <p:cxnSp>
        <p:nvCxnSpPr>
          <p:cNvPr id="16" name="直線コネクタ 15">
            <a:extLst>
              <a:ext uri="{FF2B5EF4-FFF2-40B4-BE49-F238E27FC236}">
                <a16:creationId xmlns:a16="http://schemas.microsoft.com/office/drawing/2014/main" id="{0987AEBE-FF7F-454F-A7C6-9688CA13FA3A}"/>
              </a:ext>
            </a:extLst>
          </p:cNvPr>
          <p:cNvCxnSpPr>
            <a:cxnSpLocks/>
          </p:cNvCxnSpPr>
          <p:nvPr/>
        </p:nvCxnSpPr>
        <p:spPr>
          <a:xfrm flipV="1">
            <a:off x="2521598" y="2283814"/>
            <a:ext cx="3173137" cy="10967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07A773A-73A2-45A8-ADE1-6B5E331863F9}"/>
              </a:ext>
            </a:extLst>
          </p:cNvPr>
          <p:cNvCxnSpPr>
            <a:cxnSpLocks/>
          </p:cNvCxnSpPr>
          <p:nvPr/>
        </p:nvCxnSpPr>
        <p:spPr>
          <a:xfrm>
            <a:off x="2508262" y="3978146"/>
            <a:ext cx="3186473" cy="241572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矢印: 左 20">
            <a:extLst>
              <a:ext uri="{FF2B5EF4-FFF2-40B4-BE49-F238E27FC236}">
                <a16:creationId xmlns:a16="http://schemas.microsoft.com/office/drawing/2014/main" id="{CC3F5B8D-3B6E-4E37-B0B5-D8104E2AF2E1}"/>
              </a:ext>
            </a:extLst>
          </p:cNvPr>
          <p:cNvSpPr/>
          <p:nvPr/>
        </p:nvSpPr>
        <p:spPr>
          <a:xfrm>
            <a:off x="9208507" y="2377778"/>
            <a:ext cx="1152411" cy="243068"/>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ja-JP" altLang="en-US" b="1" dirty="0">
                <a:solidFill>
                  <a:schemeClr val="tx1"/>
                </a:solidFill>
              </a:rPr>
              <a:t>　</a:t>
            </a:r>
            <a:r>
              <a:rPr lang="ja-JP" altLang="en-US" sz="2400" b="1" dirty="0">
                <a:solidFill>
                  <a:schemeClr val="accent6"/>
                </a:solidFill>
              </a:rPr>
              <a:t>　       追加</a:t>
            </a:r>
            <a:endParaRPr lang="en-US" b="1" dirty="0">
              <a:solidFill>
                <a:schemeClr val="accent6"/>
              </a:solidFill>
            </a:endParaRPr>
          </a:p>
        </p:txBody>
      </p:sp>
      <p:sp>
        <p:nvSpPr>
          <p:cNvPr id="22" name="矢印: 左 21">
            <a:extLst>
              <a:ext uri="{FF2B5EF4-FFF2-40B4-BE49-F238E27FC236}">
                <a16:creationId xmlns:a16="http://schemas.microsoft.com/office/drawing/2014/main" id="{CAFF4AB4-916C-495D-873D-FB106092B357}"/>
              </a:ext>
            </a:extLst>
          </p:cNvPr>
          <p:cNvSpPr/>
          <p:nvPr/>
        </p:nvSpPr>
        <p:spPr>
          <a:xfrm>
            <a:off x="8817204" y="4148925"/>
            <a:ext cx="1535967" cy="243068"/>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ja-JP" altLang="en-US" b="1" dirty="0">
                <a:solidFill>
                  <a:schemeClr val="tx1"/>
                </a:solidFill>
              </a:rPr>
              <a:t>　               </a:t>
            </a:r>
            <a:r>
              <a:rPr lang="ja-JP" altLang="en-US" sz="2400" b="1" dirty="0">
                <a:solidFill>
                  <a:schemeClr val="accent6"/>
                </a:solidFill>
              </a:rPr>
              <a:t>　追加</a:t>
            </a:r>
            <a:endParaRPr lang="en-US" b="1" dirty="0">
              <a:solidFill>
                <a:schemeClr val="accent6"/>
              </a:solidFill>
            </a:endParaRPr>
          </a:p>
        </p:txBody>
      </p:sp>
      <p:sp>
        <p:nvSpPr>
          <p:cNvPr id="23" name="矢印: 左 22">
            <a:extLst>
              <a:ext uri="{FF2B5EF4-FFF2-40B4-BE49-F238E27FC236}">
                <a16:creationId xmlns:a16="http://schemas.microsoft.com/office/drawing/2014/main" id="{60DA2F24-DA9D-4F85-A36E-0B50D1E563C7}"/>
              </a:ext>
            </a:extLst>
          </p:cNvPr>
          <p:cNvSpPr/>
          <p:nvPr/>
        </p:nvSpPr>
        <p:spPr>
          <a:xfrm>
            <a:off x="8824950" y="6046217"/>
            <a:ext cx="1535968" cy="266666"/>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ja-JP" altLang="en-US" b="1" dirty="0">
                <a:solidFill>
                  <a:schemeClr val="tx1"/>
                </a:solidFill>
              </a:rPr>
              <a:t>　</a:t>
            </a:r>
            <a:r>
              <a:rPr lang="ja-JP" altLang="en-US" sz="2400" b="1" dirty="0">
                <a:solidFill>
                  <a:schemeClr val="accent6"/>
                </a:solidFill>
              </a:rPr>
              <a:t>　           追加</a:t>
            </a:r>
            <a:endParaRPr lang="en-US" b="1" dirty="0">
              <a:solidFill>
                <a:schemeClr val="accent6"/>
              </a:solidFill>
            </a:endParaRPr>
          </a:p>
        </p:txBody>
      </p:sp>
      <p:sp>
        <p:nvSpPr>
          <p:cNvPr id="25" name="テキスト ボックス 24">
            <a:extLst>
              <a:ext uri="{FF2B5EF4-FFF2-40B4-BE49-F238E27FC236}">
                <a16:creationId xmlns:a16="http://schemas.microsoft.com/office/drawing/2014/main" id="{485D0862-7075-465C-93B2-BBF18883A89E}"/>
              </a:ext>
            </a:extLst>
          </p:cNvPr>
          <p:cNvSpPr txBox="1"/>
          <p:nvPr/>
        </p:nvSpPr>
        <p:spPr>
          <a:xfrm>
            <a:off x="5223324" y="2702156"/>
            <a:ext cx="492443" cy="3763996"/>
          </a:xfrm>
          <a:prstGeom prst="rect">
            <a:avLst/>
          </a:prstGeom>
          <a:noFill/>
        </p:spPr>
        <p:txBody>
          <a:bodyPr vert="eaVert" wrap="square" rtlCol="0">
            <a:spAutoFit/>
          </a:bodyPr>
          <a:lstStyle/>
          <a:p>
            <a:r>
              <a:rPr lang="ja-JP" altLang="en-US" sz="2000" b="1" dirty="0">
                <a:solidFill>
                  <a:schemeClr val="accent6">
                    <a:lumMod val="75000"/>
                  </a:schemeClr>
                </a:solidFill>
              </a:rPr>
              <a:t>↑↑↑全部 ２ますずつあける</a:t>
            </a:r>
            <a:r>
              <a:rPr lang="ja-JP" altLang="en-US" sz="2000" b="1" dirty="0">
                <a:solidFill>
                  <a:srgbClr val="FFC000"/>
                </a:solidFill>
              </a:rPr>
              <a:t>           </a:t>
            </a:r>
            <a:endParaRPr lang="en-US" altLang="ja-JP" sz="2000" b="1" dirty="0">
              <a:solidFill>
                <a:srgbClr val="FFC000"/>
              </a:solidFill>
            </a:endParaRPr>
          </a:p>
        </p:txBody>
      </p:sp>
      <p:sp>
        <p:nvSpPr>
          <p:cNvPr id="26" name="右中かっこ 25">
            <a:extLst>
              <a:ext uri="{FF2B5EF4-FFF2-40B4-BE49-F238E27FC236}">
                <a16:creationId xmlns:a16="http://schemas.microsoft.com/office/drawing/2014/main" id="{755DD2F2-BA04-4956-855F-68B863131482}"/>
              </a:ext>
            </a:extLst>
          </p:cNvPr>
          <p:cNvSpPr/>
          <p:nvPr/>
        </p:nvSpPr>
        <p:spPr>
          <a:xfrm>
            <a:off x="9169973" y="4441239"/>
            <a:ext cx="806696" cy="1585316"/>
          </a:xfrm>
          <a:prstGeom prst="rightBrace">
            <a:avLst>
              <a:gd name="adj1" fmla="val 29487"/>
              <a:gd name="adj2" fmla="val 49986"/>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テキスト ボックス 26">
            <a:extLst>
              <a:ext uri="{FF2B5EF4-FFF2-40B4-BE49-F238E27FC236}">
                <a16:creationId xmlns:a16="http://schemas.microsoft.com/office/drawing/2014/main" id="{5AD3C6A4-4F4B-4F1B-AA42-79817F830673}"/>
              </a:ext>
            </a:extLst>
          </p:cNvPr>
          <p:cNvSpPr txBox="1"/>
          <p:nvPr/>
        </p:nvSpPr>
        <p:spPr>
          <a:xfrm>
            <a:off x="10077533" y="4538840"/>
            <a:ext cx="1458851" cy="1477328"/>
          </a:xfrm>
          <a:prstGeom prst="rect">
            <a:avLst/>
          </a:prstGeom>
          <a:noFill/>
        </p:spPr>
        <p:txBody>
          <a:bodyPr wrap="square" rtlCol="0">
            <a:spAutoFit/>
          </a:bodyPr>
          <a:lstStyle/>
          <a:p>
            <a:r>
              <a:rPr lang="en-US" altLang="ja-JP" b="1" dirty="0">
                <a:solidFill>
                  <a:schemeClr val="accent6"/>
                </a:solidFill>
              </a:rPr>
              <a:t>setPin(1)</a:t>
            </a:r>
            <a:r>
              <a:rPr lang="ja-JP" altLang="en-US" b="1" dirty="0">
                <a:solidFill>
                  <a:schemeClr val="accent6"/>
                </a:solidFill>
              </a:rPr>
              <a:t>のところからコピーして１を０にかえる</a:t>
            </a:r>
            <a:endParaRPr lang="en-US" b="1" dirty="0">
              <a:solidFill>
                <a:schemeClr val="accent6"/>
              </a:solidFill>
            </a:endParaRPr>
          </a:p>
        </p:txBody>
      </p:sp>
      <p:sp>
        <p:nvSpPr>
          <p:cNvPr id="28" name="テキスト ボックス 27">
            <a:extLst>
              <a:ext uri="{FF2B5EF4-FFF2-40B4-BE49-F238E27FC236}">
                <a16:creationId xmlns:a16="http://schemas.microsoft.com/office/drawing/2014/main" id="{32B9BDF1-323C-4B21-8F82-C52F16C79FCD}"/>
              </a:ext>
            </a:extLst>
          </p:cNvPr>
          <p:cNvSpPr txBox="1"/>
          <p:nvPr/>
        </p:nvSpPr>
        <p:spPr>
          <a:xfrm>
            <a:off x="9591848" y="-7241"/>
            <a:ext cx="2592371" cy="523220"/>
          </a:xfrm>
          <a:prstGeom prst="rect">
            <a:avLst/>
          </a:prstGeom>
          <a:solidFill>
            <a:srgbClr val="7030A0"/>
          </a:solidFill>
          <a:ln>
            <a:noFill/>
          </a:ln>
        </p:spPr>
        <p:txBody>
          <a:bodyPr wrap="square" rtlCol="0">
            <a:spAutoFit/>
          </a:bodyPr>
          <a:lstStyle/>
          <a:p>
            <a:r>
              <a:rPr lang="ja-JP" altLang="en-US" sz="2800" b="1" dirty="0">
                <a:solidFill>
                  <a:schemeClr val="bg1"/>
                </a:solidFill>
              </a:rPr>
              <a:t>プログラム</a:t>
            </a:r>
            <a:r>
              <a:rPr lang="en-US" altLang="ja-JP" sz="2800" b="1" dirty="0">
                <a:solidFill>
                  <a:schemeClr val="bg1"/>
                </a:solidFill>
              </a:rPr>
              <a:t>5-2</a:t>
            </a:r>
            <a:endParaRPr lang="en-US" sz="2800" b="1" dirty="0">
              <a:solidFill>
                <a:schemeClr val="bg1"/>
              </a:solidFill>
            </a:endParaRPr>
          </a:p>
        </p:txBody>
      </p:sp>
      <p:sp>
        <p:nvSpPr>
          <p:cNvPr id="18" name="テキスト ボックス 17">
            <a:extLst>
              <a:ext uri="{FF2B5EF4-FFF2-40B4-BE49-F238E27FC236}">
                <a16:creationId xmlns:a16="http://schemas.microsoft.com/office/drawing/2014/main" id="{ED7B9963-2B1D-4943-A4F6-38A475378898}"/>
              </a:ext>
            </a:extLst>
          </p:cNvPr>
          <p:cNvSpPr txBox="1"/>
          <p:nvPr/>
        </p:nvSpPr>
        <p:spPr>
          <a:xfrm>
            <a:off x="10154645" y="2894082"/>
            <a:ext cx="1458851" cy="923330"/>
          </a:xfrm>
          <a:prstGeom prst="rect">
            <a:avLst/>
          </a:prstGeom>
          <a:noFill/>
        </p:spPr>
        <p:txBody>
          <a:bodyPr wrap="square" rtlCol="0">
            <a:spAutoFit/>
          </a:bodyPr>
          <a:lstStyle/>
          <a:p>
            <a:r>
              <a:rPr lang="ja-JP" altLang="en-US" dirty="0">
                <a:solidFill>
                  <a:srgbClr val="FFC000"/>
                </a:solidFill>
              </a:rPr>
              <a:t>ここは</a:t>
            </a:r>
            <a:endParaRPr lang="en-US" altLang="ja-JP" dirty="0">
              <a:solidFill>
                <a:srgbClr val="FFC000"/>
              </a:solidFill>
            </a:endParaRPr>
          </a:p>
          <a:p>
            <a:r>
              <a:rPr lang="ja-JP" altLang="en-US" dirty="0">
                <a:solidFill>
                  <a:srgbClr val="FFC000"/>
                </a:solidFill>
              </a:rPr>
              <a:t>攻略</a:t>
            </a:r>
            <a:r>
              <a:rPr lang="en-US" altLang="ja-JP" dirty="0">
                <a:solidFill>
                  <a:srgbClr val="FFC000"/>
                </a:solidFill>
              </a:rPr>
              <a:t>4</a:t>
            </a:r>
            <a:r>
              <a:rPr lang="ja-JP" altLang="en-US" dirty="0">
                <a:solidFill>
                  <a:srgbClr val="FFC000"/>
                </a:solidFill>
              </a:rPr>
              <a:t>で入力してある</a:t>
            </a:r>
            <a:endParaRPr lang="en-US" altLang="ja-JP" dirty="0">
              <a:solidFill>
                <a:srgbClr val="FFC000"/>
              </a:solidFill>
            </a:endParaRPr>
          </a:p>
        </p:txBody>
      </p:sp>
      <p:sp>
        <p:nvSpPr>
          <p:cNvPr id="19" name="右中かっこ 18">
            <a:extLst>
              <a:ext uri="{FF2B5EF4-FFF2-40B4-BE49-F238E27FC236}">
                <a16:creationId xmlns:a16="http://schemas.microsoft.com/office/drawing/2014/main" id="{3FAB5346-EF21-4B58-8855-4161278DE82D}"/>
              </a:ext>
            </a:extLst>
          </p:cNvPr>
          <p:cNvSpPr/>
          <p:nvPr/>
        </p:nvSpPr>
        <p:spPr>
          <a:xfrm>
            <a:off x="9136745" y="2702156"/>
            <a:ext cx="940788" cy="1475914"/>
          </a:xfrm>
          <a:prstGeom prst="rightBrace">
            <a:avLst>
              <a:gd name="adj1" fmla="val 29487"/>
              <a:gd name="adj2" fmla="val 27813"/>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テキスト ボックス 4">
            <a:extLst>
              <a:ext uri="{FF2B5EF4-FFF2-40B4-BE49-F238E27FC236}">
                <a16:creationId xmlns:a16="http://schemas.microsoft.com/office/drawing/2014/main" id="{F14888BE-6770-4832-ACD9-17FC7D67E92A}"/>
              </a:ext>
            </a:extLst>
          </p:cNvPr>
          <p:cNvSpPr txBox="1"/>
          <p:nvPr/>
        </p:nvSpPr>
        <p:spPr>
          <a:xfrm>
            <a:off x="906911" y="5467302"/>
            <a:ext cx="3743656" cy="369332"/>
          </a:xfrm>
          <a:prstGeom prst="rect">
            <a:avLst/>
          </a:prstGeom>
          <a:noFill/>
        </p:spPr>
        <p:txBody>
          <a:bodyPr wrap="square" rtlCol="0">
            <a:spAutoFit/>
          </a:bodyPr>
          <a:lstStyle/>
          <a:p>
            <a:r>
              <a:rPr lang="ja-JP" altLang="en-US" b="1" dirty="0">
                <a:solidFill>
                  <a:srgbClr val="FFC000"/>
                </a:solidFill>
              </a:rPr>
              <a:t>点滅するめいれいをつくっている</a:t>
            </a:r>
            <a:endParaRPr lang="en-US" b="1" dirty="0">
              <a:solidFill>
                <a:srgbClr val="FFC000"/>
              </a:solidFill>
            </a:endParaRPr>
          </a:p>
        </p:txBody>
      </p:sp>
      <p:sp>
        <p:nvSpPr>
          <p:cNvPr id="6" name="フリーフォーム: 図形 5">
            <a:extLst>
              <a:ext uri="{FF2B5EF4-FFF2-40B4-BE49-F238E27FC236}">
                <a16:creationId xmlns:a16="http://schemas.microsoft.com/office/drawing/2014/main" id="{B09DA67B-F7DA-4FE0-91FC-C3E037C71B9E}"/>
              </a:ext>
            </a:extLst>
          </p:cNvPr>
          <p:cNvSpPr/>
          <p:nvPr/>
        </p:nvSpPr>
        <p:spPr>
          <a:xfrm>
            <a:off x="11115081" y="3808325"/>
            <a:ext cx="333122" cy="773723"/>
          </a:xfrm>
          <a:custGeom>
            <a:avLst/>
            <a:gdLst>
              <a:gd name="connsiteX0" fmla="*/ 0 w 333122"/>
              <a:gd name="connsiteY0" fmla="*/ 0 h 773723"/>
              <a:gd name="connsiteX1" fmla="*/ 331596 w 333122"/>
              <a:gd name="connsiteY1" fmla="*/ 422031 h 773723"/>
              <a:gd name="connsiteX2" fmla="*/ 100484 w 333122"/>
              <a:gd name="connsiteY2" fmla="*/ 773723 h 773723"/>
            </a:gdLst>
            <a:ahLst/>
            <a:cxnLst>
              <a:cxn ang="0">
                <a:pos x="connsiteX0" y="connsiteY0"/>
              </a:cxn>
              <a:cxn ang="0">
                <a:pos x="connsiteX1" y="connsiteY1"/>
              </a:cxn>
              <a:cxn ang="0">
                <a:pos x="connsiteX2" y="connsiteY2"/>
              </a:cxn>
            </a:cxnLst>
            <a:rect l="l" t="t" r="r" b="b"/>
            <a:pathLst>
              <a:path w="333122" h="773723">
                <a:moveTo>
                  <a:pt x="0" y="0"/>
                </a:moveTo>
                <a:cubicBezTo>
                  <a:pt x="157424" y="146538"/>
                  <a:pt x="314849" y="293077"/>
                  <a:pt x="331596" y="422031"/>
                </a:cubicBezTo>
                <a:cubicBezTo>
                  <a:pt x="348343" y="550985"/>
                  <a:pt x="224413" y="662354"/>
                  <a:pt x="100484" y="773723"/>
                </a:cubicBezTo>
              </a:path>
            </a:pathLst>
          </a:custGeom>
          <a:noFill/>
          <a:ln>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テキスト ボックス 28">
            <a:extLst>
              <a:ext uri="{FF2B5EF4-FFF2-40B4-BE49-F238E27FC236}">
                <a16:creationId xmlns:a16="http://schemas.microsoft.com/office/drawing/2014/main" id="{9AFE5402-70BB-401D-ABFA-DAA6CC1D1817}"/>
              </a:ext>
            </a:extLst>
          </p:cNvPr>
          <p:cNvSpPr txBox="1"/>
          <p:nvPr/>
        </p:nvSpPr>
        <p:spPr>
          <a:xfrm>
            <a:off x="8755489" y="1719621"/>
            <a:ext cx="3292414" cy="523220"/>
          </a:xfrm>
          <a:prstGeom prst="rect">
            <a:avLst/>
          </a:prstGeom>
          <a:noFill/>
        </p:spPr>
        <p:txBody>
          <a:bodyPr wrap="square" rtlCol="0">
            <a:spAutoFit/>
          </a:bodyPr>
          <a:lstStyle/>
          <a:p>
            <a:r>
              <a:rPr lang="en-US" altLang="ja-JP" sz="1400" b="1" dirty="0">
                <a:solidFill>
                  <a:srgbClr val="FFC000"/>
                </a:solidFill>
              </a:rPr>
              <a:t>( )  </a:t>
            </a:r>
            <a:r>
              <a:rPr lang="ja-JP" altLang="en-US" sz="1400" b="1" dirty="0">
                <a:solidFill>
                  <a:srgbClr val="FFC000"/>
                </a:solidFill>
              </a:rPr>
              <a:t>かっこはキーボードのうえのほう</a:t>
            </a:r>
            <a:endParaRPr lang="en-US" altLang="ja-JP" sz="1400" b="1" dirty="0">
              <a:solidFill>
                <a:srgbClr val="FFC000"/>
              </a:solidFill>
            </a:endParaRPr>
          </a:p>
          <a:p>
            <a:r>
              <a:rPr lang="ja-JP" altLang="en-US" sz="1400" b="1" dirty="0">
                <a:solidFill>
                  <a:srgbClr val="FFC000"/>
                </a:solidFill>
              </a:rPr>
              <a:t>：  コロンは右のほうにあるよ</a:t>
            </a:r>
            <a:endParaRPr lang="en-US" sz="1400" b="1" dirty="0">
              <a:solidFill>
                <a:srgbClr val="FFC000"/>
              </a:solidFill>
            </a:endParaRPr>
          </a:p>
        </p:txBody>
      </p:sp>
      <p:cxnSp>
        <p:nvCxnSpPr>
          <p:cNvPr id="30" name="直線コネクタ 29">
            <a:extLst>
              <a:ext uri="{FF2B5EF4-FFF2-40B4-BE49-F238E27FC236}">
                <a16:creationId xmlns:a16="http://schemas.microsoft.com/office/drawing/2014/main" id="{C9E2C2CD-E928-44FA-9EEF-100C5D69B9C4}"/>
              </a:ext>
            </a:extLst>
          </p:cNvPr>
          <p:cNvCxnSpPr>
            <a:cxnSpLocks/>
            <a:endCxn id="29" idx="1"/>
          </p:cNvCxnSpPr>
          <p:nvPr/>
        </p:nvCxnSpPr>
        <p:spPr>
          <a:xfrm flipV="1">
            <a:off x="8626527" y="1981231"/>
            <a:ext cx="128962" cy="39466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2FDAF3A-2EA9-4ABA-B27B-49B035FD4E2C}"/>
              </a:ext>
            </a:extLst>
          </p:cNvPr>
          <p:cNvCxnSpPr>
            <a:cxnSpLocks/>
          </p:cNvCxnSpPr>
          <p:nvPr/>
        </p:nvCxnSpPr>
        <p:spPr>
          <a:xfrm flipV="1">
            <a:off x="8936299" y="2185201"/>
            <a:ext cx="50495" cy="19069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4" name="図 33">
            <a:extLst>
              <a:ext uri="{FF2B5EF4-FFF2-40B4-BE49-F238E27FC236}">
                <a16:creationId xmlns:a16="http://schemas.microsoft.com/office/drawing/2014/main" id="{12F4EE3D-720E-45E4-98B2-7D0ED04781E6}"/>
              </a:ext>
            </a:extLst>
          </p:cNvPr>
          <p:cNvPicPr>
            <a:picLocks noChangeAspect="1"/>
          </p:cNvPicPr>
          <p:nvPr/>
        </p:nvPicPr>
        <p:blipFill>
          <a:blip r:embed="rId3"/>
          <a:stretch>
            <a:fillRect/>
          </a:stretch>
        </p:blipFill>
        <p:spPr>
          <a:xfrm>
            <a:off x="5771847" y="2933834"/>
            <a:ext cx="255868" cy="259542"/>
          </a:xfrm>
          <a:prstGeom prst="rect">
            <a:avLst/>
          </a:prstGeom>
        </p:spPr>
      </p:pic>
      <p:pic>
        <p:nvPicPr>
          <p:cNvPr id="35" name="図 34">
            <a:extLst>
              <a:ext uri="{FF2B5EF4-FFF2-40B4-BE49-F238E27FC236}">
                <a16:creationId xmlns:a16="http://schemas.microsoft.com/office/drawing/2014/main" id="{EC22F259-FC7C-4752-A45E-5868E750A734}"/>
              </a:ext>
            </a:extLst>
          </p:cNvPr>
          <p:cNvPicPr>
            <a:picLocks noChangeAspect="1"/>
          </p:cNvPicPr>
          <p:nvPr/>
        </p:nvPicPr>
        <p:blipFill>
          <a:blip r:embed="rId3"/>
          <a:stretch>
            <a:fillRect/>
          </a:stretch>
        </p:blipFill>
        <p:spPr>
          <a:xfrm>
            <a:off x="5771847" y="3241158"/>
            <a:ext cx="255868" cy="259542"/>
          </a:xfrm>
          <a:prstGeom prst="rect">
            <a:avLst/>
          </a:prstGeom>
        </p:spPr>
      </p:pic>
      <p:pic>
        <p:nvPicPr>
          <p:cNvPr id="36" name="図 35">
            <a:extLst>
              <a:ext uri="{FF2B5EF4-FFF2-40B4-BE49-F238E27FC236}">
                <a16:creationId xmlns:a16="http://schemas.microsoft.com/office/drawing/2014/main" id="{E6D1784B-4A2A-466B-A6DE-6B0B9D0CBA06}"/>
              </a:ext>
            </a:extLst>
          </p:cNvPr>
          <p:cNvPicPr>
            <a:picLocks noChangeAspect="1"/>
          </p:cNvPicPr>
          <p:nvPr/>
        </p:nvPicPr>
        <p:blipFill>
          <a:blip r:embed="rId3"/>
          <a:stretch>
            <a:fillRect/>
          </a:stretch>
        </p:blipFill>
        <p:spPr>
          <a:xfrm>
            <a:off x="5771847" y="3548482"/>
            <a:ext cx="255868" cy="259542"/>
          </a:xfrm>
          <a:prstGeom prst="rect">
            <a:avLst/>
          </a:prstGeom>
        </p:spPr>
      </p:pic>
      <p:pic>
        <p:nvPicPr>
          <p:cNvPr id="37" name="図 36">
            <a:extLst>
              <a:ext uri="{FF2B5EF4-FFF2-40B4-BE49-F238E27FC236}">
                <a16:creationId xmlns:a16="http://schemas.microsoft.com/office/drawing/2014/main" id="{56CBC057-EE3A-4951-A387-E3A5B65A7467}"/>
              </a:ext>
            </a:extLst>
          </p:cNvPr>
          <p:cNvPicPr>
            <a:picLocks noChangeAspect="1"/>
          </p:cNvPicPr>
          <p:nvPr/>
        </p:nvPicPr>
        <p:blipFill>
          <a:blip r:embed="rId3"/>
          <a:stretch>
            <a:fillRect/>
          </a:stretch>
        </p:blipFill>
        <p:spPr>
          <a:xfrm>
            <a:off x="5771847" y="3855806"/>
            <a:ext cx="255868" cy="259542"/>
          </a:xfrm>
          <a:prstGeom prst="rect">
            <a:avLst/>
          </a:prstGeom>
        </p:spPr>
      </p:pic>
      <p:pic>
        <p:nvPicPr>
          <p:cNvPr id="38" name="図 37">
            <a:extLst>
              <a:ext uri="{FF2B5EF4-FFF2-40B4-BE49-F238E27FC236}">
                <a16:creationId xmlns:a16="http://schemas.microsoft.com/office/drawing/2014/main" id="{A9BBF79D-7780-45B5-9159-9E5370597CA6}"/>
              </a:ext>
            </a:extLst>
          </p:cNvPr>
          <p:cNvPicPr>
            <a:picLocks noChangeAspect="1"/>
          </p:cNvPicPr>
          <p:nvPr/>
        </p:nvPicPr>
        <p:blipFill>
          <a:blip r:embed="rId3"/>
          <a:stretch>
            <a:fillRect/>
          </a:stretch>
        </p:blipFill>
        <p:spPr>
          <a:xfrm>
            <a:off x="5771847" y="4163130"/>
            <a:ext cx="255868" cy="259542"/>
          </a:xfrm>
          <a:prstGeom prst="rect">
            <a:avLst/>
          </a:prstGeom>
        </p:spPr>
      </p:pic>
      <p:pic>
        <p:nvPicPr>
          <p:cNvPr id="39" name="図 38">
            <a:extLst>
              <a:ext uri="{FF2B5EF4-FFF2-40B4-BE49-F238E27FC236}">
                <a16:creationId xmlns:a16="http://schemas.microsoft.com/office/drawing/2014/main" id="{7D08C7E9-D240-440C-8170-FB14E84987AF}"/>
              </a:ext>
            </a:extLst>
          </p:cNvPr>
          <p:cNvPicPr>
            <a:picLocks noChangeAspect="1"/>
          </p:cNvPicPr>
          <p:nvPr/>
        </p:nvPicPr>
        <p:blipFill>
          <a:blip r:embed="rId3"/>
          <a:stretch>
            <a:fillRect/>
          </a:stretch>
        </p:blipFill>
        <p:spPr>
          <a:xfrm>
            <a:off x="5771847" y="4470454"/>
            <a:ext cx="255868" cy="259542"/>
          </a:xfrm>
          <a:prstGeom prst="rect">
            <a:avLst/>
          </a:prstGeom>
        </p:spPr>
      </p:pic>
      <p:pic>
        <p:nvPicPr>
          <p:cNvPr id="40" name="図 39">
            <a:extLst>
              <a:ext uri="{FF2B5EF4-FFF2-40B4-BE49-F238E27FC236}">
                <a16:creationId xmlns:a16="http://schemas.microsoft.com/office/drawing/2014/main" id="{56EAF601-C5AE-496E-B487-0A3658A440BD}"/>
              </a:ext>
            </a:extLst>
          </p:cNvPr>
          <p:cNvPicPr>
            <a:picLocks noChangeAspect="1"/>
          </p:cNvPicPr>
          <p:nvPr/>
        </p:nvPicPr>
        <p:blipFill>
          <a:blip r:embed="rId3"/>
          <a:stretch>
            <a:fillRect/>
          </a:stretch>
        </p:blipFill>
        <p:spPr>
          <a:xfrm>
            <a:off x="5771847" y="4777778"/>
            <a:ext cx="255868" cy="259542"/>
          </a:xfrm>
          <a:prstGeom prst="rect">
            <a:avLst/>
          </a:prstGeom>
        </p:spPr>
      </p:pic>
      <p:pic>
        <p:nvPicPr>
          <p:cNvPr id="41" name="図 40">
            <a:extLst>
              <a:ext uri="{FF2B5EF4-FFF2-40B4-BE49-F238E27FC236}">
                <a16:creationId xmlns:a16="http://schemas.microsoft.com/office/drawing/2014/main" id="{FD272365-62B1-4003-B127-7FD318A2B457}"/>
              </a:ext>
            </a:extLst>
          </p:cNvPr>
          <p:cNvPicPr>
            <a:picLocks noChangeAspect="1"/>
          </p:cNvPicPr>
          <p:nvPr/>
        </p:nvPicPr>
        <p:blipFill>
          <a:blip r:embed="rId3"/>
          <a:stretch>
            <a:fillRect/>
          </a:stretch>
        </p:blipFill>
        <p:spPr>
          <a:xfrm>
            <a:off x="5771847" y="5085102"/>
            <a:ext cx="255868" cy="259542"/>
          </a:xfrm>
          <a:prstGeom prst="rect">
            <a:avLst/>
          </a:prstGeom>
        </p:spPr>
      </p:pic>
      <p:pic>
        <p:nvPicPr>
          <p:cNvPr id="42" name="図 41">
            <a:extLst>
              <a:ext uri="{FF2B5EF4-FFF2-40B4-BE49-F238E27FC236}">
                <a16:creationId xmlns:a16="http://schemas.microsoft.com/office/drawing/2014/main" id="{36E72D02-B307-4DC6-97CD-A7CAED871F99}"/>
              </a:ext>
            </a:extLst>
          </p:cNvPr>
          <p:cNvPicPr>
            <a:picLocks noChangeAspect="1"/>
          </p:cNvPicPr>
          <p:nvPr/>
        </p:nvPicPr>
        <p:blipFill>
          <a:blip r:embed="rId3"/>
          <a:stretch>
            <a:fillRect/>
          </a:stretch>
        </p:blipFill>
        <p:spPr>
          <a:xfrm>
            <a:off x="5771847" y="5392426"/>
            <a:ext cx="255868" cy="259542"/>
          </a:xfrm>
          <a:prstGeom prst="rect">
            <a:avLst/>
          </a:prstGeom>
        </p:spPr>
      </p:pic>
      <p:pic>
        <p:nvPicPr>
          <p:cNvPr id="43" name="図 42">
            <a:extLst>
              <a:ext uri="{FF2B5EF4-FFF2-40B4-BE49-F238E27FC236}">
                <a16:creationId xmlns:a16="http://schemas.microsoft.com/office/drawing/2014/main" id="{45EDAF04-7FB6-4A6D-A38E-D2A6F2642A0B}"/>
              </a:ext>
            </a:extLst>
          </p:cNvPr>
          <p:cNvPicPr>
            <a:picLocks noChangeAspect="1"/>
          </p:cNvPicPr>
          <p:nvPr/>
        </p:nvPicPr>
        <p:blipFill>
          <a:blip r:embed="rId3"/>
          <a:stretch>
            <a:fillRect/>
          </a:stretch>
        </p:blipFill>
        <p:spPr>
          <a:xfrm>
            <a:off x="5771847" y="5699750"/>
            <a:ext cx="255868" cy="259542"/>
          </a:xfrm>
          <a:prstGeom prst="rect">
            <a:avLst/>
          </a:prstGeom>
        </p:spPr>
      </p:pic>
      <p:pic>
        <p:nvPicPr>
          <p:cNvPr id="44" name="図 43">
            <a:extLst>
              <a:ext uri="{FF2B5EF4-FFF2-40B4-BE49-F238E27FC236}">
                <a16:creationId xmlns:a16="http://schemas.microsoft.com/office/drawing/2014/main" id="{971CECD8-7ADB-4083-8BE5-30A8722167D5}"/>
              </a:ext>
            </a:extLst>
          </p:cNvPr>
          <p:cNvPicPr>
            <a:picLocks noChangeAspect="1"/>
          </p:cNvPicPr>
          <p:nvPr/>
        </p:nvPicPr>
        <p:blipFill>
          <a:blip r:embed="rId3"/>
          <a:stretch>
            <a:fillRect/>
          </a:stretch>
        </p:blipFill>
        <p:spPr>
          <a:xfrm>
            <a:off x="5771847" y="6007070"/>
            <a:ext cx="255868" cy="259542"/>
          </a:xfrm>
          <a:prstGeom prst="rect">
            <a:avLst/>
          </a:prstGeom>
        </p:spPr>
      </p:pic>
      <p:cxnSp>
        <p:nvCxnSpPr>
          <p:cNvPr id="51" name="直線コネクタ 50">
            <a:extLst>
              <a:ext uri="{FF2B5EF4-FFF2-40B4-BE49-F238E27FC236}">
                <a16:creationId xmlns:a16="http://schemas.microsoft.com/office/drawing/2014/main" id="{44A953DB-EEDF-4F5B-88BF-F76E5679BBB1}"/>
              </a:ext>
            </a:extLst>
          </p:cNvPr>
          <p:cNvCxnSpPr>
            <a:cxnSpLocks/>
            <a:endCxn id="57" idx="1"/>
          </p:cNvCxnSpPr>
          <p:nvPr/>
        </p:nvCxnSpPr>
        <p:spPr>
          <a:xfrm>
            <a:off x="7804624" y="4426504"/>
            <a:ext cx="821903" cy="223510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156789-363D-4827-8324-0A33819B52FD}"/>
              </a:ext>
            </a:extLst>
          </p:cNvPr>
          <p:cNvCxnSpPr>
            <a:cxnSpLocks/>
          </p:cNvCxnSpPr>
          <p:nvPr/>
        </p:nvCxnSpPr>
        <p:spPr>
          <a:xfrm>
            <a:off x="7828052" y="6266612"/>
            <a:ext cx="798475" cy="41521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C916516A-3909-4550-A5E9-FF40CE4D2799}"/>
              </a:ext>
            </a:extLst>
          </p:cNvPr>
          <p:cNvSpPr txBox="1"/>
          <p:nvPr/>
        </p:nvSpPr>
        <p:spPr>
          <a:xfrm>
            <a:off x="8626527" y="6507721"/>
            <a:ext cx="3292414" cy="307777"/>
          </a:xfrm>
          <a:prstGeom prst="rect">
            <a:avLst/>
          </a:prstGeom>
          <a:noFill/>
        </p:spPr>
        <p:txBody>
          <a:bodyPr wrap="square" rtlCol="0">
            <a:spAutoFit/>
          </a:bodyPr>
          <a:lstStyle/>
          <a:p>
            <a:r>
              <a:rPr lang="en-US" altLang="ja-JP" sz="1400" b="1" dirty="0">
                <a:solidFill>
                  <a:srgbClr val="FFC000"/>
                </a:solidFill>
              </a:rPr>
              <a:t>. </a:t>
            </a:r>
            <a:r>
              <a:rPr lang="ja-JP" altLang="en-US" sz="1400" b="1" dirty="0">
                <a:solidFill>
                  <a:srgbClr val="FFC000"/>
                </a:solidFill>
              </a:rPr>
              <a:t>ピリオドはキーボード右下をさがせ</a:t>
            </a:r>
            <a:endParaRPr lang="en-US" sz="1400" b="1" dirty="0">
              <a:solidFill>
                <a:srgbClr val="FFC000"/>
              </a:solidFill>
            </a:endParaRPr>
          </a:p>
        </p:txBody>
      </p:sp>
      <p:sp>
        <p:nvSpPr>
          <p:cNvPr id="64" name="テキスト ボックス 63">
            <a:extLst>
              <a:ext uri="{FF2B5EF4-FFF2-40B4-BE49-F238E27FC236}">
                <a16:creationId xmlns:a16="http://schemas.microsoft.com/office/drawing/2014/main" id="{4F6F9DF1-5297-4BD9-A8E0-AE04CCB174E4}"/>
              </a:ext>
            </a:extLst>
          </p:cNvPr>
          <p:cNvSpPr txBox="1"/>
          <p:nvPr/>
        </p:nvSpPr>
        <p:spPr>
          <a:xfrm>
            <a:off x="5694735" y="6400856"/>
            <a:ext cx="3292414" cy="307777"/>
          </a:xfrm>
          <a:prstGeom prst="rect">
            <a:avLst/>
          </a:prstGeom>
          <a:noFill/>
        </p:spPr>
        <p:txBody>
          <a:bodyPr wrap="square" rtlCol="0">
            <a:spAutoFit/>
          </a:bodyPr>
          <a:lstStyle/>
          <a:p>
            <a:r>
              <a:rPr lang="ja-JP" altLang="en-US" sz="1400" b="1" dirty="0">
                <a:solidFill>
                  <a:srgbClr val="FFC000"/>
                </a:solidFill>
              </a:rPr>
              <a:t>↑半角スペースを２つ</a:t>
            </a:r>
            <a:endParaRPr lang="en-US" sz="1400" b="1" dirty="0">
              <a:solidFill>
                <a:srgbClr val="FFC000"/>
              </a:solidFill>
            </a:endParaRPr>
          </a:p>
        </p:txBody>
      </p:sp>
      <p:sp>
        <p:nvSpPr>
          <p:cNvPr id="65" name="正方形/長方形 64">
            <a:extLst>
              <a:ext uri="{FF2B5EF4-FFF2-40B4-BE49-F238E27FC236}">
                <a16:creationId xmlns:a16="http://schemas.microsoft.com/office/drawing/2014/main" id="{00B81DEC-099F-427B-8586-D79AE0F22D76}"/>
              </a:ext>
            </a:extLst>
          </p:cNvPr>
          <p:cNvSpPr/>
          <p:nvPr/>
        </p:nvSpPr>
        <p:spPr>
          <a:xfrm>
            <a:off x="40234" y="6533188"/>
            <a:ext cx="6055766" cy="784830"/>
          </a:xfrm>
          <a:prstGeom prst="rect">
            <a:avLst/>
          </a:prstGeom>
        </p:spPr>
        <p:txBody>
          <a:bodyPr wrap="square">
            <a:spAutoFit/>
          </a:bodyPr>
          <a:lstStyle/>
          <a:p>
            <a:r>
              <a:rPr lang="ja-JP" altLang="en-US" sz="1100" dirty="0"/>
              <a:t>お助けプログラム  </a:t>
            </a:r>
            <a:r>
              <a:rPr lang="en-US" sz="1100" dirty="0">
                <a:hlinkClick r:id="rId4"/>
              </a:rPr>
              <a:t>https://github.com/te1netd/prochalle-led/blob/main/step5-code.py</a:t>
            </a:r>
            <a:endParaRPr lang="en-US" sz="1100" dirty="0"/>
          </a:p>
          <a:p>
            <a:endParaRPr lang="en-US" sz="1100" dirty="0"/>
          </a:p>
          <a:p>
            <a:endParaRPr lang="en-US" sz="1050" dirty="0"/>
          </a:p>
          <a:p>
            <a:endParaRPr lang="en-US" sz="1100" dirty="0"/>
          </a:p>
        </p:txBody>
      </p:sp>
      <p:grpSp>
        <p:nvGrpSpPr>
          <p:cNvPr id="45" name="グループ化 44">
            <a:extLst>
              <a:ext uri="{FF2B5EF4-FFF2-40B4-BE49-F238E27FC236}">
                <a16:creationId xmlns:a16="http://schemas.microsoft.com/office/drawing/2014/main" id="{267CFE5A-CAC2-496C-912E-B1C0660C3682}"/>
              </a:ext>
            </a:extLst>
          </p:cNvPr>
          <p:cNvGrpSpPr/>
          <p:nvPr/>
        </p:nvGrpSpPr>
        <p:grpSpPr>
          <a:xfrm>
            <a:off x="-5082" y="8472"/>
            <a:ext cx="1786748" cy="546848"/>
            <a:chOff x="550140" y="4508477"/>
            <a:chExt cx="1786748" cy="546848"/>
          </a:xfrm>
        </p:grpSpPr>
        <p:sp>
          <p:nvSpPr>
            <p:cNvPr id="46" name="テキスト ボックス 45">
              <a:extLst>
                <a:ext uri="{FF2B5EF4-FFF2-40B4-BE49-F238E27FC236}">
                  <a16:creationId xmlns:a16="http://schemas.microsoft.com/office/drawing/2014/main" id="{0D2867EF-9524-4428-94A0-94A990485EBC}"/>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47" name="Picture 2" descr="工作をする子供たちのイラスト | かわいいフリー素材集 いらすとや">
              <a:extLst>
                <a:ext uri="{FF2B5EF4-FFF2-40B4-BE49-F238E27FC236}">
                  <a16:creationId xmlns:a16="http://schemas.microsoft.com/office/drawing/2014/main" id="{6E11F20B-3B1F-4347-9073-E98CA91EB4DB}"/>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9827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6B3BD4B7-068C-4175-A717-4FC396D7EAC6}"/>
              </a:ext>
            </a:extLst>
          </p:cNvPr>
          <p:cNvPicPr>
            <a:picLocks noChangeAspect="1"/>
          </p:cNvPicPr>
          <p:nvPr/>
        </p:nvPicPr>
        <p:blipFill>
          <a:blip r:embed="rId3"/>
          <a:stretch>
            <a:fillRect/>
          </a:stretch>
        </p:blipFill>
        <p:spPr>
          <a:xfrm>
            <a:off x="879314" y="2324944"/>
            <a:ext cx="5216686" cy="4316272"/>
          </a:xfrm>
          <a:prstGeom prst="rect">
            <a:avLst/>
          </a:prstGeom>
        </p:spPr>
      </p:pic>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4 </a:t>
            </a:r>
            <a:r>
              <a:rPr lang="en-US" altLang="ja-JP" dirty="0"/>
              <a:t>LED</a:t>
            </a:r>
            <a:r>
              <a:rPr lang="ja-JP" altLang="en-US" dirty="0"/>
              <a:t>５つを</a:t>
            </a:r>
            <a:r>
              <a:rPr lang="en-US" altLang="ja-JP" dirty="0"/>
              <a:t>10</a:t>
            </a:r>
            <a:r>
              <a:rPr lang="ja-JP" altLang="en-US" dirty="0"/>
              <a:t>回点滅させよう</a:t>
            </a:r>
            <a:endParaRPr lang="en-US" dirty="0"/>
          </a:p>
        </p:txBody>
      </p:sp>
      <p:sp>
        <p:nvSpPr>
          <p:cNvPr id="47" name="コンテンツ プレースホルダー 46">
            <a:extLst>
              <a:ext uri="{FF2B5EF4-FFF2-40B4-BE49-F238E27FC236}">
                <a16:creationId xmlns:a16="http://schemas.microsoft.com/office/drawing/2014/main" id="{46251C18-9008-45AE-864F-9791B5D92957}"/>
              </a:ext>
            </a:extLst>
          </p:cNvPr>
          <p:cNvSpPr>
            <a:spLocks noGrp="1"/>
          </p:cNvSpPr>
          <p:nvPr>
            <p:ph idx="1"/>
          </p:nvPr>
        </p:nvSpPr>
        <p:spPr>
          <a:xfrm>
            <a:off x="838200" y="1825625"/>
            <a:ext cx="11014276" cy="4351338"/>
          </a:xfrm>
        </p:spPr>
        <p:txBody>
          <a:bodyPr/>
          <a:lstStyle/>
          <a:p>
            <a:pPr marL="0" indent="0">
              <a:buNone/>
            </a:pPr>
            <a:r>
              <a:rPr lang="ja-JP" altLang="en-US" b="1" dirty="0">
                <a:solidFill>
                  <a:schemeClr val="accent6"/>
                </a:solidFill>
                <a:latin typeface="Consolas" panose="020B0609020204030204" pitchFamily="49" charset="0"/>
                <a:cs typeface="Consolas" panose="020B0609020204030204" pitchFamily="49" charset="0"/>
              </a:rPr>
              <a:t>実行する</a:t>
            </a:r>
            <a:endParaRPr lang="en-US" dirty="0">
              <a:latin typeface="Consolas" panose="020B0609020204030204" pitchFamily="49" charset="0"/>
              <a:cs typeface="Consolas" panose="020B0609020204030204" pitchFamily="49" charset="0"/>
            </a:endParaRPr>
          </a:p>
        </p:txBody>
      </p:sp>
      <p:sp>
        <p:nvSpPr>
          <p:cNvPr id="12" name="楕円 11">
            <a:extLst>
              <a:ext uri="{FF2B5EF4-FFF2-40B4-BE49-F238E27FC236}">
                <a16:creationId xmlns:a16="http://schemas.microsoft.com/office/drawing/2014/main" id="{4C620680-5485-437F-82CA-8D7B608632A3}"/>
              </a:ext>
            </a:extLst>
          </p:cNvPr>
          <p:cNvSpPr/>
          <p:nvPr/>
        </p:nvSpPr>
        <p:spPr>
          <a:xfrm>
            <a:off x="1459756" y="2687199"/>
            <a:ext cx="320586" cy="2782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テキスト ボックス 13">
            <a:extLst>
              <a:ext uri="{FF2B5EF4-FFF2-40B4-BE49-F238E27FC236}">
                <a16:creationId xmlns:a16="http://schemas.microsoft.com/office/drawing/2014/main" id="{CB6DC414-61D3-46E9-A5F0-31DAB24F45C8}"/>
              </a:ext>
            </a:extLst>
          </p:cNvPr>
          <p:cNvSpPr txBox="1"/>
          <p:nvPr/>
        </p:nvSpPr>
        <p:spPr>
          <a:xfrm>
            <a:off x="6457325" y="2965495"/>
            <a:ext cx="5851535" cy="1815882"/>
          </a:xfrm>
          <a:prstGeom prst="rect">
            <a:avLst/>
          </a:prstGeom>
          <a:noFill/>
        </p:spPr>
        <p:txBody>
          <a:bodyPr wrap="square" rtlCol="0">
            <a:spAutoFit/>
          </a:bodyPr>
          <a:lstStyle/>
          <a:p>
            <a:r>
              <a:rPr lang="ja-JP" altLang="en-US" sz="2800" dirty="0">
                <a:solidFill>
                  <a:schemeClr val="accent6"/>
                </a:solidFill>
              </a:rPr>
              <a:t>実行</a:t>
            </a:r>
            <a:endParaRPr lang="en-US" altLang="ja-JP" sz="2800" dirty="0">
              <a:solidFill>
                <a:schemeClr val="accent6"/>
              </a:solidFill>
            </a:endParaRPr>
          </a:p>
          <a:p>
            <a:endParaRPr lang="en-US" altLang="ja-JP" sz="2800" dirty="0">
              <a:solidFill>
                <a:schemeClr val="accent6"/>
              </a:solidFill>
            </a:endParaRPr>
          </a:p>
          <a:p>
            <a:r>
              <a:rPr lang="en-US" altLang="ja-JP" sz="2800" dirty="0"/>
              <a:t>LED</a:t>
            </a:r>
            <a:r>
              <a:rPr lang="ja-JP" altLang="en-US" sz="2800" dirty="0"/>
              <a:t>が１０回点滅したかな？</a:t>
            </a:r>
            <a:endParaRPr lang="en-US" altLang="ja-JP" sz="2800" dirty="0"/>
          </a:p>
          <a:p>
            <a:endParaRPr lang="en-US" altLang="ja-JP" sz="2800" dirty="0">
              <a:solidFill>
                <a:schemeClr val="accent6"/>
              </a:solidFill>
            </a:endParaRPr>
          </a:p>
        </p:txBody>
      </p:sp>
      <p:sp>
        <p:nvSpPr>
          <p:cNvPr id="19" name="テキスト ボックス 18">
            <a:extLst>
              <a:ext uri="{FF2B5EF4-FFF2-40B4-BE49-F238E27FC236}">
                <a16:creationId xmlns:a16="http://schemas.microsoft.com/office/drawing/2014/main" id="{763F9CD0-5EB9-47E5-89A0-BD1D1ACB905B}"/>
              </a:ext>
            </a:extLst>
          </p:cNvPr>
          <p:cNvSpPr txBox="1"/>
          <p:nvPr/>
        </p:nvSpPr>
        <p:spPr>
          <a:xfrm>
            <a:off x="9543068" y="0"/>
            <a:ext cx="2648932" cy="523220"/>
          </a:xfrm>
          <a:prstGeom prst="rect">
            <a:avLst/>
          </a:prstGeom>
          <a:solidFill>
            <a:srgbClr val="7030A0"/>
          </a:solidFill>
          <a:ln>
            <a:noFill/>
          </a:ln>
        </p:spPr>
        <p:txBody>
          <a:bodyPr wrap="square" rtlCol="0">
            <a:spAutoFit/>
          </a:bodyPr>
          <a:lstStyle/>
          <a:p>
            <a:r>
              <a:rPr lang="ja-JP" altLang="en-US" sz="2800" b="1" dirty="0">
                <a:solidFill>
                  <a:schemeClr val="bg1"/>
                </a:solidFill>
              </a:rPr>
              <a:t>プログラム</a:t>
            </a:r>
            <a:r>
              <a:rPr lang="en-US" altLang="ja-JP" sz="2800" b="1" dirty="0">
                <a:solidFill>
                  <a:schemeClr val="bg1"/>
                </a:solidFill>
              </a:rPr>
              <a:t>5-3</a:t>
            </a:r>
            <a:endParaRPr lang="en-US" sz="2800" b="1" dirty="0">
              <a:solidFill>
                <a:schemeClr val="bg1"/>
              </a:solidFill>
            </a:endParaRPr>
          </a:p>
        </p:txBody>
      </p:sp>
      <p:cxnSp>
        <p:nvCxnSpPr>
          <p:cNvPr id="8" name="直線矢印コネクタ 7">
            <a:extLst>
              <a:ext uri="{FF2B5EF4-FFF2-40B4-BE49-F238E27FC236}">
                <a16:creationId xmlns:a16="http://schemas.microsoft.com/office/drawing/2014/main" id="{D851BB3D-DB5C-480F-AA3C-6CA8A468E46B}"/>
              </a:ext>
            </a:extLst>
          </p:cNvPr>
          <p:cNvCxnSpPr/>
          <p:nvPr/>
        </p:nvCxnSpPr>
        <p:spPr>
          <a:xfrm flipH="1" flipV="1">
            <a:off x="1780342" y="2826347"/>
            <a:ext cx="4676983" cy="3335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 name="グループ化 9">
            <a:extLst>
              <a:ext uri="{FF2B5EF4-FFF2-40B4-BE49-F238E27FC236}">
                <a16:creationId xmlns:a16="http://schemas.microsoft.com/office/drawing/2014/main" id="{DA29AB1D-06E8-496D-8DBF-456ABFCEB30C}"/>
              </a:ext>
            </a:extLst>
          </p:cNvPr>
          <p:cNvGrpSpPr/>
          <p:nvPr/>
        </p:nvGrpSpPr>
        <p:grpSpPr>
          <a:xfrm>
            <a:off x="-5082" y="8472"/>
            <a:ext cx="1786748" cy="546848"/>
            <a:chOff x="550140" y="4508477"/>
            <a:chExt cx="1786748" cy="546848"/>
          </a:xfrm>
        </p:grpSpPr>
        <p:sp>
          <p:nvSpPr>
            <p:cNvPr id="11" name="テキスト ボックス 10">
              <a:extLst>
                <a:ext uri="{FF2B5EF4-FFF2-40B4-BE49-F238E27FC236}">
                  <a16:creationId xmlns:a16="http://schemas.microsoft.com/office/drawing/2014/main" id="{BDEDA229-E1CF-49F7-A369-3150193C8477}"/>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13" name="Picture 2" descr="工作をする子供たちのイラスト | かわいいフリー素材集 いらすとや">
              <a:extLst>
                <a:ext uri="{FF2B5EF4-FFF2-40B4-BE49-F238E27FC236}">
                  <a16:creationId xmlns:a16="http://schemas.microsoft.com/office/drawing/2014/main" id="{97D24654-283A-429C-B91B-1BF7A27E1AAF}"/>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614935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4 </a:t>
            </a:r>
            <a:r>
              <a:rPr lang="en-US" altLang="ja-JP" dirty="0"/>
              <a:t>LED</a:t>
            </a:r>
            <a:r>
              <a:rPr lang="ja-JP" altLang="en-US" dirty="0"/>
              <a:t>５つを１０回点滅させよう</a:t>
            </a:r>
            <a:endParaRPr lang="en-US" dirty="0"/>
          </a:p>
        </p:txBody>
      </p:sp>
      <p:sp>
        <p:nvSpPr>
          <p:cNvPr id="10" name="コンテンツ プレースホルダー 9">
            <a:extLst>
              <a:ext uri="{FF2B5EF4-FFF2-40B4-BE49-F238E27FC236}">
                <a16:creationId xmlns:a16="http://schemas.microsoft.com/office/drawing/2014/main" id="{47947A8A-D0E3-4352-B5C9-F8F9508E6A3E}"/>
              </a:ext>
            </a:extLst>
          </p:cNvPr>
          <p:cNvSpPr>
            <a:spLocks noGrp="1"/>
          </p:cNvSpPr>
          <p:nvPr>
            <p:ph idx="1"/>
          </p:nvPr>
        </p:nvSpPr>
        <p:spPr>
          <a:xfrm>
            <a:off x="6241492" y="1616305"/>
            <a:ext cx="4902758" cy="4667250"/>
          </a:xfrm>
        </p:spPr>
        <p:txBody>
          <a:bodyPr/>
          <a:lstStyle/>
          <a:p>
            <a:pPr marL="0" indent="0">
              <a:buNone/>
            </a:pPr>
            <a:r>
              <a:rPr lang="ja-JP" altLang="en-US" dirty="0"/>
              <a:t>エラーが出たら？　大丈夫</a:t>
            </a:r>
            <a:r>
              <a:rPr lang="en-US" altLang="ja-JP" dirty="0"/>
              <a:t>!</a:t>
            </a:r>
            <a:endParaRPr lang="en-US" dirty="0"/>
          </a:p>
          <a:p>
            <a:pPr marL="0" indent="0">
              <a:buNone/>
            </a:pPr>
            <a:endParaRPr lang="en-US" dirty="0"/>
          </a:p>
        </p:txBody>
      </p:sp>
      <p:sp>
        <p:nvSpPr>
          <p:cNvPr id="3" name="テキスト ボックス 2">
            <a:extLst>
              <a:ext uri="{FF2B5EF4-FFF2-40B4-BE49-F238E27FC236}">
                <a16:creationId xmlns:a16="http://schemas.microsoft.com/office/drawing/2014/main" id="{95E8DD5A-ECEF-43C4-A7AE-C3D20216D6FC}"/>
              </a:ext>
            </a:extLst>
          </p:cNvPr>
          <p:cNvSpPr txBox="1"/>
          <p:nvPr/>
        </p:nvSpPr>
        <p:spPr>
          <a:xfrm>
            <a:off x="6334403" y="2294108"/>
            <a:ext cx="5707814" cy="3785652"/>
          </a:xfrm>
          <a:prstGeom prst="rect">
            <a:avLst/>
          </a:prstGeom>
          <a:noFill/>
        </p:spPr>
        <p:txBody>
          <a:bodyPr wrap="square" rtlCol="0">
            <a:spAutoFit/>
          </a:bodyPr>
          <a:lstStyle/>
          <a:p>
            <a:r>
              <a:rPr lang="ja-JP" altLang="en-US" sz="2000" dirty="0"/>
              <a:t>実行した後、</a:t>
            </a:r>
            <a:r>
              <a:rPr lang="en-US" altLang="ja-JP" sz="2000" dirty="0"/>
              <a:t>SHELL</a:t>
            </a:r>
            <a:r>
              <a:rPr lang="ja-JP" altLang="en-US" sz="2000" dirty="0"/>
              <a:t>のところに赤い文字がでたら、失敗（エラー）</a:t>
            </a:r>
            <a:endParaRPr lang="en-US" altLang="ja-JP" sz="2000" dirty="0"/>
          </a:p>
          <a:p>
            <a:endParaRPr lang="en-US" altLang="ja-JP" sz="2000" dirty="0"/>
          </a:p>
          <a:p>
            <a:r>
              <a:rPr lang="ja-JP" altLang="en-US" sz="2000" dirty="0"/>
              <a:t>青色のところ、</a:t>
            </a:r>
            <a:r>
              <a:rPr lang="en-US" altLang="ja-JP" sz="2000" dirty="0"/>
              <a:t>line(</a:t>
            </a:r>
            <a:r>
              <a:rPr lang="ja-JP" altLang="en-US" sz="2000" dirty="0"/>
              <a:t>ライン）のあとに何行目が間違っているか出るので見る。</a:t>
            </a:r>
            <a:endParaRPr lang="en-US" altLang="ja-JP" sz="2000" dirty="0"/>
          </a:p>
          <a:p>
            <a:r>
              <a:rPr lang="en-US" altLang="ja-JP" sz="2000" b="1" u="sng" dirty="0">
                <a:solidFill>
                  <a:schemeClr val="accent1"/>
                </a:solidFill>
              </a:rPr>
              <a:t>File "&lt;stdin&gt;", line 17, in &lt;module&gt;</a:t>
            </a:r>
          </a:p>
          <a:p>
            <a:endParaRPr lang="en-US" altLang="ja-JP" sz="2000" dirty="0"/>
          </a:p>
          <a:p>
            <a:r>
              <a:rPr lang="ja-JP" altLang="en-US" sz="2000" dirty="0"/>
              <a:t>１７行目が間違っている。</a:t>
            </a:r>
            <a:endParaRPr lang="en-US" altLang="ja-JP" sz="2000" dirty="0"/>
          </a:p>
          <a:p>
            <a:r>
              <a:rPr lang="ja-JP" altLang="en-US" sz="2000" dirty="0"/>
              <a:t>青色のところをマウスでクリックすると、間違っているところの色を変えて教えてくれる。</a:t>
            </a:r>
            <a:endParaRPr lang="en-US" altLang="ja-JP" sz="2000" dirty="0"/>
          </a:p>
          <a:p>
            <a:endParaRPr lang="en-US" altLang="ja-JP" sz="2000" dirty="0"/>
          </a:p>
          <a:p>
            <a:r>
              <a:rPr lang="ja-JP" altLang="en-US" sz="2000" dirty="0"/>
              <a:t>どこがまちがっているかわかるかな？</a:t>
            </a:r>
            <a:endParaRPr lang="en-US" altLang="ja-JP" sz="2000" dirty="0"/>
          </a:p>
        </p:txBody>
      </p:sp>
      <p:pic>
        <p:nvPicPr>
          <p:cNvPr id="6" name="図 5">
            <a:extLst>
              <a:ext uri="{FF2B5EF4-FFF2-40B4-BE49-F238E27FC236}">
                <a16:creationId xmlns:a16="http://schemas.microsoft.com/office/drawing/2014/main" id="{FC06FE59-9732-420F-BADF-683E69BD4FA9}"/>
              </a:ext>
            </a:extLst>
          </p:cNvPr>
          <p:cNvPicPr>
            <a:picLocks noChangeAspect="1"/>
          </p:cNvPicPr>
          <p:nvPr/>
        </p:nvPicPr>
        <p:blipFill>
          <a:blip r:embed="rId2"/>
          <a:stretch>
            <a:fillRect/>
          </a:stretch>
        </p:blipFill>
        <p:spPr>
          <a:xfrm>
            <a:off x="149783" y="1587855"/>
            <a:ext cx="5882159" cy="4724150"/>
          </a:xfrm>
          <a:prstGeom prst="rect">
            <a:avLst/>
          </a:prstGeom>
        </p:spPr>
      </p:pic>
      <p:sp>
        <p:nvSpPr>
          <p:cNvPr id="18" name="正方形/長方形 17">
            <a:extLst>
              <a:ext uri="{FF2B5EF4-FFF2-40B4-BE49-F238E27FC236}">
                <a16:creationId xmlns:a16="http://schemas.microsoft.com/office/drawing/2014/main" id="{B5E095FB-A50B-4CC5-B4D2-48F43CE4C9AF}"/>
              </a:ext>
            </a:extLst>
          </p:cNvPr>
          <p:cNvSpPr/>
          <p:nvPr/>
        </p:nvSpPr>
        <p:spPr>
          <a:xfrm>
            <a:off x="1467060" y="5064369"/>
            <a:ext cx="4340888" cy="5225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id="{A1645333-7557-4CA6-B4A8-729EEB1CD2CC}"/>
              </a:ext>
            </a:extLst>
          </p:cNvPr>
          <p:cNvCxnSpPr>
            <a:cxnSpLocks/>
            <a:endCxn id="18" idx="0"/>
          </p:cNvCxnSpPr>
          <p:nvPr/>
        </p:nvCxnSpPr>
        <p:spPr>
          <a:xfrm flipH="1">
            <a:off x="3637504" y="2542233"/>
            <a:ext cx="2696900" cy="25221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9ED218B5-6484-4AE3-9018-C7912C993865}"/>
              </a:ext>
            </a:extLst>
          </p:cNvPr>
          <p:cNvSpPr/>
          <p:nvPr/>
        </p:nvSpPr>
        <p:spPr>
          <a:xfrm flipV="1">
            <a:off x="8328372" y="4176263"/>
            <a:ext cx="800937" cy="457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リーフォーム: 図形 25">
            <a:extLst>
              <a:ext uri="{FF2B5EF4-FFF2-40B4-BE49-F238E27FC236}">
                <a16:creationId xmlns:a16="http://schemas.microsoft.com/office/drawing/2014/main" id="{3C073B98-4818-4A53-A469-08683FF82FE6}"/>
              </a:ext>
            </a:extLst>
          </p:cNvPr>
          <p:cNvSpPr/>
          <p:nvPr/>
        </p:nvSpPr>
        <p:spPr>
          <a:xfrm>
            <a:off x="638329" y="4139921"/>
            <a:ext cx="5752423" cy="1928737"/>
          </a:xfrm>
          <a:custGeom>
            <a:avLst/>
            <a:gdLst>
              <a:gd name="connsiteX0" fmla="*/ 5752423 w 5752423"/>
              <a:gd name="connsiteY0" fmla="*/ 1135464 h 1928737"/>
              <a:gd name="connsiteX1" fmla="*/ 4948555 w 5752423"/>
              <a:gd name="connsiteY1" fmla="*/ 1728316 h 1928737"/>
              <a:gd name="connsiteX2" fmla="*/ 2084774 w 5752423"/>
              <a:gd name="connsiteY2" fmla="*/ 1899138 h 1928737"/>
              <a:gd name="connsiteX3" fmla="*/ 24862 w 5752423"/>
              <a:gd name="connsiteY3" fmla="*/ 1185705 h 1928737"/>
              <a:gd name="connsiteX4" fmla="*/ 1130181 w 5752423"/>
              <a:gd name="connsiteY4" fmla="*/ 0 h 19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423" h="1928737">
                <a:moveTo>
                  <a:pt x="5752423" y="1135464"/>
                </a:moveTo>
                <a:cubicBezTo>
                  <a:pt x="5656126" y="1368250"/>
                  <a:pt x="5559830" y="1601037"/>
                  <a:pt x="4948555" y="1728316"/>
                </a:cubicBezTo>
                <a:cubicBezTo>
                  <a:pt x="4337280" y="1855595"/>
                  <a:pt x="2905389" y="1989573"/>
                  <a:pt x="2084774" y="1899138"/>
                </a:cubicBezTo>
                <a:cubicBezTo>
                  <a:pt x="1264159" y="1808703"/>
                  <a:pt x="183961" y="1502228"/>
                  <a:pt x="24862" y="1185705"/>
                </a:cubicBezTo>
                <a:cubicBezTo>
                  <a:pt x="-134237" y="869182"/>
                  <a:pt x="497972" y="434591"/>
                  <a:pt x="1130181"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直線矢印コネクタ 28">
            <a:extLst>
              <a:ext uri="{FF2B5EF4-FFF2-40B4-BE49-F238E27FC236}">
                <a16:creationId xmlns:a16="http://schemas.microsoft.com/office/drawing/2014/main" id="{CAAFE53B-8D08-4F32-9545-9A271563B856}"/>
              </a:ext>
            </a:extLst>
          </p:cNvPr>
          <p:cNvCxnSpPr>
            <a:cxnSpLocks/>
          </p:cNvCxnSpPr>
          <p:nvPr/>
        </p:nvCxnSpPr>
        <p:spPr>
          <a:xfrm flipH="1">
            <a:off x="3870328" y="4953837"/>
            <a:ext cx="2513727" cy="44212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1C90922F-FA08-4014-9619-14DB881B0962}"/>
              </a:ext>
            </a:extLst>
          </p:cNvPr>
          <p:cNvGrpSpPr/>
          <p:nvPr/>
        </p:nvGrpSpPr>
        <p:grpSpPr>
          <a:xfrm>
            <a:off x="0" y="18135"/>
            <a:ext cx="2368794" cy="556900"/>
            <a:chOff x="550139" y="5522942"/>
            <a:chExt cx="2368794" cy="556900"/>
          </a:xfrm>
        </p:grpSpPr>
        <p:sp>
          <p:nvSpPr>
            <p:cNvPr id="13" name="テキスト ボックス 12">
              <a:extLst>
                <a:ext uri="{FF2B5EF4-FFF2-40B4-BE49-F238E27FC236}">
                  <a16:creationId xmlns:a16="http://schemas.microsoft.com/office/drawing/2014/main" id="{4F19C579-395D-4C5E-BDE1-36DFDF20C827}"/>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14" name="Picture 2" descr="博士のイラスト">
              <a:extLst>
                <a:ext uri="{FF2B5EF4-FFF2-40B4-BE49-F238E27FC236}">
                  <a16:creationId xmlns:a16="http://schemas.microsoft.com/office/drawing/2014/main" id="{59641581-EA2E-4CC6-8E39-70A198E5D52C}"/>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48792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5 </a:t>
            </a:r>
            <a:r>
              <a:rPr lang="en-US" altLang="ja-JP" dirty="0"/>
              <a:t>LED</a:t>
            </a:r>
            <a:r>
              <a:rPr lang="ja-JP" altLang="en-US" dirty="0"/>
              <a:t>５つを１０回点滅させよう</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a:xfrm>
            <a:off x="900545" y="1682996"/>
            <a:ext cx="10515600" cy="4351338"/>
          </a:xfrm>
        </p:spPr>
        <p:txBody>
          <a:bodyPr>
            <a:normAutofit fontScale="85000" lnSpcReduction="20000"/>
          </a:bodyPr>
          <a:lstStyle/>
          <a:p>
            <a:r>
              <a:rPr lang="en-US" altLang="ja-JP" dirty="0"/>
              <a:t>10</a:t>
            </a:r>
            <a:r>
              <a:rPr lang="ja-JP" altLang="en-US" dirty="0"/>
              <a:t>回くり返す命令</a:t>
            </a:r>
            <a:endParaRPr lang="en-US" altLang="ja-JP" b="1" dirty="0">
              <a:solidFill>
                <a:srgbClr val="FF0000"/>
              </a:solidFill>
            </a:endParaRPr>
          </a:p>
          <a:p>
            <a:pPr marL="0" indent="0">
              <a:buNone/>
            </a:pPr>
            <a:r>
              <a:rPr lang="en-US" altLang="ja-JP" b="1" dirty="0">
                <a:solidFill>
                  <a:schemeClr val="accent6"/>
                </a:solidFill>
                <a:latin typeface="Consolas" panose="020B0609020204030204" pitchFamily="49" charset="0"/>
                <a:cs typeface="Consolas" panose="020B0609020204030204" pitchFamily="49" charset="0"/>
              </a:rPr>
              <a:t>for count in range(10</a:t>
            </a:r>
            <a:r>
              <a:rPr lang="en-US" altLang="ja-JP"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a:t>
            </a:r>
          </a:p>
          <a:p>
            <a:pPr marL="0" indent="0">
              <a:buNone/>
            </a:pPr>
            <a:r>
              <a:rPr lang="ja-JP" altLang="en-US" b="1" dirty="0"/>
              <a:t>     </a:t>
            </a:r>
            <a:r>
              <a:rPr lang="en-US" altLang="ja-JP" b="1" dirty="0">
                <a:solidFill>
                  <a:schemeClr val="accent6">
                    <a:lumMod val="60000"/>
                    <a:lumOff val="40000"/>
                  </a:schemeClr>
                </a:solidFill>
              </a:rPr>
              <a:t>&lt;</a:t>
            </a:r>
            <a:r>
              <a:rPr lang="ja-JP" altLang="en-US" b="1" dirty="0">
                <a:solidFill>
                  <a:schemeClr val="accent6">
                    <a:lumMod val="60000"/>
                    <a:lumOff val="40000"/>
                  </a:schemeClr>
                </a:solidFill>
              </a:rPr>
              <a:t>くり返したい命令＞</a:t>
            </a:r>
            <a:endParaRPr lang="en-US" altLang="ja-JP" b="1" dirty="0">
              <a:solidFill>
                <a:schemeClr val="accent6">
                  <a:lumMod val="60000"/>
                  <a:lumOff val="40000"/>
                </a:schemeClr>
              </a:solidFill>
            </a:endParaRPr>
          </a:p>
          <a:p>
            <a:pPr marL="0" indent="0">
              <a:buNone/>
            </a:pPr>
            <a:r>
              <a:rPr lang="ja-JP" altLang="en-US" b="1" dirty="0"/>
              <a:t>     </a:t>
            </a:r>
            <a:r>
              <a:rPr lang="en-US" altLang="ja-JP" b="1" dirty="0">
                <a:solidFill>
                  <a:schemeClr val="accent6">
                    <a:lumMod val="60000"/>
                    <a:lumOff val="40000"/>
                  </a:schemeClr>
                </a:solidFill>
              </a:rPr>
              <a:t>&lt;</a:t>
            </a:r>
            <a:r>
              <a:rPr lang="ja-JP" altLang="en-US" b="1" dirty="0">
                <a:solidFill>
                  <a:schemeClr val="accent6">
                    <a:lumMod val="60000"/>
                    <a:lumOff val="40000"/>
                  </a:schemeClr>
                </a:solidFill>
              </a:rPr>
              <a:t>くり返したい命令＞</a:t>
            </a:r>
            <a:endParaRPr lang="en-US" altLang="ja-JP" b="1" dirty="0">
              <a:solidFill>
                <a:schemeClr val="accent6">
                  <a:lumMod val="60000"/>
                  <a:lumOff val="40000"/>
                </a:schemeClr>
              </a:solidFill>
            </a:endParaRPr>
          </a:p>
          <a:p>
            <a:pPr marL="0" indent="0">
              <a:buNone/>
            </a:pPr>
            <a:r>
              <a:rPr lang="en-US" altLang="ja-JP" b="1" dirty="0">
                <a:solidFill>
                  <a:schemeClr val="accent6">
                    <a:lumMod val="60000"/>
                    <a:lumOff val="40000"/>
                  </a:schemeClr>
                </a:solidFill>
              </a:rPr>
              <a:t>     &lt;</a:t>
            </a:r>
            <a:r>
              <a:rPr lang="ja-JP" altLang="en-US" b="1" dirty="0">
                <a:solidFill>
                  <a:schemeClr val="accent6">
                    <a:lumMod val="60000"/>
                    <a:lumOff val="40000"/>
                  </a:schemeClr>
                </a:solidFill>
              </a:rPr>
              <a:t>くり返したい命令＞</a:t>
            </a:r>
            <a:endParaRPr lang="en-US" altLang="ja-JP" b="1" dirty="0">
              <a:solidFill>
                <a:schemeClr val="accent6">
                  <a:lumMod val="60000"/>
                  <a:lumOff val="40000"/>
                </a:schemeClr>
              </a:solidFill>
            </a:endParaRPr>
          </a:p>
          <a:p>
            <a:pPr marL="0" indent="0">
              <a:buNone/>
            </a:pPr>
            <a:r>
              <a:rPr lang="ja-JP" altLang="en-US" b="1" dirty="0"/>
              <a:t>次の命令 </a:t>
            </a:r>
            <a:r>
              <a:rPr lang="en-US" altLang="ja-JP" b="1" dirty="0"/>
              <a:t>&lt;</a:t>
            </a:r>
            <a:r>
              <a:rPr lang="ja-JP" altLang="en-US" b="1" dirty="0"/>
              <a:t>くり返さない＞</a:t>
            </a:r>
            <a:endParaRPr lang="en-US" altLang="ja-JP" b="1" dirty="0"/>
          </a:p>
          <a:p>
            <a:pPr marL="0" indent="0">
              <a:buNone/>
            </a:pPr>
            <a:endParaRPr lang="en-US" altLang="ja-JP" b="1" dirty="0"/>
          </a:p>
          <a:p>
            <a:r>
              <a:rPr lang="ja-JP" altLang="en-US" dirty="0"/>
              <a:t>１秒待つ命令</a:t>
            </a:r>
            <a:endParaRPr lang="en-US" altLang="ja-JP" dirty="0"/>
          </a:p>
          <a:p>
            <a:pPr marL="0" indent="0">
              <a:buNone/>
            </a:pPr>
            <a:r>
              <a:rPr lang="en-US" altLang="ja-JP" b="1" dirty="0">
                <a:solidFill>
                  <a:schemeClr val="accent6"/>
                </a:solidFill>
                <a:latin typeface="Consolas" panose="020B0609020204030204" pitchFamily="49" charset="0"/>
                <a:cs typeface="Consolas" panose="020B0609020204030204" pitchFamily="49" charset="0"/>
              </a:rPr>
              <a:t>time.sleep(1</a:t>
            </a:r>
            <a:r>
              <a:rPr lang="en-US" altLang="ja-JP"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a:t>
            </a:r>
          </a:p>
          <a:p>
            <a:pPr marL="0" indent="0">
              <a:buNone/>
            </a:pPr>
            <a:endParaRPr lang="en-US" altLang="ja-JP" b="1" dirty="0">
              <a:solidFill>
                <a:schemeClr val="accent6"/>
              </a:solidFill>
            </a:endParaRPr>
          </a:p>
          <a:p>
            <a:pPr marL="0" indent="0">
              <a:buNone/>
            </a:pPr>
            <a:r>
              <a:rPr lang="en-US" altLang="ja-JP" b="1" dirty="0">
                <a:solidFill>
                  <a:schemeClr val="accent6"/>
                </a:solidFill>
              </a:rPr>
              <a:t> </a:t>
            </a:r>
          </a:p>
          <a:p>
            <a:pPr marL="0" indent="0">
              <a:buNone/>
            </a:pPr>
            <a:endParaRPr lang="en-US" altLang="ja-JP" b="1" dirty="0">
              <a:solidFill>
                <a:schemeClr val="accent6"/>
              </a:solidFill>
            </a:endParaRPr>
          </a:p>
          <a:p>
            <a:pPr marL="0" indent="0">
              <a:buNone/>
            </a:pPr>
            <a:endParaRPr lang="en-US" altLang="ja-JP" b="1" dirty="0">
              <a:solidFill>
                <a:schemeClr val="accent6"/>
              </a:solidFill>
            </a:endParaRPr>
          </a:p>
          <a:p>
            <a:pPr marL="0" indent="0">
              <a:buNone/>
            </a:pPr>
            <a:endParaRPr lang="en-US" altLang="ja-JP" b="1" dirty="0">
              <a:solidFill>
                <a:schemeClr val="accent6"/>
              </a:solidFill>
            </a:endParaRPr>
          </a:p>
          <a:p>
            <a:pPr marL="0" indent="0">
              <a:buNone/>
            </a:pPr>
            <a:endParaRPr lang="en-US" altLang="ja-JP" b="1" dirty="0">
              <a:solidFill>
                <a:schemeClr val="accent6"/>
              </a:solidFill>
            </a:endParaRPr>
          </a:p>
          <a:p>
            <a:pPr marL="0" indent="0">
              <a:buNone/>
            </a:pPr>
            <a:endParaRPr lang="en-US" altLang="ja-JP" b="1" dirty="0">
              <a:solidFill>
                <a:schemeClr val="accent6"/>
              </a:solidFill>
            </a:endParaRPr>
          </a:p>
          <a:p>
            <a:pPr marL="0" indent="0">
              <a:buNone/>
            </a:pPr>
            <a:endParaRPr lang="en-US" altLang="ja-JP" b="1" dirty="0"/>
          </a:p>
        </p:txBody>
      </p:sp>
      <p:cxnSp>
        <p:nvCxnSpPr>
          <p:cNvPr id="13" name="直線コネクタ 12">
            <a:extLst>
              <a:ext uri="{FF2B5EF4-FFF2-40B4-BE49-F238E27FC236}">
                <a16:creationId xmlns:a16="http://schemas.microsoft.com/office/drawing/2014/main" id="{49E4131E-6CD2-43D6-8EE2-E88A08633125}"/>
              </a:ext>
            </a:extLst>
          </p:cNvPr>
          <p:cNvCxnSpPr>
            <a:cxnSpLocks/>
          </p:cNvCxnSpPr>
          <p:nvPr/>
        </p:nvCxnSpPr>
        <p:spPr>
          <a:xfrm flipH="1">
            <a:off x="618860" y="2666714"/>
            <a:ext cx="493249" cy="9203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38AB68D-3A08-403F-95D0-164040F031D7}"/>
              </a:ext>
            </a:extLst>
          </p:cNvPr>
          <p:cNvSpPr txBox="1"/>
          <p:nvPr/>
        </p:nvSpPr>
        <p:spPr>
          <a:xfrm>
            <a:off x="1" y="2626600"/>
            <a:ext cx="1024932" cy="1015663"/>
          </a:xfrm>
          <a:prstGeom prst="rect">
            <a:avLst/>
          </a:prstGeom>
          <a:noFill/>
        </p:spPr>
        <p:txBody>
          <a:bodyPr wrap="square" rtlCol="0">
            <a:spAutoFit/>
          </a:bodyPr>
          <a:lstStyle/>
          <a:p>
            <a:r>
              <a:rPr lang="ja-JP" altLang="en-US" sz="2000" b="1" dirty="0">
                <a:solidFill>
                  <a:schemeClr val="accent4"/>
                </a:solidFill>
              </a:rPr>
              <a:t>半角</a:t>
            </a:r>
            <a:endParaRPr lang="en-US" altLang="ja-JP" sz="2000" b="1" dirty="0">
              <a:solidFill>
                <a:schemeClr val="accent4"/>
              </a:solidFill>
            </a:endParaRPr>
          </a:p>
          <a:p>
            <a:r>
              <a:rPr lang="ja-JP" altLang="en-US" sz="2000" b="1" dirty="0">
                <a:solidFill>
                  <a:schemeClr val="accent4"/>
                </a:solidFill>
              </a:rPr>
              <a:t>２マス</a:t>
            </a:r>
            <a:endParaRPr lang="en-US" altLang="ja-JP" sz="2000" b="1" dirty="0">
              <a:solidFill>
                <a:schemeClr val="accent4"/>
              </a:solidFill>
            </a:endParaRPr>
          </a:p>
          <a:p>
            <a:r>
              <a:rPr lang="ja-JP" altLang="en-US" sz="2000" b="1" dirty="0">
                <a:solidFill>
                  <a:schemeClr val="accent4"/>
                </a:solidFill>
              </a:rPr>
              <a:t>あける</a:t>
            </a:r>
            <a:endParaRPr lang="en-US" sz="2000" b="1" dirty="0">
              <a:solidFill>
                <a:schemeClr val="accent4"/>
              </a:solidFill>
            </a:endParaRPr>
          </a:p>
        </p:txBody>
      </p:sp>
      <p:sp>
        <p:nvSpPr>
          <p:cNvPr id="16" name="テキスト ボックス 15">
            <a:extLst>
              <a:ext uri="{FF2B5EF4-FFF2-40B4-BE49-F238E27FC236}">
                <a16:creationId xmlns:a16="http://schemas.microsoft.com/office/drawing/2014/main" id="{D7A46E85-D96E-4A2F-B1C5-B5E1D7AEDD08}"/>
              </a:ext>
            </a:extLst>
          </p:cNvPr>
          <p:cNvSpPr txBox="1"/>
          <p:nvPr/>
        </p:nvSpPr>
        <p:spPr>
          <a:xfrm>
            <a:off x="5383695" y="4361214"/>
            <a:ext cx="6808304" cy="2246769"/>
          </a:xfrm>
          <a:prstGeom prst="rect">
            <a:avLst/>
          </a:prstGeom>
          <a:noFill/>
        </p:spPr>
        <p:txBody>
          <a:bodyPr wrap="square" rtlCol="0">
            <a:spAutoFit/>
          </a:bodyPr>
          <a:lstStyle/>
          <a:p>
            <a:r>
              <a:rPr lang="en-US" altLang="ja-JP" sz="2000" b="1" dirty="0">
                <a:solidFill>
                  <a:schemeClr val="accent6"/>
                </a:solidFill>
              </a:rPr>
              <a:t>time.sleep()</a:t>
            </a:r>
            <a:r>
              <a:rPr lang="ja-JP" altLang="en-US" sz="2000" dirty="0"/>
              <a:t>は待つめいれい。</a:t>
            </a:r>
            <a:endParaRPr lang="en-US" altLang="ja-JP" sz="2000" dirty="0"/>
          </a:p>
          <a:p>
            <a:r>
              <a:rPr lang="ja-JP" altLang="en-US" sz="2000" dirty="0"/>
              <a:t>人間だと「つけたり消したりして」で通じるけど、パソコンは何秒まって光らせるかおしえてあげないといけない。</a:t>
            </a:r>
            <a:endParaRPr lang="en-US" altLang="ja-JP" sz="2000" dirty="0"/>
          </a:p>
          <a:p>
            <a:r>
              <a:rPr lang="en-US" altLang="ja-JP" sz="2000" b="1" dirty="0">
                <a:solidFill>
                  <a:schemeClr val="accent6"/>
                </a:solidFill>
              </a:rPr>
              <a:t>time.sleep(1)</a:t>
            </a:r>
            <a:r>
              <a:rPr lang="ja-JP" altLang="en-US" sz="2000" dirty="0"/>
              <a:t>なら１秒  </a:t>
            </a:r>
            <a:br>
              <a:rPr lang="en-US" altLang="ja-JP" sz="2000" dirty="0"/>
            </a:br>
            <a:r>
              <a:rPr lang="en-US" altLang="ja-JP" sz="2000" b="1" dirty="0">
                <a:solidFill>
                  <a:schemeClr val="accent6"/>
                </a:solidFill>
              </a:rPr>
              <a:t>time.sleep(0.5)</a:t>
            </a:r>
            <a:r>
              <a:rPr lang="ja-JP" altLang="en-US" sz="2000" dirty="0"/>
              <a:t>なら</a:t>
            </a:r>
            <a:r>
              <a:rPr lang="en-US" altLang="ja-JP" sz="2000" dirty="0"/>
              <a:t>0.5</a:t>
            </a:r>
            <a:r>
              <a:rPr lang="ja-JP" altLang="en-US" sz="2000" dirty="0"/>
              <a:t>秒</a:t>
            </a:r>
            <a:endParaRPr lang="en-US" altLang="ja-JP" sz="2000" dirty="0"/>
          </a:p>
          <a:p>
            <a:r>
              <a:rPr lang="ja-JP" altLang="en-US" sz="2000" dirty="0"/>
              <a:t>かっこのなかに待つ秒数を書きます。</a:t>
            </a:r>
            <a:br>
              <a:rPr lang="en-US" altLang="ja-JP" sz="2000" dirty="0"/>
            </a:br>
            <a:endParaRPr lang="en-US" sz="2000" dirty="0"/>
          </a:p>
        </p:txBody>
      </p:sp>
      <p:sp>
        <p:nvSpPr>
          <p:cNvPr id="17" name="テキスト ボックス 16">
            <a:extLst>
              <a:ext uri="{FF2B5EF4-FFF2-40B4-BE49-F238E27FC236}">
                <a16:creationId xmlns:a16="http://schemas.microsoft.com/office/drawing/2014/main" id="{3BC4675E-E7B9-4A42-851E-9A464E3232E3}"/>
              </a:ext>
            </a:extLst>
          </p:cNvPr>
          <p:cNvSpPr txBox="1"/>
          <p:nvPr/>
        </p:nvSpPr>
        <p:spPr>
          <a:xfrm>
            <a:off x="5383696" y="1761209"/>
            <a:ext cx="6808304" cy="1323439"/>
          </a:xfrm>
          <a:prstGeom prst="rect">
            <a:avLst/>
          </a:prstGeom>
          <a:noFill/>
        </p:spPr>
        <p:txBody>
          <a:bodyPr wrap="square" rtlCol="0">
            <a:spAutoFit/>
          </a:bodyPr>
          <a:lstStyle/>
          <a:p>
            <a:r>
              <a:rPr lang="en-US" altLang="ja-JP" sz="2000" b="1" dirty="0">
                <a:solidFill>
                  <a:schemeClr val="accent6"/>
                </a:solidFill>
              </a:rPr>
              <a:t>for</a:t>
            </a:r>
            <a:r>
              <a:rPr lang="ja-JP" altLang="en-US" sz="2000" dirty="0"/>
              <a:t>は繰り返すめいれい。</a:t>
            </a:r>
            <a:endParaRPr lang="en-US" altLang="ja-JP" sz="2000" dirty="0"/>
          </a:p>
          <a:p>
            <a:r>
              <a:rPr lang="ja-JP" altLang="en-US" sz="2000" dirty="0"/>
              <a:t>人間は同じことをくりかえすのはめんどくさいけど、パソコンは何回でもくりかえしてくれる。</a:t>
            </a:r>
            <a:endParaRPr lang="en-US" altLang="ja-JP" sz="2000" dirty="0"/>
          </a:p>
          <a:p>
            <a:r>
              <a:rPr lang="ja-JP" altLang="en-US" sz="2000" dirty="0"/>
              <a:t>くりかえしたいめいれいを次の行からずらして書きます。</a:t>
            </a:r>
            <a:endParaRPr lang="en-US" sz="2000" dirty="0"/>
          </a:p>
        </p:txBody>
      </p:sp>
      <p:sp>
        <p:nvSpPr>
          <p:cNvPr id="11" name="テキスト ボックス 10">
            <a:extLst>
              <a:ext uri="{FF2B5EF4-FFF2-40B4-BE49-F238E27FC236}">
                <a16:creationId xmlns:a16="http://schemas.microsoft.com/office/drawing/2014/main" id="{1EA92155-4114-43BB-80DE-AACD8491E11A}"/>
              </a:ext>
            </a:extLst>
          </p:cNvPr>
          <p:cNvSpPr txBox="1"/>
          <p:nvPr/>
        </p:nvSpPr>
        <p:spPr>
          <a:xfrm>
            <a:off x="5417299" y="3149064"/>
            <a:ext cx="6155841" cy="861774"/>
          </a:xfrm>
          <a:prstGeom prst="rect">
            <a:avLst/>
          </a:prstGeom>
          <a:noFill/>
        </p:spPr>
        <p:txBody>
          <a:bodyPr wrap="square" rtlCol="0">
            <a:spAutoFit/>
          </a:bodyPr>
          <a:lstStyle/>
          <a:p>
            <a:r>
              <a:rPr lang="ja-JP" altLang="en-US" sz="900" dirty="0"/>
              <a:t>本カリキュラムのサンプルは２桁インデントにしています。 </a:t>
            </a:r>
            <a:br>
              <a:rPr lang="en-US" altLang="ja-JP" sz="900" dirty="0"/>
            </a:br>
            <a:r>
              <a:rPr lang="en-US" altLang="ja-JP" sz="900" b="1" dirty="0">
                <a:solidFill>
                  <a:schemeClr val="accent4"/>
                </a:solidFill>
                <a:hlinkClick r:id="rId3"/>
              </a:rPr>
              <a:t>https://peps.python.org/pep-0008/</a:t>
            </a:r>
            <a:br>
              <a:rPr lang="en-US" altLang="ja-JP" sz="900" b="1" dirty="0">
                <a:solidFill>
                  <a:schemeClr val="accent4"/>
                </a:solidFill>
              </a:rPr>
            </a:br>
            <a:r>
              <a:rPr lang="en-US" sz="800" b="1" dirty="0"/>
              <a:t>PEP 8 – Style Guide for Python Code</a:t>
            </a:r>
          </a:p>
          <a:p>
            <a:r>
              <a:rPr lang="en-US" sz="800" dirty="0"/>
              <a:t>Use 4 spaces per indentation level. Python disallows mixing tabs and spaces for indentation</a:t>
            </a:r>
          </a:p>
          <a:p>
            <a:r>
              <a:rPr lang="en-US" sz="800" dirty="0"/>
              <a:t>Make.playpiper.com</a:t>
            </a:r>
            <a:r>
              <a:rPr lang="ja-JP" altLang="en-US" sz="800" dirty="0"/>
              <a:t>の自動コード作成では２桁インデントになっているのであわせました。インデントの推奨は４ですが、いくつでも動作し同一インデントなら１ブロックとして認識されます。</a:t>
            </a:r>
            <a:endParaRPr lang="en-US" sz="800" dirty="0"/>
          </a:p>
        </p:txBody>
      </p:sp>
      <p:sp>
        <p:nvSpPr>
          <p:cNvPr id="12" name="テキスト ボックス 11">
            <a:extLst>
              <a:ext uri="{FF2B5EF4-FFF2-40B4-BE49-F238E27FC236}">
                <a16:creationId xmlns:a16="http://schemas.microsoft.com/office/drawing/2014/main" id="{B3866574-7616-4775-BD31-0A62286BC6C4}"/>
              </a:ext>
            </a:extLst>
          </p:cNvPr>
          <p:cNvSpPr txBox="1"/>
          <p:nvPr/>
        </p:nvSpPr>
        <p:spPr>
          <a:xfrm>
            <a:off x="-1" y="3908293"/>
            <a:ext cx="838201" cy="707886"/>
          </a:xfrm>
          <a:prstGeom prst="rect">
            <a:avLst/>
          </a:prstGeom>
          <a:noFill/>
        </p:spPr>
        <p:txBody>
          <a:bodyPr wrap="square" rtlCol="0">
            <a:spAutoFit/>
          </a:bodyPr>
          <a:lstStyle/>
          <a:p>
            <a:r>
              <a:rPr lang="ja-JP" altLang="en-US" sz="2000" b="1" dirty="0">
                <a:solidFill>
                  <a:schemeClr val="accent4"/>
                </a:solidFill>
              </a:rPr>
              <a:t>あけない</a:t>
            </a:r>
            <a:endParaRPr lang="en-US" sz="2000" b="1" dirty="0">
              <a:solidFill>
                <a:schemeClr val="accent4"/>
              </a:solidFill>
            </a:endParaRPr>
          </a:p>
        </p:txBody>
      </p:sp>
      <p:cxnSp>
        <p:nvCxnSpPr>
          <p:cNvPr id="14" name="直線コネクタ 13">
            <a:extLst>
              <a:ext uri="{FF2B5EF4-FFF2-40B4-BE49-F238E27FC236}">
                <a16:creationId xmlns:a16="http://schemas.microsoft.com/office/drawing/2014/main" id="{91A23030-E248-4A18-B392-2E1E146C11F7}"/>
              </a:ext>
            </a:extLst>
          </p:cNvPr>
          <p:cNvCxnSpPr>
            <a:cxnSpLocks/>
          </p:cNvCxnSpPr>
          <p:nvPr/>
        </p:nvCxnSpPr>
        <p:spPr>
          <a:xfrm flipH="1">
            <a:off x="451762" y="3812649"/>
            <a:ext cx="493249" cy="9203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5317DD5D-5BE4-4AB7-9F3E-E4F1211E7FED}"/>
              </a:ext>
            </a:extLst>
          </p:cNvPr>
          <p:cNvPicPr>
            <a:picLocks noChangeAspect="1"/>
          </p:cNvPicPr>
          <p:nvPr/>
        </p:nvPicPr>
        <p:blipFill>
          <a:blip r:embed="rId4"/>
          <a:stretch>
            <a:fillRect/>
          </a:stretch>
        </p:blipFill>
        <p:spPr>
          <a:xfrm>
            <a:off x="945011" y="2622491"/>
            <a:ext cx="365760" cy="198120"/>
          </a:xfrm>
          <a:prstGeom prst="rect">
            <a:avLst/>
          </a:prstGeom>
        </p:spPr>
      </p:pic>
      <p:pic>
        <p:nvPicPr>
          <p:cNvPr id="6" name="図 5">
            <a:extLst>
              <a:ext uri="{FF2B5EF4-FFF2-40B4-BE49-F238E27FC236}">
                <a16:creationId xmlns:a16="http://schemas.microsoft.com/office/drawing/2014/main" id="{F5BEB616-E30A-41E9-94EF-CB961C67E431}"/>
              </a:ext>
            </a:extLst>
          </p:cNvPr>
          <p:cNvPicPr>
            <a:picLocks noChangeAspect="1"/>
          </p:cNvPicPr>
          <p:nvPr/>
        </p:nvPicPr>
        <p:blipFill>
          <a:blip r:embed="rId4"/>
          <a:stretch>
            <a:fillRect/>
          </a:stretch>
        </p:blipFill>
        <p:spPr>
          <a:xfrm>
            <a:off x="945011" y="2988050"/>
            <a:ext cx="365760" cy="198120"/>
          </a:xfrm>
          <a:prstGeom prst="rect">
            <a:avLst/>
          </a:prstGeom>
        </p:spPr>
      </p:pic>
      <p:pic>
        <p:nvPicPr>
          <p:cNvPr id="7" name="図 6">
            <a:extLst>
              <a:ext uri="{FF2B5EF4-FFF2-40B4-BE49-F238E27FC236}">
                <a16:creationId xmlns:a16="http://schemas.microsoft.com/office/drawing/2014/main" id="{63B6C277-7E2B-48B4-B087-9FFCD7C8F05B}"/>
              </a:ext>
            </a:extLst>
          </p:cNvPr>
          <p:cNvPicPr>
            <a:picLocks noChangeAspect="1"/>
          </p:cNvPicPr>
          <p:nvPr/>
        </p:nvPicPr>
        <p:blipFill>
          <a:blip r:embed="rId4"/>
          <a:stretch>
            <a:fillRect/>
          </a:stretch>
        </p:blipFill>
        <p:spPr>
          <a:xfrm>
            <a:off x="945011" y="3319291"/>
            <a:ext cx="365760" cy="198120"/>
          </a:xfrm>
          <a:prstGeom prst="rect">
            <a:avLst/>
          </a:prstGeom>
        </p:spPr>
      </p:pic>
      <p:sp>
        <p:nvSpPr>
          <p:cNvPr id="15" name="テキスト ボックス 14">
            <a:extLst>
              <a:ext uri="{FF2B5EF4-FFF2-40B4-BE49-F238E27FC236}">
                <a16:creationId xmlns:a16="http://schemas.microsoft.com/office/drawing/2014/main" id="{C7C666D2-9C5A-48CB-9046-294BD7BDE574}"/>
              </a:ext>
            </a:extLst>
          </p:cNvPr>
          <p:cNvSpPr txBox="1"/>
          <p:nvPr/>
        </p:nvSpPr>
        <p:spPr>
          <a:xfrm>
            <a:off x="5215094" y="1506022"/>
            <a:ext cx="1175657" cy="369332"/>
          </a:xfrm>
          <a:prstGeom prst="rect">
            <a:avLst/>
          </a:prstGeom>
          <a:noFill/>
        </p:spPr>
        <p:txBody>
          <a:bodyPr wrap="square" rtlCol="0">
            <a:spAutoFit/>
          </a:bodyPr>
          <a:lstStyle/>
          <a:p>
            <a:r>
              <a:rPr lang="ja-JP" altLang="en-US" b="1" dirty="0">
                <a:solidFill>
                  <a:schemeClr val="accent6"/>
                </a:solidFill>
              </a:rPr>
              <a:t>フォー</a:t>
            </a:r>
            <a:endParaRPr lang="en-US" b="1" dirty="0">
              <a:solidFill>
                <a:schemeClr val="accent6"/>
              </a:solidFill>
            </a:endParaRPr>
          </a:p>
        </p:txBody>
      </p:sp>
      <p:sp>
        <p:nvSpPr>
          <p:cNvPr id="18" name="テキスト ボックス 17">
            <a:extLst>
              <a:ext uri="{FF2B5EF4-FFF2-40B4-BE49-F238E27FC236}">
                <a16:creationId xmlns:a16="http://schemas.microsoft.com/office/drawing/2014/main" id="{03928DEA-23D6-4231-969E-081227CC5BED}"/>
              </a:ext>
            </a:extLst>
          </p:cNvPr>
          <p:cNvSpPr txBox="1"/>
          <p:nvPr/>
        </p:nvSpPr>
        <p:spPr>
          <a:xfrm>
            <a:off x="5215094" y="4145775"/>
            <a:ext cx="2110154" cy="369332"/>
          </a:xfrm>
          <a:prstGeom prst="rect">
            <a:avLst/>
          </a:prstGeom>
          <a:noFill/>
        </p:spPr>
        <p:txBody>
          <a:bodyPr wrap="square" rtlCol="0">
            <a:spAutoFit/>
          </a:bodyPr>
          <a:lstStyle/>
          <a:p>
            <a:r>
              <a:rPr lang="ja-JP" altLang="en-US" b="1" dirty="0">
                <a:solidFill>
                  <a:schemeClr val="accent6"/>
                </a:solidFill>
              </a:rPr>
              <a:t>タイム</a:t>
            </a:r>
            <a:r>
              <a:rPr lang="en-US" altLang="ja-JP" b="1" dirty="0">
                <a:solidFill>
                  <a:schemeClr val="accent6"/>
                </a:solidFill>
              </a:rPr>
              <a:t>. </a:t>
            </a:r>
            <a:r>
              <a:rPr lang="ja-JP" altLang="en-US" b="1" dirty="0">
                <a:solidFill>
                  <a:schemeClr val="accent6"/>
                </a:solidFill>
              </a:rPr>
              <a:t>スリープ</a:t>
            </a:r>
            <a:endParaRPr lang="en-US" b="1" dirty="0">
              <a:solidFill>
                <a:schemeClr val="accent6"/>
              </a:solidFill>
            </a:endParaRPr>
          </a:p>
        </p:txBody>
      </p:sp>
      <p:grpSp>
        <p:nvGrpSpPr>
          <p:cNvPr id="19" name="グループ化 18">
            <a:extLst>
              <a:ext uri="{FF2B5EF4-FFF2-40B4-BE49-F238E27FC236}">
                <a16:creationId xmlns:a16="http://schemas.microsoft.com/office/drawing/2014/main" id="{C622B9A7-31F1-4D34-84C9-D16DB21BE5AE}"/>
              </a:ext>
            </a:extLst>
          </p:cNvPr>
          <p:cNvGrpSpPr/>
          <p:nvPr/>
        </p:nvGrpSpPr>
        <p:grpSpPr>
          <a:xfrm>
            <a:off x="0" y="18135"/>
            <a:ext cx="2368794" cy="556900"/>
            <a:chOff x="550139" y="5522942"/>
            <a:chExt cx="2368794" cy="556900"/>
          </a:xfrm>
        </p:grpSpPr>
        <p:sp>
          <p:nvSpPr>
            <p:cNvPr id="20" name="テキスト ボックス 19">
              <a:extLst>
                <a:ext uri="{FF2B5EF4-FFF2-40B4-BE49-F238E27FC236}">
                  <a16:creationId xmlns:a16="http://schemas.microsoft.com/office/drawing/2014/main" id="{140E0E00-AB45-4CC0-96F1-38BDCE2A3C01}"/>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21" name="Picture 2" descr="博士のイラスト">
              <a:extLst>
                <a:ext uri="{FF2B5EF4-FFF2-40B4-BE49-F238E27FC236}">
                  <a16:creationId xmlns:a16="http://schemas.microsoft.com/office/drawing/2014/main" id="{999B3354-83E3-4542-B6F2-E5814EA5CE12}"/>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117457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b="1" dirty="0">
                <a:solidFill>
                  <a:srgbClr val="00B050"/>
                </a:solidFill>
              </a:rPr>
              <a:t>5 </a:t>
            </a:r>
            <a:r>
              <a:rPr lang="en-US" altLang="ja-JP" dirty="0"/>
              <a:t>LED</a:t>
            </a:r>
            <a:r>
              <a:rPr lang="ja-JP" altLang="en-US" dirty="0"/>
              <a:t>を５つ１０回点滅させよう</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p:txBody>
          <a:bodyPr>
            <a:normAutofit/>
          </a:bodyPr>
          <a:lstStyle/>
          <a:p>
            <a:pPr marL="0" indent="0">
              <a:buNone/>
            </a:pPr>
            <a:r>
              <a:rPr lang="ja-JP" altLang="en-US" sz="3600" b="1" dirty="0"/>
              <a:t>１０回点滅できたら完成</a:t>
            </a:r>
            <a:endParaRPr lang="en-US" altLang="ja-JP" sz="3600" b="1" dirty="0"/>
          </a:p>
          <a:p>
            <a:pPr marL="0" indent="0">
              <a:buNone/>
            </a:pPr>
            <a:endParaRPr lang="en-US" altLang="ja-JP" sz="3600" b="1" dirty="0"/>
          </a:p>
          <a:p>
            <a:pPr marL="0" indent="0">
              <a:buNone/>
            </a:pPr>
            <a:r>
              <a:rPr lang="ja-JP" altLang="en-US" sz="3600" b="1" dirty="0">
                <a:solidFill>
                  <a:srgbClr val="00B0F0"/>
                </a:solidFill>
              </a:rPr>
              <a:t>チェック→１０回点滅できたかを見る</a:t>
            </a:r>
            <a:endParaRPr lang="en-US" altLang="ja-JP" sz="3600" b="1" dirty="0">
              <a:solidFill>
                <a:srgbClr val="00B0F0"/>
              </a:solidFill>
            </a:endParaRPr>
          </a:p>
          <a:p>
            <a:pPr marL="0" indent="0">
              <a:buNone/>
            </a:pPr>
            <a:endParaRPr lang="en-US" altLang="ja-JP" sz="3600" b="1" dirty="0">
              <a:solidFill>
                <a:srgbClr val="00B0F0"/>
              </a:solidFill>
            </a:endParaRPr>
          </a:p>
          <a:p>
            <a:pPr marL="0" indent="0">
              <a:buNone/>
            </a:pPr>
            <a:r>
              <a:rPr lang="en-US" altLang="ja-JP" sz="3600" b="1" dirty="0"/>
              <a:t>for</a:t>
            </a:r>
            <a:r>
              <a:rPr lang="ja-JP" altLang="en-US" sz="3600" b="1" dirty="0"/>
              <a:t>文の意味は分かったかな？　</a:t>
            </a:r>
            <a:endParaRPr lang="en-US" altLang="ja-JP" sz="3600" b="1" dirty="0"/>
          </a:p>
          <a:p>
            <a:pPr marL="0" indent="0">
              <a:buNone/>
            </a:pPr>
            <a:r>
              <a:rPr lang="ja-JP" altLang="en-US" sz="3600" b="1" dirty="0"/>
              <a:t>ぴかぴかの回数を好きな回数に変更できるかな？</a:t>
            </a:r>
            <a:endParaRPr lang="en-US" altLang="ja-JP" sz="3600" b="1" dirty="0"/>
          </a:p>
          <a:p>
            <a:pPr marL="0" indent="0">
              <a:buNone/>
            </a:pPr>
            <a:endParaRPr lang="en-US" altLang="ja-JP" sz="3600" b="1" dirty="0">
              <a:solidFill>
                <a:srgbClr val="00B0F0"/>
              </a:solidFill>
            </a:endParaRPr>
          </a:p>
        </p:txBody>
      </p:sp>
      <p:sp>
        <p:nvSpPr>
          <p:cNvPr id="11" name="テキスト ボックス 10">
            <a:extLst>
              <a:ext uri="{FF2B5EF4-FFF2-40B4-BE49-F238E27FC236}">
                <a16:creationId xmlns:a16="http://schemas.microsoft.com/office/drawing/2014/main" id="{D6BE22C4-C0F5-486A-95FA-6AFFE268E369}"/>
              </a:ext>
            </a:extLst>
          </p:cNvPr>
          <p:cNvSpPr txBox="1"/>
          <p:nvPr/>
        </p:nvSpPr>
        <p:spPr>
          <a:xfrm>
            <a:off x="0" y="-12224"/>
            <a:ext cx="2027274" cy="646331"/>
          </a:xfrm>
          <a:prstGeom prst="rect">
            <a:avLst/>
          </a:prstGeom>
          <a:solidFill>
            <a:schemeClr val="accent1"/>
          </a:solidFill>
          <a:ln>
            <a:noFill/>
          </a:ln>
        </p:spPr>
        <p:txBody>
          <a:bodyPr wrap="square" rtlCol="0">
            <a:spAutoFit/>
          </a:bodyPr>
          <a:lstStyle/>
          <a:p>
            <a:r>
              <a:rPr lang="ja-JP" altLang="en-US" sz="3600" b="1" dirty="0">
                <a:solidFill>
                  <a:schemeClr val="bg1"/>
                </a:solidFill>
              </a:rPr>
              <a:t>できた？</a:t>
            </a:r>
            <a:endParaRPr lang="en-US" sz="3600" b="1" dirty="0">
              <a:solidFill>
                <a:schemeClr val="bg1"/>
              </a:solidFill>
            </a:endParaRPr>
          </a:p>
        </p:txBody>
      </p:sp>
    </p:spTree>
    <p:extLst>
      <p:ext uri="{BB962C8B-B14F-4D97-AF65-F5344CB8AC3E}">
        <p14:creationId xmlns:p14="http://schemas.microsoft.com/office/powerpoint/2010/main" val="3827946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6485E2-BF99-4619-871C-A7C64964C822}"/>
              </a:ext>
            </a:extLst>
          </p:cNvPr>
          <p:cNvSpPr>
            <a:spLocks noGrp="1"/>
          </p:cNvSpPr>
          <p:nvPr>
            <p:ph type="title"/>
          </p:nvPr>
        </p:nvSpPr>
        <p:spPr/>
        <p:txBody>
          <a:bodyPr/>
          <a:lstStyle/>
          <a:p>
            <a:r>
              <a:rPr lang="ja-JP" altLang="en-US" b="1" dirty="0">
                <a:solidFill>
                  <a:srgbClr val="00B050"/>
                </a:solidFill>
              </a:rPr>
              <a:t>攻略</a:t>
            </a:r>
            <a:r>
              <a:rPr lang="en-US" altLang="ja-JP" b="1" dirty="0">
                <a:solidFill>
                  <a:srgbClr val="00B050"/>
                </a:solidFill>
              </a:rPr>
              <a:t>6</a:t>
            </a:r>
            <a:endParaRPr lang="en-US" dirty="0"/>
          </a:p>
        </p:txBody>
      </p:sp>
      <p:sp>
        <p:nvSpPr>
          <p:cNvPr id="3" name="テキスト プレースホルダー 2">
            <a:extLst>
              <a:ext uri="{FF2B5EF4-FFF2-40B4-BE49-F238E27FC236}">
                <a16:creationId xmlns:a16="http://schemas.microsoft.com/office/drawing/2014/main" id="{E55545EF-ED37-429F-964E-5B4C485E6C1B}"/>
              </a:ext>
            </a:extLst>
          </p:cNvPr>
          <p:cNvSpPr>
            <a:spLocks noGrp="1"/>
          </p:cNvSpPr>
          <p:nvPr>
            <p:ph type="body" idx="1"/>
          </p:nvPr>
        </p:nvSpPr>
        <p:spPr/>
        <p:txBody>
          <a:bodyPr/>
          <a:lstStyle/>
          <a:p>
            <a:r>
              <a:rPr lang="ja-JP" altLang="en-US" dirty="0"/>
              <a:t>だんだんむずかしくなるよ</a:t>
            </a:r>
            <a:endParaRPr lang="en-US" dirty="0"/>
          </a:p>
        </p:txBody>
      </p:sp>
      <p:pic>
        <p:nvPicPr>
          <p:cNvPr id="4102" name="Picture 6" descr="オークのイラスト">
            <a:extLst>
              <a:ext uri="{FF2B5EF4-FFF2-40B4-BE49-F238E27FC236}">
                <a16:creationId xmlns:a16="http://schemas.microsoft.com/office/drawing/2014/main" id="{E62C9A6C-9244-4BAD-BFD2-38CF7DA16D3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66445" y="2037425"/>
            <a:ext cx="3199585" cy="3753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633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6 </a:t>
            </a:r>
            <a:r>
              <a:rPr lang="ja-JP" altLang="en-US" dirty="0"/>
              <a:t>ボタンを押したら点滅させる</a:t>
            </a:r>
            <a:endParaRPr lang="en-US" dirty="0"/>
          </a:p>
        </p:txBody>
      </p:sp>
      <p:sp>
        <p:nvSpPr>
          <p:cNvPr id="3" name="コンテンツ プレースホルダー 2">
            <a:extLst>
              <a:ext uri="{FF2B5EF4-FFF2-40B4-BE49-F238E27FC236}">
                <a16:creationId xmlns:a16="http://schemas.microsoft.com/office/drawing/2014/main" id="{FB981783-16EF-477A-8D7D-2C3397401C34}"/>
              </a:ext>
            </a:extLst>
          </p:cNvPr>
          <p:cNvSpPr>
            <a:spLocks noGrp="1"/>
          </p:cNvSpPr>
          <p:nvPr>
            <p:ph idx="1"/>
          </p:nvPr>
        </p:nvSpPr>
        <p:spPr/>
        <p:txBody>
          <a:bodyPr/>
          <a:lstStyle/>
          <a:p>
            <a:pPr marL="0" indent="0">
              <a:buNone/>
            </a:pPr>
            <a:r>
              <a:rPr lang="ja-JP" altLang="en-US" b="1" dirty="0">
                <a:solidFill>
                  <a:schemeClr val="accent6"/>
                </a:solidFill>
              </a:rPr>
              <a:t>ボタンをつかう。       ボタンをいどうさせ、ケーブルをつなげる</a:t>
            </a:r>
            <a:endParaRPr lang="en-US" altLang="ja-JP" b="1" dirty="0">
              <a:solidFill>
                <a:schemeClr val="accent6"/>
              </a:solidFill>
            </a:endParaRPr>
          </a:p>
          <a:p>
            <a:pPr marL="0" indent="0">
              <a:buNone/>
            </a:pPr>
            <a:r>
              <a:rPr lang="ja-JP" altLang="en-US" b="1" dirty="0">
                <a:solidFill>
                  <a:schemeClr val="accent6"/>
                </a:solidFill>
              </a:rPr>
              <a:t>　　　　　　　　　　</a:t>
            </a:r>
            <a:endParaRPr lang="en-US" dirty="0"/>
          </a:p>
        </p:txBody>
      </p:sp>
      <p:pic>
        <p:nvPicPr>
          <p:cNvPr id="5" name="図 4">
            <a:extLst>
              <a:ext uri="{FF2B5EF4-FFF2-40B4-BE49-F238E27FC236}">
                <a16:creationId xmlns:a16="http://schemas.microsoft.com/office/drawing/2014/main" id="{702F91C2-AC20-418A-BAF1-DC491EE1655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388144" y="3018084"/>
            <a:ext cx="4351337" cy="3010450"/>
          </a:xfrm>
          <a:prstGeom prst="rect">
            <a:avLst/>
          </a:prstGeom>
        </p:spPr>
      </p:pic>
      <p:sp>
        <p:nvSpPr>
          <p:cNvPr id="6" name="矢印: 下 5">
            <a:extLst>
              <a:ext uri="{FF2B5EF4-FFF2-40B4-BE49-F238E27FC236}">
                <a16:creationId xmlns:a16="http://schemas.microsoft.com/office/drawing/2014/main" id="{0D49CE7D-E13B-48B8-9BCF-48766B493430}"/>
              </a:ext>
            </a:extLst>
          </p:cNvPr>
          <p:cNvSpPr/>
          <p:nvPr/>
        </p:nvSpPr>
        <p:spPr>
          <a:xfrm>
            <a:off x="2710174" y="3868435"/>
            <a:ext cx="251687" cy="53988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矢印: 下 6">
            <a:extLst>
              <a:ext uri="{FF2B5EF4-FFF2-40B4-BE49-F238E27FC236}">
                <a16:creationId xmlns:a16="http://schemas.microsoft.com/office/drawing/2014/main" id="{BD048FAA-C62B-4BBF-8ABD-EA92B4143E8C}"/>
              </a:ext>
            </a:extLst>
          </p:cNvPr>
          <p:cNvSpPr/>
          <p:nvPr/>
        </p:nvSpPr>
        <p:spPr>
          <a:xfrm>
            <a:off x="2222450" y="3598491"/>
            <a:ext cx="251687" cy="53988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矢印: 下 7">
            <a:extLst>
              <a:ext uri="{FF2B5EF4-FFF2-40B4-BE49-F238E27FC236}">
                <a16:creationId xmlns:a16="http://schemas.microsoft.com/office/drawing/2014/main" id="{088479EA-F32E-4776-A832-7FE272DC4ADB}"/>
              </a:ext>
            </a:extLst>
          </p:cNvPr>
          <p:cNvSpPr/>
          <p:nvPr/>
        </p:nvSpPr>
        <p:spPr>
          <a:xfrm>
            <a:off x="2245924" y="4660392"/>
            <a:ext cx="251687" cy="3071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矢印: 下 8">
            <a:extLst>
              <a:ext uri="{FF2B5EF4-FFF2-40B4-BE49-F238E27FC236}">
                <a16:creationId xmlns:a16="http://schemas.microsoft.com/office/drawing/2014/main" id="{EBFBA7FB-816D-41EA-A65F-EE4305EF6C41}"/>
              </a:ext>
            </a:extLst>
          </p:cNvPr>
          <p:cNvSpPr/>
          <p:nvPr/>
        </p:nvSpPr>
        <p:spPr>
          <a:xfrm>
            <a:off x="1868394" y="4660392"/>
            <a:ext cx="251687" cy="3071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矢印: 下 9">
            <a:extLst>
              <a:ext uri="{FF2B5EF4-FFF2-40B4-BE49-F238E27FC236}">
                <a16:creationId xmlns:a16="http://schemas.microsoft.com/office/drawing/2014/main" id="{C0B220C6-9886-490B-A913-71CB4953D4D6}"/>
              </a:ext>
            </a:extLst>
          </p:cNvPr>
          <p:cNvSpPr/>
          <p:nvPr/>
        </p:nvSpPr>
        <p:spPr>
          <a:xfrm flipV="1">
            <a:off x="1661654" y="5942587"/>
            <a:ext cx="916854" cy="53988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テキスト ボックス 13">
            <a:extLst>
              <a:ext uri="{FF2B5EF4-FFF2-40B4-BE49-F238E27FC236}">
                <a16:creationId xmlns:a16="http://schemas.microsoft.com/office/drawing/2014/main" id="{2BB1A3E8-BA2B-4B0B-8639-D5A088E0D7A4}"/>
              </a:ext>
            </a:extLst>
          </p:cNvPr>
          <p:cNvSpPr txBox="1"/>
          <p:nvPr/>
        </p:nvSpPr>
        <p:spPr>
          <a:xfrm>
            <a:off x="4094250" y="6315946"/>
            <a:ext cx="7368324" cy="461665"/>
          </a:xfrm>
          <a:prstGeom prst="rect">
            <a:avLst/>
          </a:prstGeom>
          <a:noFill/>
        </p:spPr>
        <p:txBody>
          <a:bodyPr wrap="square" rtlCol="0">
            <a:spAutoFit/>
          </a:bodyPr>
          <a:lstStyle/>
          <a:p>
            <a:r>
              <a:rPr lang="ja-JP" altLang="en-US" sz="1200" dirty="0"/>
              <a:t>補足　</a:t>
            </a:r>
            <a:endParaRPr lang="en-US" altLang="ja-JP" sz="1200" dirty="0"/>
          </a:p>
          <a:p>
            <a:r>
              <a:rPr lang="en-US" sz="1200" dirty="0"/>
              <a:t>Pull UP</a:t>
            </a:r>
            <a:r>
              <a:rPr lang="ja-JP" altLang="en-US" sz="1200" dirty="0"/>
              <a:t>接続です。ボタンが押されていないと</a:t>
            </a:r>
            <a:r>
              <a:rPr lang="en-US" altLang="ja-JP" sz="1200" dirty="0"/>
              <a:t>+</a:t>
            </a:r>
            <a:r>
              <a:rPr lang="ja-JP" altLang="en-US" sz="1200" dirty="0"/>
              <a:t>通電、押されていれば</a:t>
            </a:r>
            <a:r>
              <a:rPr lang="en-US" altLang="ja-JP" sz="1200" dirty="0"/>
              <a:t>0V</a:t>
            </a:r>
            <a:r>
              <a:rPr lang="ja-JP" altLang="en-US" sz="1200" dirty="0"/>
              <a:t>になります。</a:t>
            </a:r>
            <a:endParaRPr lang="en-US" sz="1200" dirty="0"/>
          </a:p>
        </p:txBody>
      </p:sp>
      <p:pic>
        <p:nvPicPr>
          <p:cNvPr id="15" name="Picture 2" descr="Raspberry Pi 400 Hole Breadboard | vilros.com | Free Shipping – Vilros.com">
            <a:extLst>
              <a:ext uri="{FF2B5EF4-FFF2-40B4-BE49-F238E27FC236}">
                <a16:creationId xmlns:a16="http://schemas.microsoft.com/office/drawing/2014/main" id="{C7D6581B-47ED-4FDD-ADC7-391F31501E2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rot="16200000">
            <a:off x="4982019" y="3036017"/>
            <a:ext cx="3746349" cy="2535542"/>
          </a:xfrm>
          <a:prstGeom prst="rect">
            <a:avLst/>
          </a:prstGeom>
          <a:noFill/>
          <a:extLst>
            <a:ext uri="{909E8E84-426E-40DD-AFC4-6F175D3DCCD1}">
              <a14:hiddenFill xmlns:a14="http://schemas.microsoft.com/office/drawing/2010/main">
                <a:solidFill>
                  <a:srgbClr val="FFFFFF"/>
                </a:solidFill>
              </a14:hiddenFill>
            </a:ext>
          </a:extLst>
        </p:spPr>
      </p:pic>
      <p:sp>
        <p:nvSpPr>
          <p:cNvPr id="17" name="正方形/長方形 16">
            <a:extLst>
              <a:ext uri="{FF2B5EF4-FFF2-40B4-BE49-F238E27FC236}">
                <a16:creationId xmlns:a16="http://schemas.microsoft.com/office/drawing/2014/main" id="{6992B3B1-6F69-4E46-8ACE-664353EA0A67}"/>
              </a:ext>
            </a:extLst>
          </p:cNvPr>
          <p:cNvSpPr/>
          <p:nvPr/>
        </p:nvSpPr>
        <p:spPr>
          <a:xfrm>
            <a:off x="6151703" y="4967577"/>
            <a:ext cx="407773" cy="3828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直線コネクタ 17">
            <a:extLst>
              <a:ext uri="{FF2B5EF4-FFF2-40B4-BE49-F238E27FC236}">
                <a16:creationId xmlns:a16="http://schemas.microsoft.com/office/drawing/2014/main" id="{9583847A-C67D-429E-9012-7939F27B5FF9}"/>
              </a:ext>
            </a:extLst>
          </p:cNvPr>
          <p:cNvCxnSpPr>
            <a:cxnSpLocks/>
          </p:cNvCxnSpPr>
          <p:nvPr/>
        </p:nvCxnSpPr>
        <p:spPr>
          <a:xfrm flipH="1">
            <a:off x="6524366" y="4794422"/>
            <a:ext cx="98854" cy="173155"/>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8685FB25-E7EB-448A-A058-E74F10F38EF1}"/>
              </a:ext>
            </a:extLst>
          </p:cNvPr>
          <p:cNvCxnSpPr>
            <a:cxnSpLocks/>
          </p:cNvCxnSpPr>
          <p:nvPr/>
        </p:nvCxnSpPr>
        <p:spPr>
          <a:xfrm flipH="1" flipV="1">
            <a:off x="6435524" y="5231757"/>
            <a:ext cx="175341" cy="341141"/>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06AFFEAD-04F0-4E11-A64D-4F4156A91F0F}"/>
              </a:ext>
            </a:extLst>
          </p:cNvPr>
          <p:cNvCxnSpPr>
            <a:cxnSpLocks/>
          </p:cNvCxnSpPr>
          <p:nvPr/>
        </p:nvCxnSpPr>
        <p:spPr>
          <a:xfrm flipV="1">
            <a:off x="6096000" y="5350476"/>
            <a:ext cx="94735" cy="222421"/>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1F6351CC-2EE0-44C2-B515-073405D82040}"/>
              </a:ext>
            </a:extLst>
          </p:cNvPr>
          <p:cNvCxnSpPr>
            <a:cxnSpLocks/>
          </p:cNvCxnSpPr>
          <p:nvPr/>
        </p:nvCxnSpPr>
        <p:spPr>
          <a:xfrm>
            <a:off x="6096000" y="4794422"/>
            <a:ext cx="189053" cy="437335"/>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AEEB8E67-881C-4832-8711-ECD40319ACE4}"/>
              </a:ext>
            </a:extLst>
          </p:cNvPr>
          <p:cNvCxnSpPr>
            <a:cxnSpLocks/>
          </p:cNvCxnSpPr>
          <p:nvPr/>
        </p:nvCxnSpPr>
        <p:spPr>
          <a:xfrm flipH="1" flipV="1">
            <a:off x="4520459" y="2548868"/>
            <a:ext cx="1575542" cy="1974442"/>
          </a:xfrm>
          <a:prstGeom prst="line">
            <a:avLst/>
          </a:prstGeom>
          <a:ln w="76200">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2565853-AF27-4E26-B4FE-1BB20F64F5A1}"/>
              </a:ext>
            </a:extLst>
          </p:cNvPr>
          <p:cNvCxnSpPr>
            <a:cxnSpLocks/>
          </p:cNvCxnSpPr>
          <p:nvPr/>
        </p:nvCxnSpPr>
        <p:spPr>
          <a:xfrm flipH="1" flipV="1">
            <a:off x="6190735" y="3598491"/>
            <a:ext cx="432487" cy="924820"/>
          </a:xfrm>
          <a:prstGeom prst="line">
            <a:avLst/>
          </a:prstGeom>
          <a:ln w="76200">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9C6E03E-82AC-4718-B065-0DA8BFA41565}"/>
              </a:ext>
            </a:extLst>
          </p:cNvPr>
          <p:cNvCxnSpPr>
            <a:cxnSpLocks/>
          </p:cNvCxnSpPr>
          <p:nvPr/>
        </p:nvCxnSpPr>
        <p:spPr>
          <a:xfrm flipH="1" flipV="1">
            <a:off x="6190735" y="3598491"/>
            <a:ext cx="965996" cy="188734"/>
          </a:xfrm>
          <a:prstGeom prst="line">
            <a:avLst/>
          </a:prstGeom>
          <a:ln w="76200">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16D9AC1E-3F12-4190-8D99-3DF4A5D4CCC4}"/>
              </a:ext>
            </a:extLst>
          </p:cNvPr>
          <p:cNvCxnSpPr>
            <a:cxnSpLocks/>
          </p:cNvCxnSpPr>
          <p:nvPr/>
        </p:nvCxnSpPr>
        <p:spPr>
          <a:xfrm flipH="1" flipV="1">
            <a:off x="4522573" y="2548868"/>
            <a:ext cx="1668457" cy="240875"/>
          </a:xfrm>
          <a:prstGeom prst="line">
            <a:avLst/>
          </a:prstGeom>
          <a:ln w="76200">
            <a:solidFill>
              <a:schemeClr val="accent1"/>
            </a:solidFill>
            <a:headEnd type="oval"/>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CA7A5B38-196A-4E6F-865B-65B7EF4A8141}"/>
              </a:ext>
            </a:extLst>
          </p:cNvPr>
          <p:cNvSpPr/>
          <p:nvPr/>
        </p:nvSpPr>
        <p:spPr>
          <a:xfrm>
            <a:off x="7030993" y="4673106"/>
            <a:ext cx="1129043" cy="150385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dirty="0"/>
              <a:t>一番左のピン</a:t>
            </a:r>
            <a:endParaRPr lang="en-US" altLang="ja-JP" dirty="0"/>
          </a:p>
          <a:p>
            <a:pPr algn="ctr"/>
            <a:r>
              <a:rPr lang="ja-JP" altLang="en-US" dirty="0"/>
              <a:t>（</a:t>
            </a:r>
            <a:r>
              <a:rPr lang="en-US" altLang="ja-JP" dirty="0"/>
              <a:t>GP15)</a:t>
            </a:r>
            <a:endParaRPr lang="en-US" dirty="0"/>
          </a:p>
        </p:txBody>
      </p:sp>
      <p:sp>
        <p:nvSpPr>
          <p:cNvPr id="46" name="楕円 45">
            <a:extLst>
              <a:ext uri="{FF2B5EF4-FFF2-40B4-BE49-F238E27FC236}">
                <a16:creationId xmlns:a16="http://schemas.microsoft.com/office/drawing/2014/main" id="{3B699D34-7421-482F-8C45-5FE8525FF33E}"/>
              </a:ext>
            </a:extLst>
          </p:cNvPr>
          <p:cNvSpPr/>
          <p:nvPr/>
        </p:nvSpPr>
        <p:spPr>
          <a:xfrm>
            <a:off x="7893304" y="4707774"/>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楕円 46">
            <a:extLst>
              <a:ext uri="{FF2B5EF4-FFF2-40B4-BE49-F238E27FC236}">
                <a16:creationId xmlns:a16="http://schemas.microsoft.com/office/drawing/2014/main" id="{0FD984C5-2569-4DD5-BBFE-EB3171A37A6B}"/>
              </a:ext>
            </a:extLst>
          </p:cNvPr>
          <p:cNvSpPr/>
          <p:nvPr/>
        </p:nvSpPr>
        <p:spPr>
          <a:xfrm>
            <a:off x="7632110" y="4707774"/>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楕円 47">
            <a:extLst>
              <a:ext uri="{FF2B5EF4-FFF2-40B4-BE49-F238E27FC236}">
                <a16:creationId xmlns:a16="http://schemas.microsoft.com/office/drawing/2014/main" id="{CA6F6855-2E9D-4C81-A567-81C788433363}"/>
              </a:ext>
            </a:extLst>
          </p:cNvPr>
          <p:cNvSpPr/>
          <p:nvPr/>
        </p:nvSpPr>
        <p:spPr>
          <a:xfrm>
            <a:off x="7370917" y="4707774"/>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楕円 48">
            <a:extLst>
              <a:ext uri="{FF2B5EF4-FFF2-40B4-BE49-F238E27FC236}">
                <a16:creationId xmlns:a16="http://schemas.microsoft.com/office/drawing/2014/main" id="{6CE685EB-4C4E-4E3D-9ABD-76833383DB80}"/>
              </a:ext>
            </a:extLst>
          </p:cNvPr>
          <p:cNvSpPr/>
          <p:nvPr/>
        </p:nvSpPr>
        <p:spPr>
          <a:xfrm>
            <a:off x="7109724" y="4707774"/>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テキスト ボックス 49">
            <a:extLst>
              <a:ext uri="{FF2B5EF4-FFF2-40B4-BE49-F238E27FC236}">
                <a16:creationId xmlns:a16="http://schemas.microsoft.com/office/drawing/2014/main" id="{0D94E9A0-B39D-494D-99CD-781A4FBB36F5}"/>
              </a:ext>
            </a:extLst>
          </p:cNvPr>
          <p:cNvSpPr txBox="1"/>
          <p:nvPr/>
        </p:nvSpPr>
        <p:spPr>
          <a:xfrm>
            <a:off x="8288296" y="3023641"/>
            <a:ext cx="2706105" cy="923330"/>
          </a:xfrm>
          <a:prstGeom prst="rect">
            <a:avLst/>
          </a:prstGeom>
          <a:noFill/>
        </p:spPr>
        <p:txBody>
          <a:bodyPr wrap="square" rtlCol="0">
            <a:spAutoFit/>
          </a:bodyPr>
          <a:lstStyle/>
          <a:p>
            <a:r>
              <a:rPr lang="ja-JP" altLang="en-US" b="1" dirty="0">
                <a:solidFill>
                  <a:schemeClr val="accent6"/>
                </a:solidFill>
              </a:rPr>
              <a:t>ケーブルをつなげる穴の場所をまちがえないようにね</a:t>
            </a:r>
            <a:endParaRPr lang="en-US" b="1" dirty="0">
              <a:solidFill>
                <a:schemeClr val="accent6"/>
              </a:solidFill>
            </a:endParaRPr>
          </a:p>
        </p:txBody>
      </p:sp>
      <p:sp>
        <p:nvSpPr>
          <p:cNvPr id="29" name="テキスト ボックス 28">
            <a:extLst>
              <a:ext uri="{FF2B5EF4-FFF2-40B4-BE49-F238E27FC236}">
                <a16:creationId xmlns:a16="http://schemas.microsoft.com/office/drawing/2014/main" id="{676604EE-E25B-4B3E-9A92-531686244E3D}"/>
              </a:ext>
            </a:extLst>
          </p:cNvPr>
          <p:cNvSpPr txBox="1"/>
          <p:nvPr/>
        </p:nvSpPr>
        <p:spPr>
          <a:xfrm>
            <a:off x="8366794" y="4737473"/>
            <a:ext cx="3495584" cy="1477328"/>
          </a:xfrm>
          <a:prstGeom prst="rect">
            <a:avLst/>
          </a:prstGeom>
          <a:noFill/>
        </p:spPr>
        <p:txBody>
          <a:bodyPr wrap="square" rtlCol="0">
            <a:spAutoFit/>
          </a:bodyPr>
          <a:lstStyle/>
          <a:p>
            <a:r>
              <a:rPr lang="ja-JP" altLang="en-US" b="1" dirty="0">
                <a:solidFill>
                  <a:schemeClr val="accent6"/>
                </a:solidFill>
              </a:rPr>
              <a:t>ボタンはたてよこ方向がある。</a:t>
            </a:r>
            <a:endParaRPr lang="en-US" altLang="ja-JP" b="1" dirty="0">
              <a:solidFill>
                <a:schemeClr val="accent6"/>
              </a:solidFill>
            </a:endParaRPr>
          </a:p>
          <a:p>
            <a:r>
              <a:rPr lang="ja-JP" altLang="en-US" b="1" dirty="0">
                <a:solidFill>
                  <a:schemeClr val="accent6"/>
                </a:solidFill>
              </a:rPr>
              <a:t>方向が違うとはまらないのでよくみてね。</a:t>
            </a:r>
            <a:endParaRPr lang="en-US" altLang="ja-JP" b="1" dirty="0">
              <a:solidFill>
                <a:schemeClr val="accent6"/>
              </a:solidFill>
            </a:endParaRPr>
          </a:p>
          <a:p>
            <a:endParaRPr lang="en-US" altLang="ja-JP" b="1" dirty="0">
              <a:solidFill>
                <a:schemeClr val="accent6"/>
              </a:solidFill>
            </a:endParaRPr>
          </a:p>
          <a:p>
            <a:r>
              <a:rPr lang="ja-JP" altLang="en-US" b="1" dirty="0">
                <a:solidFill>
                  <a:schemeClr val="accent6"/>
                </a:solidFill>
              </a:rPr>
              <a:t>はまったらぎゅっとさしこんで</a:t>
            </a:r>
            <a:endParaRPr lang="en-US" altLang="ja-JP" b="1" dirty="0">
              <a:solidFill>
                <a:schemeClr val="accent6"/>
              </a:solidFill>
            </a:endParaRPr>
          </a:p>
        </p:txBody>
      </p:sp>
      <p:sp>
        <p:nvSpPr>
          <p:cNvPr id="30" name="テキスト ボックス 29">
            <a:extLst>
              <a:ext uri="{FF2B5EF4-FFF2-40B4-BE49-F238E27FC236}">
                <a16:creationId xmlns:a16="http://schemas.microsoft.com/office/drawing/2014/main" id="{3192DE7D-C3A1-4F39-BB6B-8CB85EB0F184}"/>
              </a:ext>
            </a:extLst>
          </p:cNvPr>
          <p:cNvSpPr txBox="1"/>
          <p:nvPr/>
        </p:nvSpPr>
        <p:spPr>
          <a:xfrm>
            <a:off x="10733149" y="0"/>
            <a:ext cx="1458851" cy="523220"/>
          </a:xfrm>
          <a:prstGeom prst="rect">
            <a:avLst/>
          </a:prstGeom>
          <a:solidFill>
            <a:schemeClr val="accent6">
              <a:lumMod val="50000"/>
            </a:schemeClr>
          </a:solidFill>
          <a:ln>
            <a:noFill/>
          </a:ln>
        </p:spPr>
        <p:txBody>
          <a:bodyPr wrap="square" rtlCol="0">
            <a:spAutoFit/>
          </a:bodyPr>
          <a:lstStyle/>
          <a:p>
            <a:r>
              <a:rPr lang="ja-JP" altLang="en-US" sz="2800" b="1" dirty="0">
                <a:solidFill>
                  <a:schemeClr val="bg1"/>
                </a:solidFill>
              </a:rPr>
              <a:t>回路</a:t>
            </a:r>
            <a:r>
              <a:rPr lang="en-US" altLang="ja-JP" sz="2800" b="1" dirty="0">
                <a:solidFill>
                  <a:schemeClr val="bg1"/>
                </a:solidFill>
              </a:rPr>
              <a:t>6-1</a:t>
            </a:r>
            <a:endParaRPr lang="en-US" sz="2800" b="1" dirty="0">
              <a:solidFill>
                <a:schemeClr val="bg1"/>
              </a:solidFill>
            </a:endParaRPr>
          </a:p>
        </p:txBody>
      </p:sp>
      <p:grpSp>
        <p:nvGrpSpPr>
          <p:cNvPr id="31" name="グループ化 30">
            <a:extLst>
              <a:ext uri="{FF2B5EF4-FFF2-40B4-BE49-F238E27FC236}">
                <a16:creationId xmlns:a16="http://schemas.microsoft.com/office/drawing/2014/main" id="{EB2047C8-B8BD-449B-A1E7-3939D78A463F}"/>
              </a:ext>
            </a:extLst>
          </p:cNvPr>
          <p:cNvGrpSpPr/>
          <p:nvPr/>
        </p:nvGrpSpPr>
        <p:grpSpPr>
          <a:xfrm>
            <a:off x="-5082" y="8472"/>
            <a:ext cx="1786748" cy="546848"/>
            <a:chOff x="550140" y="4508477"/>
            <a:chExt cx="1786748" cy="546848"/>
          </a:xfrm>
        </p:grpSpPr>
        <p:sp>
          <p:nvSpPr>
            <p:cNvPr id="33" name="テキスト ボックス 32">
              <a:extLst>
                <a:ext uri="{FF2B5EF4-FFF2-40B4-BE49-F238E27FC236}">
                  <a16:creationId xmlns:a16="http://schemas.microsoft.com/office/drawing/2014/main" id="{51FB0E68-989D-490D-9123-C4830676C922}"/>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34" name="Picture 2" descr="工作をする子供たちのイラスト | かわいいフリー素材集 いらすとや">
              <a:extLst>
                <a:ext uri="{FF2B5EF4-FFF2-40B4-BE49-F238E27FC236}">
                  <a16:creationId xmlns:a16="http://schemas.microsoft.com/office/drawing/2014/main" id="{F1B96BAD-C54C-4FFA-BF3B-B9D4747312D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571897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6 </a:t>
            </a:r>
            <a:r>
              <a:rPr lang="ja-JP" altLang="en-US" dirty="0"/>
              <a:t>ボタンを押したら点滅させる</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a:xfrm>
            <a:off x="4929025" y="1772693"/>
            <a:ext cx="7628033" cy="2430147"/>
          </a:xfrm>
        </p:spPr>
        <p:txBody>
          <a:bodyPr/>
          <a:lstStyle/>
          <a:p>
            <a:pPr marL="0" indent="0">
              <a:buNone/>
            </a:pPr>
            <a:r>
              <a:rPr lang="ja-JP" altLang="en-US" dirty="0">
                <a:solidFill>
                  <a:schemeClr val="accent6"/>
                </a:solidFill>
              </a:rPr>
              <a:t>その１　ボタン用の</a:t>
            </a:r>
            <a:r>
              <a:rPr lang="en-US" altLang="ja-JP" dirty="0">
                <a:solidFill>
                  <a:schemeClr val="accent6"/>
                </a:solidFill>
              </a:rPr>
              <a:t>GP15</a:t>
            </a:r>
            <a:r>
              <a:rPr lang="ja-JP" altLang="en-US" dirty="0">
                <a:solidFill>
                  <a:schemeClr val="accent6"/>
                </a:solidFill>
              </a:rPr>
              <a:t>番を追加する</a:t>
            </a:r>
            <a:endParaRPr lang="en-US" dirty="0">
              <a:solidFill>
                <a:schemeClr val="accent6"/>
              </a:solidFill>
            </a:endParaRPr>
          </a:p>
        </p:txBody>
      </p:sp>
      <p:pic>
        <p:nvPicPr>
          <p:cNvPr id="4" name="図 3">
            <a:extLst>
              <a:ext uri="{FF2B5EF4-FFF2-40B4-BE49-F238E27FC236}">
                <a16:creationId xmlns:a16="http://schemas.microsoft.com/office/drawing/2014/main" id="{920DE066-923B-441B-B1E3-63D9C5234F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8542" y="3762967"/>
            <a:ext cx="3135789" cy="2430147"/>
          </a:xfrm>
          <a:prstGeom prst="rect">
            <a:avLst/>
          </a:prstGeom>
        </p:spPr>
      </p:pic>
      <p:sp>
        <p:nvSpPr>
          <p:cNvPr id="5" name="正方形/長方形 4">
            <a:extLst>
              <a:ext uri="{FF2B5EF4-FFF2-40B4-BE49-F238E27FC236}">
                <a16:creationId xmlns:a16="http://schemas.microsoft.com/office/drawing/2014/main" id="{D87FF212-69CC-48BB-ADD2-0465642360C6}"/>
              </a:ext>
            </a:extLst>
          </p:cNvPr>
          <p:cNvSpPr/>
          <p:nvPr/>
        </p:nvSpPr>
        <p:spPr>
          <a:xfrm>
            <a:off x="1578936" y="4163100"/>
            <a:ext cx="2304979" cy="1003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B04F8CE-21A5-4758-9BD2-96CFC41BACC0}"/>
              </a:ext>
            </a:extLst>
          </p:cNvPr>
          <p:cNvSpPr txBox="1"/>
          <p:nvPr/>
        </p:nvSpPr>
        <p:spPr>
          <a:xfrm>
            <a:off x="698324" y="1781435"/>
            <a:ext cx="3865641" cy="1938992"/>
          </a:xfrm>
          <a:prstGeom prst="rect">
            <a:avLst/>
          </a:prstGeom>
          <a:noFill/>
        </p:spPr>
        <p:txBody>
          <a:bodyPr wrap="square" rtlCol="0">
            <a:spAutoFit/>
          </a:bodyPr>
          <a:lstStyle/>
          <a:p>
            <a:r>
              <a:rPr lang="ja-JP" altLang="en-US" sz="2400" b="1" dirty="0">
                <a:solidFill>
                  <a:schemeClr val="accent6"/>
                </a:solidFill>
              </a:rPr>
              <a:t>ここのプログラムを改造</a:t>
            </a:r>
            <a:endParaRPr lang="en-US" altLang="ja-JP" sz="2400" b="1" dirty="0">
              <a:solidFill>
                <a:schemeClr val="accent6"/>
              </a:solidFill>
            </a:endParaRPr>
          </a:p>
          <a:p>
            <a:r>
              <a:rPr lang="ja-JP" altLang="en-US" sz="2400" b="1" dirty="0">
                <a:solidFill>
                  <a:schemeClr val="accent6"/>
                </a:solidFill>
              </a:rPr>
              <a:t>その１（このページ）</a:t>
            </a:r>
            <a:endParaRPr lang="en-US" altLang="ja-JP" sz="2400" b="1" dirty="0">
              <a:solidFill>
                <a:schemeClr val="accent6"/>
              </a:solidFill>
            </a:endParaRPr>
          </a:p>
          <a:p>
            <a:r>
              <a:rPr lang="ja-JP" altLang="en-US" sz="2400" b="1" dirty="0">
                <a:solidFill>
                  <a:schemeClr val="accent6"/>
                </a:solidFill>
              </a:rPr>
              <a:t>その２（次のページ）</a:t>
            </a:r>
            <a:endParaRPr lang="en-US" altLang="ja-JP" sz="2400" b="1" dirty="0">
              <a:solidFill>
                <a:schemeClr val="accent6"/>
              </a:solidFill>
            </a:endParaRPr>
          </a:p>
          <a:p>
            <a:r>
              <a:rPr lang="ja-JP" altLang="en-US" sz="2400" b="1" dirty="0">
                <a:solidFill>
                  <a:schemeClr val="accent6"/>
                </a:solidFill>
              </a:rPr>
              <a:t>その３（次の次のページ）</a:t>
            </a:r>
            <a:endParaRPr lang="en-US" altLang="ja-JP" sz="2400" b="1" dirty="0">
              <a:solidFill>
                <a:schemeClr val="accent6"/>
              </a:solidFill>
            </a:endParaRPr>
          </a:p>
          <a:p>
            <a:r>
              <a:rPr lang="ja-JP" altLang="en-US" sz="2400" b="1" dirty="0">
                <a:solidFill>
                  <a:schemeClr val="accent6"/>
                </a:solidFill>
              </a:rPr>
              <a:t>を入力する</a:t>
            </a:r>
            <a:endParaRPr lang="en-US" sz="2400" b="1" dirty="0">
              <a:solidFill>
                <a:schemeClr val="accent6"/>
              </a:solidFill>
            </a:endParaRPr>
          </a:p>
        </p:txBody>
      </p:sp>
      <p:sp>
        <p:nvSpPr>
          <p:cNvPr id="10" name="テキスト ボックス 9">
            <a:extLst>
              <a:ext uri="{FF2B5EF4-FFF2-40B4-BE49-F238E27FC236}">
                <a16:creationId xmlns:a16="http://schemas.microsoft.com/office/drawing/2014/main" id="{15C77AE4-3708-4E20-9A75-9B2D0202CBF1}"/>
              </a:ext>
            </a:extLst>
          </p:cNvPr>
          <p:cNvSpPr txBox="1"/>
          <p:nvPr/>
        </p:nvSpPr>
        <p:spPr>
          <a:xfrm>
            <a:off x="4993872" y="2267710"/>
            <a:ext cx="6175300" cy="2308324"/>
          </a:xfrm>
          <a:prstGeom prst="rect">
            <a:avLst/>
          </a:prstGeom>
          <a:noFill/>
        </p:spPr>
        <p:txBody>
          <a:bodyPr wrap="square" rtlCol="0">
            <a:spAutoFit/>
          </a:bodyPr>
          <a:lstStyle/>
          <a:p>
            <a:r>
              <a:rPr lang="en-US" altLang="ja-JP" sz="2400" dirty="0">
                <a:latin typeface="Consolas" panose="020B0609020204030204" pitchFamily="49" charset="0"/>
                <a:cs typeface="Consolas" panose="020B0609020204030204" pitchFamily="49" charset="0"/>
              </a:rPr>
              <a:t>GP0 = piperPin(board.GP0, "GP0")</a:t>
            </a:r>
          </a:p>
          <a:p>
            <a:r>
              <a:rPr lang="en-US" altLang="ja-JP" sz="2400" dirty="0">
                <a:latin typeface="Consolas" panose="020B0609020204030204" pitchFamily="49" charset="0"/>
                <a:cs typeface="Consolas" panose="020B0609020204030204" pitchFamily="49" charset="0"/>
              </a:rPr>
              <a:t>GP1 = piperPin(board.GP1, "GP1")</a:t>
            </a:r>
          </a:p>
          <a:p>
            <a:r>
              <a:rPr lang="en-US" altLang="ja-JP" sz="2400" dirty="0">
                <a:latin typeface="Consolas" panose="020B0609020204030204" pitchFamily="49" charset="0"/>
                <a:cs typeface="Consolas" panose="020B0609020204030204" pitchFamily="49" charset="0"/>
              </a:rPr>
              <a:t>GP2 = piperPin(board.GP2, "GP2")</a:t>
            </a:r>
          </a:p>
          <a:p>
            <a:r>
              <a:rPr lang="en-US" altLang="ja-JP" sz="2400" dirty="0">
                <a:latin typeface="Consolas" panose="020B0609020204030204" pitchFamily="49" charset="0"/>
                <a:cs typeface="Consolas" panose="020B0609020204030204" pitchFamily="49" charset="0"/>
              </a:rPr>
              <a:t>GP3 = piperPin(board.GP3, "GP3")</a:t>
            </a:r>
          </a:p>
          <a:p>
            <a:r>
              <a:rPr lang="en-US" altLang="ja-JP" sz="2400" dirty="0">
                <a:latin typeface="Consolas" panose="020B0609020204030204" pitchFamily="49" charset="0"/>
                <a:cs typeface="Consolas" panose="020B0609020204030204" pitchFamily="49" charset="0"/>
              </a:rPr>
              <a:t>GP4 = piperPin(board.GP4, "GP4")</a:t>
            </a:r>
          </a:p>
          <a:p>
            <a:endParaRPr lang="en-US" altLang="ja-JP" sz="2400" dirty="0">
              <a:latin typeface="Consolas" panose="020B0609020204030204" pitchFamily="49" charset="0"/>
              <a:cs typeface="Consolas" panose="020B0609020204030204" pitchFamily="49" charset="0"/>
            </a:endParaRPr>
          </a:p>
        </p:txBody>
      </p:sp>
      <p:sp>
        <p:nvSpPr>
          <p:cNvPr id="8" name="正方形/長方形 7">
            <a:extLst>
              <a:ext uri="{FF2B5EF4-FFF2-40B4-BE49-F238E27FC236}">
                <a16:creationId xmlns:a16="http://schemas.microsoft.com/office/drawing/2014/main" id="{D699F193-44AF-47CD-B0C8-0D2FF0189BC0}"/>
              </a:ext>
            </a:extLst>
          </p:cNvPr>
          <p:cNvSpPr/>
          <p:nvPr/>
        </p:nvSpPr>
        <p:spPr>
          <a:xfrm>
            <a:off x="139252" y="6374383"/>
            <a:ext cx="6096000" cy="430887"/>
          </a:xfrm>
          <a:prstGeom prst="rect">
            <a:avLst/>
          </a:prstGeom>
        </p:spPr>
        <p:txBody>
          <a:bodyPr>
            <a:spAutoFit/>
          </a:bodyPr>
          <a:lstStyle/>
          <a:p>
            <a:endParaRPr lang="en-US" sz="1100" dirty="0"/>
          </a:p>
          <a:p>
            <a:r>
              <a:rPr lang="ja-JP" altLang="en-US" sz="1100" dirty="0"/>
              <a:t>お助けプログラム　</a:t>
            </a:r>
            <a:r>
              <a:rPr lang="en-US" sz="1100" dirty="0">
                <a:hlinkClick r:id="rId3"/>
              </a:rPr>
              <a:t>https://github.com/te1netd/prochalle-led/blob/main/step6-code.py</a:t>
            </a:r>
            <a:endParaRPr lang="en-US" sz="1100" dirty="0"/>
          </a:p>
        </p:txBody>
      </p:sp>
      <p:sp>
        <p:nvSpPr>
          <p:cNvPr id="14" name="テキスト ボックス 13">
            <a:extLst>
              <a:ext uri="{FF2B5EF4-FFF2-40B4-BE49-F238E27FC236}">
                <a16:creationId xmlns:a16="http://schemas.microsoft.com/office/drawing/2014/main" id="{9E4C4037-A434-47AF-A519-6B0E0D6217D9}"/>
              </a:ext>
            </a:extLst>
          </p:cNvPr>
          <p:cNvSpPr txBox="1"/>
          <p:nvPr/>
        </p:nvSpPr>
        <p:spPr>
          <a:xfrm>
            <a:off x="9561922" y="0"/>
            <a:ext cx="2630078" cy="523220"/>
          </a:xfrm>
          <a:prstGeom prst="rect">
            <a:avLst/>
          </a:prstGeom>
          <a:solidFill>
            <a:srgbClr val="7030A0"/>
          </a:solidFill>
          <a:ln>
            <a:noFill/>
          </a:ln>
        </p:spPr>
        <p:txBody>
          <a:bodyPr wrap="square" rtlCol="0">
            <a:spAutoFit/>
          </a:bodyPr>
          <a:lstStyle/>
          <a:p>
            <a:r>
              <a:rPr lang="ja-JP" altLang="en-US" sz="2800" b="1" dirty="0">
                <a:solidFill>
                  <a:schemeClr val="bg1"/>
                </a:solidFill>
              </a:rPr>
              <a:t>プログラム</a:t>
            </a:r>
            <a:r>
              <a:rPr lang="en-US" altLang="ja-JP" sz="2800" b="1" dirty="0">
                <a:solidFill>
                  <a:schemeClr val="bg1"/>
                </a:solidFill>
              </a:rPr>
              <a:t>6-1</a:t>
            </a:r>
            <a:endParaRPr lang="en-US" sz="2800" b="1" dirty="0">
              <a:solidFill>
                <a:schemeClr val="bg1"/>
              </a:solidFill>
            </a:endParaRPr>
          </a:p>
        </p:txBody>
      </p:sp>
      <p:sp>
        <p:nvSpPr>
          <p:cNvPr id="16" name="矢印: 左 15">
            <a:extLst>
              <a:ext uri="{FF2B5EF4-FFF2-40B4-BE49-F238E27FC236}">
                <a16:creationId xmlns:a16="http://schemas.microsoft.com/office/drawing/2014/main" id="{940B432F-7412-4340-AE39-640D4053A3B0}"/>
              </a:ext>
            </a:extLst>
          </p:cNvPr>
          <p:cNvSpPr/>
          <p:nvPr/>
        </p:nvSpPr>
        <p:spPr>
          <a:xfrm>
            <a:off x="11098208" y="4202840"/>
            <a:ext cx="309989" cy="243068"/>
          </a:xfrm>
          <a:prstGeom prst="leftArrow">
            <a:avLst>
              <a:gd name="adj1" fmla="val 58268"/>
              <a:gd name="adj2"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ja-JP" altLang="en-US" sz="2400" b="1" dirty="0">
                <a:solidFill>
                  <a:schemeClr val="tx1"/>
                </a:solidFill>
              </a:rPr>
              <a:t>  </a:t>
            </a:r>
            <a:r>
              <a:rPr lang="ja-JP" altLang="en-US" sz="2400" b="1" dirty="0">
                <a:solidFill>
                  <a:schemeClr val="accent6"/>
                </a:solidFill>
              </a:rPr>
              <a:t>追加</a:t>
            </a:r>
            <a:endParaRPr lang="en-US" b="1" dirty="0">
              <a:solidFill>
                <a:schemeClr val="accent6"/>
              </a:solidFill>
            </a:endParaRPr>
          </a:p>
        </p:txBody>
      </p:sp>
      <p:sp>
        <p:nvSpPr>
          <p:cNvPr id="17" name="正方形/長方形 16">
            <a:extLst>
              <a:ext uri="{FF2B5EF4-FFF2-40B4-BE49-F238E27FC236}">
                <a16:creationId xmlns:a16="http://schemas.microsoft.com/office/drawing/2014/main" id="{5ED9D1C2-18DE-48F4-9278-F0A09C13173C}"/>
              </a:ext>
            </a:extLst>
          </p:cNvPr>
          <p:cNvSpPr/>
          <p:nvPr/>
        </p:nvSpPr>
        <p:spPr>
          <a:xfrm>
            <a:off x="4993872" y="4138466"/>
            <a:ext cx="6104336" cy="4703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b="1" dirty="0">
                <a:solidFill>
                  <a:schemeClr val="accent6"/>
                </a:solidFill>
                <a:latin typeface="Consolas" panose="020B0609020204030204" pitchFamily="49" charset="0"/>
                <a:cs typeface="Consolas" panose="020B0609020204030204" pitchFamily="49" charset="0"/>
              </a:rPr>
              <a:t>GP15 = piperPin(board.GP15, "GP15")</a:t>
            </a:r>
          </a:p>
        </p:txBody>
      </p:sp>
      <p:pic>
        <p:nvPicPr>
          <p:cNvPr id="6" name="図 5">
            <a:extLst>
              <a:ext uri="{FF2B5EF4-FFF2-40B4-BE49-F238E27FC236}">
                <a16:creationId xmlns:a16="http://schemas.microsoft.com/office/drawing/2014/main" id="{7577C5E6-7E26-4B66-BAF2-21B7B50B346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18693" y="5036210"/>
            <a:ext cx="1116559" cy="1247328"/>
          </a:xfrm>
          <a:prstGeom prst="rect">
            <a:avLst/>
          </a:prstGeom>
        </p:spPr>
      </p:pic>
      <p:sp>
        <p:nvSpPr>
          <p:cNvPr id="7" name="楕円 6">
            <a:extLst>
              <a:ext uri="{FF2B5EF4-FFF2-40B4-BE49-F238E27FC236}">
                <a16:creationId xmlns:a16="http://schemas.microsoft.com/office/drawing/2014/main" id="{C055B87B-6211-4AAC-A16A-1AB1886A33FA}"/>
              </a:ext>
            </a:extLst>
          </p:cNvPr>
          <p:cNvSpPr/>
          <p:nvPr/>
        </p:nvSpPr>
        <p:spPr>
          <a:xfrm>
            <a:off x="5594442" y="5050365"/>
            <a:ext cx="341644" cy="7595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テキスト ボックス 11">
            <a:extLst>
              <a:ext uri="{FF2B5EF4-FFF2-40B4-BE49-F238E27FC236}">
                <a16:creationId xmlns:a16="http://schemas.microsoft.com/office/drawing/2014/main" id="{8D58DC12-5F44-4EE8-8D52-7FD9FF52D416}"/>
              </a:ext>
            </a:extLst>
          </p:cNvPr>
          <p:cNvSpPr txBox="1"/>
          <p:nvPr/>
        </p:nvSpPr>
        <p:spPr>
          <a:xfrm>
            <a:off x="6411835" y="5349945"/>
            <a:ext cx="5401503" cy="369332"/>
          </a:xfrm>
          <a:prstGeom prst="rect">
            <a:avLst/>
          </a:prstGeom>
          <a:noFill/>
        </p:spPr>
        <p:txBody>
          <a:bodyPr wrap="square" rtlCol="0">
            <a:spAutoFit/>
          </a:bodyPr>
          <a:lstStyle/>
          <a:p>
            <a:r>
              <a:rPr lang="ja-JP" altLang="en-US" b="1" dirty="0">
                <a:solidFill>
                  <a:srgbClr val="FFC000"/>
                </a:solidFill>
              </a:rPr>
              <a:t>ヒント：スイッチは</a:t>
            </a:r>
            <a:r>
              <a:rPr lang="en-US" altLang="ja-JP" b="1" dirty="0">
                <a:solidFill>
                  <a:srgbClr val="FFC000"/>
                </a:solidFill>
              </a:rPr>
              <a:t>GP15</a:t>
            </a:r>
            <a:r>
              <a:rPr lang="ja-JP" altLang="en-US" b="1" dirty="0">
                <a:solidFill>
                  <a:srgbClr val="FFC000"/>
                </a:solidFill>
              </a:rPr>
              <a:t>番につなげてるからね</a:t>
            </a:r>
            <a:endParaRPr lang="en-US" b="1" dirty="0">
              <a:solidFill>
                <a:srgbClr val="FFC000"/>
              </a:solidFill>
            </a:endParaRPr>
          </a:p>
        </p:txBody>
      </p:sp>
      <p:cxnSp>
        <p:nvCxnSpPr>
          <p:cNvPr id="15" name="直線コネクタ 14">
            <a:extLst>
              <a:ext uri="{FF2B5EF4-FFF2-40B4-BE49-F238E27FC236}">
                <a16:creationId xmlns:a16="http://schemas.microsoft.com/office/drawing/2014/main" id="{4D518A51-256F-4AEE-BD7D-F3D973BFDEB6}"/>
              </a:ext>
            </a:extLst>
          </p:cNvPr>
          <p:cNvCxnSpPr/>
          <p:nvPr/>
        </p:nvCxnSpPr>
        <p:spPr>
          <a:xfrm>
            <a:off x="5936086" y="5430149"/>
            <a:ext cx="475749" cy="750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フリーフォーム: 図形 18">
            <a:extLst>
              <a:ext uri="{FF2B5EF4-FFF2-40B4-BE49-F238E27FC236}">
                <a16:creationId xmlns:a16="http://schemas.microsoft.com/office/drawing/2014/main" id="{48FA38B8-4BE6-46C6-8F51-3CEA6FACE214}"/>
              </a:ext>
            </a:extLst>
          </p:cNvPr>
          <p:cNvSpPr/>
          <p:nvPr/>
        </p:nvSpPr>
        <p:spPr>
          <a:xfrm>
            <a:off x="333264" y="2055813"/>
            <a:ext cx="1184037" cy="2646816"/>
          </a:xfrm>
          <a:custGeom>
            <a:avLst/>
            <a:gdLst>
              <a:gd name="connsiteX0" fmla="*/ 490701 w 1184037"/>
              <a:gd name="connsiteY0" fmla="*/ 90178 h 2763040"/>
              <a:gd name="connsiteX1" fmla="*/ 470604 w 1184037"/>
              <a:gd name="connsiteY1" fmla="*/ 140420 h 2763040"/>
              <a:gd name="connsiteX2" fmla="*/ 18428 w 1184037"/>
              <a:gd name="connsiteY2" fmla="*/ 1416560 h 2763040"/>
              <a:gd name="connsiteX3" fmla="*/ 1184037 w 1184037"/>
              <a:gd name="connsiteY3" fmla="*/ 2763040 h 2763040"/>
            </a:gdLst>
            <a:ahLst/>
            <a:cxnLst>
              <a:cxn ang="0">
                <a:pos x="connsiteX0" y="connsiteY0"/>
              </a:cxn>
              <a:cxn ang="0">
                <a:pos x="connsiteX1" y="connsiteY1"/>
              </a:cxn>
              <a:cxn ang="0">
                <a:pos x="connsiteX2" y="connsiteY2"/>
              </a:cxn>
              <a:cxn ang="0">
                <a:pos x="connsiteX3" y="connsiteY3"/>
              </a:cxn>
            </a:cxnLst>
            <a:rect l="l" t="t" r="r" b="b"/>
            <a:pathLst>
              <a:path w="1184037" h="2763040">
                <a:moveTo>
                  <a:pt x="490701" y="90178"/>
                </a:moveTo>
                <a:cubicBezTo>
                  <a:pt x="520008" y="4767"/>
                  <a:pt x="549316" y="-80644"/>
                  <a:pt x="470604" y="140420"/>
                </a:cubicBezTo>
                <a:cubicBezTo>
                  <a:pt x="391892" y="361484"/>
                  <a:pt x="-100477" y="979457"/>
                  <a:pt x="18428" y="1416560"/>
                </a:cubicBezTo>
                <a:cubicBezTo>
                  <a:pt x="137333" y="1853663"/>
                  <a:pt x="660685" y="2308351"/>
                  <a:pt x="1184037" y="276304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グループ化 17">
            <a:extLst>
              <a:ext uri="{FF2B5EF4-FFF2-40B4-BE49-F238E27FC236}">
                <a16:creationId xmlns:a16="http://schemas.microsoft.com/office/drawing/2014/main" id="{AE2AB760-A3BB-413F-A835-19FD9753C462}"/>
              </a:ext>
            </a:extLst>
          </p:cNvPr>
          <p:cNvGrpSpPr/>
          <p:nvPr/>
        </p:nvGrpSpPr>
        <p:grpSpPr>
          <a:xfrm>
            <a:off x="-5082" y="8472"/>
            <a:ext cx="1786748" cy="546848"/>
            <a:chOff x="550140" y="4508477"/>
            <a:chExt cx="1786748" cy="546848"/>
          </a:xfrm>
        </p:grpSpPr>
        <p:sp>
          <p:nvSpPr>
            <p:cNvPr id="20" name="テキスト ボックス 19">
              <a:extLst>
                <a:ext uri="{FF2B5EF4-FFF2-40B4-BE49-F238E27FC236}">
                  <a16:creationId xmlns:a16="http://schemas.microsoft.com/office/drawing/2014/main" id="{A80DE0FC-250B-429C-ADBC-9BE473E39644}"/>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21" name="Picture 2" descr="工作をする子供たちのイラスト | かわいいフリー素材集 いらすとや">
              <a:extLst>
                <a:ext uri="{FF2B5EF4-FFF2-40B4-BE49-F238E27FC236}">
                  <a16:creationId xmlns:a16="http://schemas.microsoft.com/office/drawing/2014/main" id="{ED089F20-7247-4419-ADA6-A9979E9BD70C}"/>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552898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a16="http://schemas.microsoft.com/office/drawing/2014/main" id="{33C27BDD-FF96-4F85-9328-15DB9828EB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0353" y="2288512"/>
            <a:ext cx="2937779" cy="2213395"/>
          </a:xfrm>
          <a:prstGeom prst="rect">
            <a:avLst/>
          </a:prstGeom>
        </p:spPr>
      </p:pic>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6 </a:t>
            </a:r>
            <a:r>
              <a:rPr lang="ja-JP" altLang="en-US" dirty="0"/>
              <a:t>ボタンを押したら点滅させる</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a:xfrm>
            <a:off x="4443551" y="1830665"/>
            <a:ext cx="7628033" cy="2430146"/>
          </a:xfrm>
        </p:spPr>
        <p:txBody>
          <a:bodyPr/>
          <a:lstStyle/>
          <a:p>
            <a:pPr marL="0" indent="0">
              <a:buNone/>
            </a:pPr>
            <a:r>
              <a:rPr lang="ja-JP" altLang="en-US" dirty="0">
                <a:solidFill>
                  <a:schemeClr val="accent6"/>
                </a:solidFill>
              </a:rPr>
              <a:t>その２ くりかえす命令を</a:t>
            </a:r>
            <a:r>
              <a:rPr lang="en-US" altLang="ja-JP" dirty="0">
                <a:solidFill>
                  <a:schemeClr val="accent6"/>
                </a:solidFill>
              </a:rPr>
              <a:t>3</a:t>
            </a:r>
            <a:r>
              <a:rPr lang="ja-JP" altLang="en-US" dirty="0">
                <a:solidFill>
                  <a:schemeClr val="accent6"/>
                </a:solidFill>
              </a:rPr>
              <a:t>行追加する</a:t>
            </a:r>
            <a:endParaRPr lang="en-US" dirty="0">
              <a:solidFill>
                <a:schemeClr val="accent6"/>
              </a:solidFill>
            </a:endParaRPr>
          </a:p>
        </p:txBody>
      </p:sp>
      <p:sp>
        <p:nvSpPr>
          <p:cNvPr id="5" name="正方形/長方形 4">
            <a:extLst>
              <a:ext uri="{FF2B5EF4-FFF2-40B4-BE49-F238E27FC236}">
                <a16:creationId xmlns:a16="http://schemas.microsoft.com/office/drawing/2014/main" id="{D87FF212-69CC-48BB-ADD2-0465642360C6}"/>
              </a:ext>
            </a:extLst>
          </p:cNvPr>
          <p:cNvSpPr/>
          <p:nvPr/>
        </p:nvSpPr>
        <p:spPr>
          <a:xfrm>
            <a:off x="1386673" y="3175958"/>
            <a:ext cx="2270928" cy="4675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B04F8CE-21A5-4758-9BD2-96CFC41BACC0}"/>
              </a:ext>
            </a:extLst>
          </p:cNvPr>
          <p:cNvSpPr txBox="1"/>
          <p:nvPr/>
        </p:nvSpPr>
        <p:spPr>
          <a:xfrm>
            <a:off x="698325" y="1781435"/>
            <a:ext cx="3641452" cy="461665"/>
          </a:xfrm>
          <a:prstGeom prst="rect">
            <a:avLst/>
          </a:prstGeom>
          <a:noFill/>
        </p:spPr>
        <p:txBody>
          <a:bodyPr wrap="square" rtlCol="0">
            <a:spAutoFit/>
          </a:bodyPr>
          <a:lstStyle/>
          <a:p>
            <a:r>
              <a:rPr lang="ja-JP" altLang="en-US" sz="2400" b="1" dirty="0">
                <a:solidFill>
                  <a:schemeClr val="accent6"/>
                </a:solidFill>
              </a:rPr>
              <a:t>ここのプログラムを改造</a:t>
            </a:r>
            <a:endParaRPr lang="en-US" altLang="ja-JP" sz="2400" b="1" dirty="0">
              <a:solidFill>
                <a:schemeClr val="accent6"/>
              </a:solidFill>
            </a:endParaRPr>
          </a:p>
        </p:txBody>
      </p:sp>
      <p:sp>
        <p:nvSpPr>
          <p:cNvPr id="10" name="テキスト ボックス 9">
            <a:extLst>
              <a:ext uri="{FF2B5EF4-FFF2-40B4-BE49-F238E27FC236}">
                <a16:creationId xmlns:a16="http://schemas.microsoft.com/office/drawing/2014/main" id="{15C77AE4-3708-4E20-9A75-9B2D0202CBF1}"/>
              </a:ext>
            </a:extLst>
          </p:cNvPr>
          <p:cNvSpPr txBox="1"/>
          <p:nvPr/>
        </p:nvSpPr>
        <p:spPr>
          <a:xfrm>
            <a:off x="5673841" y="2877207"/>
            <a:ext cx="6175300" cy="3046988"/>
          </a:xfrm>
          <a:prstGeom prst="rect">
            <a:avLst/>
          </a:prstGeom>
          <a:noFill/>
        </p:spPr>
        <p:txBody>
          <a:bodyPr wrap="square" rtlCol="0">
            <a:spAutoFit/>
          </a:bodyPr>
          <a:lstStyle/>
          <a:p>
            <a:r>
              <a:rPr lang="en-US" altLang="ja-JP" sz="2400" dirty="0">
                <a:latin typeface="Consolas" panose="020B0609020204030204" pitchFamily="49" charset="0"/>
                <a:cs typeface="Consolas" panose="020B0609020204030204" pitchFamily="49" charset="0"/>
              </a:rPr>
              <a:t>GP15 = piperPin(board.GP15, "GP15")</a:t>
            </a:r>
          </a:p>
          <a:p>
            <a:endParaRPr lang="en-US" altLang="ja-JP" sz="2400" dirty="0">
              <a:latin typeface="Consolas" panose="020B0609020204030204" pitchFamily="49" charset="0"/>
              <a:cs typeface="Consolas" panose="020B0609020204030204" pitchFamily="49" charset="0"/>
            </a:endParaRPr>
          </a:p>
          <a:p>
            <a:endParaRPr lang="en-US" altLang="ja-JP" sz="2400" dirty="0">
              <a:latin typeface="Consolas" panose="020B0609020204030204" pitchFamily="49" charset="0"/>
              <a:cs typeface="Consolas" panose="020B0609020204030204" pitchFamily="49" charset="0"/>
            </a:endParaRPr>
          </a:p>
          <a:p>
            <a:endParaRPr lang="en-US" altLang="ja-JP" sz="2400" dirty="0">
              <a:latin typeface="Consolas" panose="020B0609020204030204" pitchFamily="49" charset="0"/>
              <a:cs typeface="Consolas" panose="020B0609020204030204" pitchFamily="49" charset="0"/>
            </a:endParaRPr>
          </a:p>
          <a:p>
            <a:endParaRPr lang="en-US" altLang="ja-JP" sz="2400" dirty="0">
              <a:latin typeface="Consolas" panose="020B0609020204030204" pitchFamily="49" charset="0"/>
              <a:cs typeface="Consolas" panose="020B0609020204030204" pitchFamily="49" charset="0"/>
            </a:endParaRPr>
          </a:p>
          <a:p>
            <a:endParaRPr lang="en-US" altLang="ja-JP" sz="2400" dirty="0">
              <a:latin typeface="Consolas" panose="020B0609020204030204" pitchFamily="49" charset="0"/>
              <a:cs typeface="Consolas" panose="020B0609020204030204" pitchFamily="49" charset="0"/>
            </a:endParaRPr>
          </a:p>
          <a:p>
            <a:r>
              <a:rPr lang="en-US" altLang="ja-JP" sz="2400" dirty="0">
                <a:latin typeface="Consolas" panose="020B0609020204030204" pitchFamily="49" charset="0"/>
                <a:cs typeface="Consolas" panose="020B0609020204030204" pitchFamily="49" charset="0"/>
              </a:rPr>
              <a:t>for count in range(10):</a:t>
            </a:r>
          </a:p>
          <a:p>
            <a:endParaRPr lang="en-US" altLang="ja-JP" sz="2400" dirty="0">
              <a:latin typeface="Consolas" panose="020B0609020204030204" pitchFamily="49" charset="0"/>
              <a:cs typeface="Consolas" panose="020B0609020204030204" pitchFamily="49" charset="0"/>
            </a:endParaRPr>
          </a:p>
        </p:txBody>
      </p:sp>
      <p:sp>
        <p:nvSpPr>
          <p:cNvPr id="17" name="正方形/長方形 16">
            <a:extLst>
              <a:ext uri="{FF2B5EF4-FFF2-40B4-BE49-F238E27FC236}">
                <a16:creationId xmlns:a16="http://schemas.microsoft.com/office/drawing/2014/main" id="{5ED9D1C2-18DE-48F4-9278-F0A09C13173C}"/>
              </a:ext>
            </a:extLst>
          </p:cNvPr>
          <p:cNvSpPr/>
          <p:nvPr/>
        </p:nvSpPr>
        <p:spPr>
          <a:xfrm>
            <a:off x="5673841" y="2877208"/>
            <a:ext cx="6104336" cy="284030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FF86919F-1D12-44C3-B1DF-44C2E34C0292}"/>
              </a:ext>
            </a:extLst>
          </p:cNvPr>
          <p:cNvSpPr/>
          <p:nvPr/>
        </p:nvSpPr>
        <p:spPr>
          <a:xfrm>
            <a:off x="139252" y="6374383"/>
            <a:ext cx="6096000" cy="430887"/>
          </a:xfrm>
          <a:prstGeom prst="rect">
            <a:avLst/>
          </a:prstGeom>
        </p:spPr>
        <p:txBody>
          <a:bodyPr>
            <a:spAutoFit/>
          </a:bodyPr>
          <a:lstStyle/>
          <a:p>
            <a:endParaRPr lang="en-US" sz="1100" dirty="0"/>
          </a:p>
          <a:p>
            <a:r>
              <a:rPr lang="ja-JP" altLang="en-US" sz="1100" dirty="0"/>
              <a:t>お助けプログラム　</a:t>
            </a:r>
            <a:r>
              <a:rPr lang="en-US" sz="1100" dirty="0">
                <a:hlinkClick r:id="rId3"/>
              </a:rPr>
              <a:t>https://github.com/te1netd/prochalle-led/blob/main/step6-code.py</a:t>
            </a:r>
            <a:endParaRPr lang="en-US" sz="1100" dirty="0"/>
          </a:p>
        </p:txBody>
      </p:sp>
      <p:sp>
        <p:nvSpPr>
          <p:cNvPr id="18" name="矢印: 左 17">
            <a:extLst>
              <a:ext uri="{FF2B5EF4-FFF2-40B4-BE49-F238E27FC236}">
                <a16:creationId xmlns:a16="http://schemas.microsoft.com/office/drawing/2014/main" id="{A32987CD-FA1D-4029-8353-EB4C283CCB28}"/>
              </a:ext>
            </a:extLst>
          </p:cNvPr>
          <p:cNvSpPr/>
          <p:nvPr/>
        </p:nvSpPr>
        <p:spPr>
          <a:xfrm flipH="1">
            <a:off x="5249169" y="3703541"/>
            <a:ext cx="353707" cy="259117"/>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r"/>
            <a:r>
              <a:rPr lang="ja-JP" altLang="en-US" sz="1600" b="1" dirty="0">
                <a:solidFill>
                  <a:schemeClr val="tx1"/>
                </a:solidFill>
              </a:rPr>
              <a:t>　</a:t>
            </a:r>
            <a:r>
              <a:rPr lang="ja-JP" altLang="en-US" sz="2000" b="1" dirty="0">
                <a:solidFill>
                  <a:schemeClr val="accent6"/>
                </a:solidFill>
              </a:rPr>
              <a:t>　追加     </a:t>
            </a:r>
            <a:endParaRPr lang="en-US" sz="1600" b="1" dirty="0">
              <a:solidFill>
                <a:schemeClr val="accent6"/>
              </a:solidFill>
            </a:endParaRPr>
          </a:p>
        </p:txBody>
      </p:sp>
      <p:sp>
        <p:nvSpPr>
          <p:cNvPr id="20" name="テキスト ボックス 19">
            <a:extLst>
              <a:ext uri="{FF2B5EF4-FFF2-40B4-BE49-F238E27FC236}">
                <a16:creationId xmlns:a16="http://schemas.microsoft.com/office/drawing/2014/main" id="{A5CF5D2F-62D1-4A7D-BDFD-9B52822827DC}"/>
              </a:ext>
            </a:extLst>
          </p:cNvPr>
          <p:cNvSpPr txBox="1"/>
          <p:nvPr/>
        </p:nvSpPr>
        <p:spPr>
          <a:xfrm>
            <a:off x="4443550" y="2427019"/>
            <a:ext cx="5263157" cy="369332"/>
          </a:xfrm>
          <a:prstGeom prst="rect">
            <a:avLst/>
          </a:prstGeom>
          <a:noFill/>
        </p:spPr>
        <p:txBody>
          <a:bodyPr wrap="square" rtlCol="0">
            <a:spAutoFit/>
          </a:bodyPr>
          <a:lstStyle/>
          <a:p>
            <a:r>
              <a:rPr lang="ja-JP" altLang="en-US" b="1" dirty="0">
                <a:solidFill>
                  <a:schemeClr val="accent6"/>
                </a:solidFill>
              </a:rPr>
              <a:t>このあいだに、緑色の３行を追加する</a:t>
            </a:r>
            <a:endParaRPr lang="en-US" b="1" dirty="0">
              <a:solidFill>
                <a:schemeClr val="accent6"/>
              </a:solidFill>
            </a:endParaRPr>
          </a:p>
        </p:txBody>
      </p:sp>
      <p:sp>
        <p:nvSpPr>
          <p:cNvPr id="21" name="テキスト ボックス 20">
            <a:extLst>
              <a:ext uri="{FF2B5EF4-FFF2-40B4-BE49-F238E27FC236}">
                <a16:creationId xmlns:a16="http://schemas.microsoft.com/office/drawing/2014/main" id="{9BCA366A-A687-4A76-BDA0-BC854FADFF1C}"/>
              </a:ext>
            </a:extLst>
          </p:cNvPr>
          <p:cNvSpPr txBox="1"/>
          <p:nvPr/>
        </p:nvSpPr>
        <p:spPr>
          <a:xfrm>
            <a:off x="9580775" y="0"/>
            <a:ext cx="2611225" cy="523220"/>
          </a:xfrm>
          <a:prstGeom prst="rect">
            <a:avLst/>
          </a:prstGeom>
          <a:solidFill>
            <a:srgbClr val="7030A0"/>
          </a:solidFill>
          <a:ln>
            <a:noFill/>
          </a:ln>
        </p:spPr>
        <p:txBody>
          <a:bodyPr wrap="square" rtlCol="0">
            <a:spAutoFit/>
          </a:bodyPr>
          <a:lstStyle/>
          <a:p>
            <a:r>
              <a:rPr lang="ja-JP" altLang="en-US" sz="2800" b="1" dirty="0">
                <a:solidFill>
                  <a:schemeClr val="bg1"/>
                </a:solidFill>
              </a:rPr>
              <a:t>プログラム</a:t>
            </a:r>
            <a:r>
              <a:rPr lang="en-US" altLang="ja-JP" sz="2800" b="1" dirty="0">
                <a:solidFill>
                  <a:schemeClr val="bg1"/>
                </a:solidFill>
              </a:rPr>
              <a:t>6-2</a:t>
            </a:r>
            <a:endParaRPr lang="en-US" sz="2800" b="1" dirty="0">
              <a:solidFill>
                <a:schemeClr val="bg1"/>
              </a:solidFill>
            </a:endParaRPr>
          </a:p>
        </p:txBody>
      </p:sp>
      <p:sp>
        <p:nvSpPr>
          <p:cNvPr id="22" name="矢印: 左 21">
            <a:extLst>
              <a:ext uri="{FF2B5EF4-FFF2-40B4-BE49-F238E27FC236}">
                <a16:creationId xmlns:a16="http://schemas.microsoft.com/office/drawing/2014/main" id="{99C3B9C6-C629-49B8-ACD7-D13E6CAAF578}"/>
              </a:ext>
            </a:extLst>
          </p:cNvPr>
          <p:cNvSpPr/>
          <p:nvPr/>
        </p:nvSpPr>
        <p:spPr>
          <a:xfrm flipH="1">
            <a:off x="5249169" y="4086630"/>
            <a:ext cx="353707" cy="259117"/>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r"/>
            <a:r>
              <a:rPr lang="ja-JP" altLang="en-US" sz="1600" b="1" dirty="0">
                <a:solidFill>
                  <a:schemeClr val="tx1"/>
                </a:solidFill>
              </a:rPr>
              <a:t>　</a:t>
            </a:r>
            <a:r>
              <a:rPr lang="ja-JP" altLang="en-US" sz="2000" b="1" dirty="0">
                <a:solidFill>
                  <a:schemeClr val="accent6"/>
                </a:solidFill>
              </a:rPr>
              <a:t>　追加     </a:t>
            </a:r>
            <a:endParaRPr lang="en-US" sz="1600" b="1" dirty="0">
              <a:solidFill>
                <a:schemeClr val="accent6"/>
              </a:solidFill>
            </a:endParaRPr>
          </a:p>
        </p:txBody>
      </p:sp>
      <p:sp>
        <p:nvSpPr>
          <p:cNvPr id="23" name="矢印: 左 22">
            <a:extLst>
              <a:ext uri="{FF2B5EF4-FFF2-40B4-BE49-F238E27FC236}">
                <a16:creationId xmlns:a16="http://schemas.microsoft.com/office/drawing/2014/main" id="{5D3C56B6-12F5-4132-BF5E-E362551B9CB6}"/>
              </a:ext>
            </a:extLst>
          </p:cNvPr>
          <p:cNvSpPr/>
          <p:nvPr/>
        </p:nvSpPr>
        <p:spPr>
          <a:xfrm flipH="1">
            <a:off x="5249168" y="4469719"/>
            <a:ext cx="353707" cy="259117"/>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r"/>
            <a:r>
              <a:rPr lang="ja-JP" altLang="en-US" sz="1600" b="1" dirty="0">
                <a:solidFill>
                  <a:schemeClr val="tx1"/>
                </a:solidFill>
              </a:rPr>
              <a:t>　</a:t>
            </a:r>
            <a:r>
              <a:rPr lang="ja-JP" altLang="en-US" sz="2000" b="1" dirty="0">
                <a:solidFill>
                  <a:schemeClr val="accent6"/>
                </a:solidFill>
              </a:rPr>
              <a:t>　追加     </a:t>
            </a:r>
            <a:endParaRPr lang="en-US" sz="1600" b="1" dirty="0">
              <a:solidFill>
                <a:schemeClr val="accent6"/>
              </a:solidFill>
            </a:endParaRPr>
          </a:p>
        </p:txBody>
      </p:sp>
      <p:sp>
        <p:nvSpPr>
          <p:cNvPr id="8" name="フリーフォーム: 図形 7">
            <a:extLst>
              <a:ext uri="{FF2B5EF4-FFF2-40B4-BE49-F238E27FC236}">
                <a16:creationId xmlns:a16="http://schemas.microsoft.com/office/drawing/2014/main" id="{7766C327-E644-4E4D-A018-1617B15A86A8}"/>
              </a:ext>
            </a:extLst>
          </p:cNvPr>
          <p:cNvSpPr/>
          <p:nvPr/>
        </p:nvSpPr>
        <p:spPr>
          <a:xfrm>
            <a:off x="4218603" y="2672862"/>
            <a:ext cx="1498909" cy="2710464"/>
          </a:xfrm>
          <a:custGeom>
            <a:avLst/>
            <a:gdLst>
              <a:gd name="connsiteX0" fmla="*/ 293107 w 1498909"/>
              <a:gd name="connsiteY0" fmla="*/ 0 h 2710464"/>
              <a:gd name="connsiteX1" fmla="*/ 82092 w 1498909"/>
              <a:gd name="connsiteY1" fmla="*/ 2351314 h 2710464"/>
              <a:gd name="connsiteX2" fmla="*/ 1498909 w 1498909"/>
              <a:gd name="connsiteY2" fmla="*/ 2662813 h 2710464"/>
            </a:gdLst>
            <a:ahLst/>
            <a:cxnLst>
              <a:cxn ang="0">
                <a:pos x="connsiteX0" y="connsiteY0"/>
              </a:cxn>
              <a:cxn ang="0">
                <a:pos x="connsiteX1" y="connsiteY1"/>
              </a:cxn>
              <a:cxn ang="0">
                <a:pos x="connsiteX2" y="connsiteY2"/>
              </a:cxn>
            </a:cxnLst>
            <a:rect l="l" t="t" r="r" b="b"/>
            <a:pathLst>
              <a:path w="1498909" h="2710464">
                <a:moveTo>
                  <a:pt x="293107" y="0"/>
                </a:moveTo>
                <a:cubicBezTo>
                  <a:pt x="87116" y="953756"/>
                  <a:pt x="-118875" y="1907512"/>
                  <a:pt x="82092" y="2351314"/>
                </a:cubicBezTo>
                <a:cubicBezTo>
                  <a:pt x="283059" y="2795116"/>
                  <a:pt x="890984" y="2728964"/>
                  <a:pt x="1498909" y="2662813"/>
                </a:cubicBezTo>
              </a:path>
            </a:pathLst>
          </a:custGeom>
          <a:noFill/>
          <a:ln w="190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フリーフォーム: 図形 13">
            <a:extLst>
              <a:ext uri="{FF2B5EF4-FFF2-40B4-BE49-F238E27FC236}">
                <a16:creationId xmlns:a16="http://schemas.microsoft.com/office/drawing/2014/main" id="{56694CC4-7420-4CAA-9F26-669B6C7058D4}"/>
              </a:ext>
            </a:extLst>
          </p:cNvPr>
          <p:cNvSpPr/>
          <p:nvPr/>
        </p:nvSpPr>
        <p:spPr>
          <a:xfrm>
            <a:off x="4511710" y="2682910"/>
            <a:ext cx="1105319" cy="412663"/>
          </a:xfrm>
          <a:custGeom>
            <a:avLst/>
            <a:gdLst>
              <a:gd name="connsiteX0" fmla="*/ 0 w 1105319"/>
              <a:gd name="connsiteY0" fmla="*/ 0 h 492369"/>
              <a:gd name="connsiteX1" fmla="*/ 422031 w 1105319"/>
              <a:gd name="connsiteY1" fmla="*/ 361741 h 492369"/>
              <a:gd name="connsiteX2" fmla="*/ 1105319 w 1105319"/>
              <a:gd name="connsiteY2" fmla="*/ 492369 h 492369"/>
            </a:gdLst>
            <a:ahLst/>
            <a:cxnLst>
              <a:cxn ang="0">
                <a:pos x="connsiteX0" y="connsiteY0"/>
              </a:cxn>
              <a:cxn ang="0">
                <a:pos x="connsiteX1" y="connsiteY1"/>
              </a:cxn>
              <a:cxn ang="0">
                <a:pos x="connsiteX2" y="connsiteY2"/>
              </a:cxn>
            </a:cxnLst>
            <a:rect l="l" t="t" r="r" b="b"/>
            <a:pathLst>
              <a:path w="1105319" h="492369">
                <a:moveTo>
                  <a:pt x="0" y="0"/>
                </a:moveTo>
                <a:cubicBezTo>
                  <a:pt x="118905" y="139839"/>
                  <a:pt x="237811" y="279679"/>
                  <a:pt x="422031" y="361741"/>
                </a:cubicBezTo>
                <a:cubicBezTo>
                  <a:pt x="606251" y="443803"/>
                  <a:pt x="855785" y="468086"/>
                  <a:pt x="1105319" y="492369"/>
                </a:cubicBezTo>
              </a:path>
            </a:pathLst>
          </a:custGeom>
          <a:noFill/>
          <a:ln w="190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正方形/長方形 3">
            <a:extLst>
              <a:ext uri="{FF2B5EF4-FFF2-40B4-BE49-F238E27FC236}">
                <a16:creationId xmlns:a16="http://schemas.microsoft.com/office/drawing/2014/main" id="{1AEF6EEA-1938-46E2-8288-153BB4BCE46F}"/>
              </a:ext>
            </a:extLst>
          </p:cNvPr>
          <p:cNvSpPr/>
          <p:nvPr/>
        </p:nvSpPr>
        <p:spPr>
          <a:xfrm>
            <a:off x="5685307" y="3604402"/>
            <a:ext cx="6104336" cy="1200329"/>
          </a:xfrm>
          <a:prstGeom prst="rect">
            <a:avLst/>
          </a:prstGeom>
          <a:ln>
            <a:solidFill>
              <a:srgbClr val="FF0000"/>
            </a:solidFill>
          </a:ln>
        </p:spPr>
        <p:txBody>
          <a:bodyPr wrap="square">
            <a:spAutoFit/>
          </a:bodyPr>
          <a:lstStyle/>
          <a:p>
            <a:r>
              <a:rPr lang="en-US" altLang="ja-JP" sz="2400" b="1" dirty="0">
                <a:solidFill>
                  <a:schemeClr val="accent6"/>
                </a:solidFill>
                <a:latin typeface="Consolas" panose="020B0609020204030204" pitchFamily="49" charset="0"/>
                <a:cs typeface="Consolas" panose="020B0609020204030204" pitchFamily="49" charset="0"/>
              </a:rPr>
              <a:t>while True:</a:t>
            </a:r>
          </a:p>
          <a:p>
            <a:r>
              <a:rPr lang="en-US" altLang="ja-JP" sz="2400" b="1" dirty="0">
                <a:solidFill>
                  <a:schemeClr val="accent6"/>
                </a:solidFill>
                <a:latin typeface="Consolas" panose="020B0609020204030204" pitchFamily="49" charset="0"/>
                <a:cs typeface="Consolas" panose="020B0609020204030204" pitchFamily="49" charset="0"/>
              </a:rPr>
              <a:t>  while GP15.checkPin(Pull.UP):</a:t>
            </a:r>
          </a:p>
          <a:p>
            <a:r>
              <a:rPr lang="en-US" altLang="ja-JP" sz="2400" b="1" dirty="0">
                <a:solidFill>
                  <a:schemeClr val="accent6"/>
                </a:solidFill>
                <a:latin typeface="Consolas" panose="020B0609020204030204" pitchFamily="49" charset="0"/>
                <a:cs typeface="Consolas" panose="020B0609020204030204" pitchFamily="49" charset="0"/>
              </a:rPr>
              <a:t>    pass</a:t>
            </a:r>
          </a:p>
        </p:txBody>
      </p:sp>
      <p:grpSp>
        <p:nvGrpSpPr>
          <p:cNvPr id="19" name="グループ化 18">
            <a:extLst>
              <a:ext uri="{FF2B5EF4-FFF2-40B4-BE49-F238E27FC236}">
                <a16:creationId xmlns:a16="http://schemas.microsoft.com/office/drawing/2014/main" id="{8745E778-C83C-4DAF-B4E0-F76C31A75B4B}"/>
              </a:ext>
            </a:extLst>
          </p:cNvPr>
          <p:cNvGrpSpPr/>
          <p:nvPr/>
        </p:nvGrpSpPr>
        <p:grpSpPr>
          <a:xfrm>
            <a:off x="-5082" y="8472"/>
            <a:ext cx="1786748" cy="546848"/>
            <a:chOff x="550140" y="4508477"/>
            <a:chExt cx="1786748" cy="546848"/>
          </a:xfrm>
        </p:grpSpPr>
        <p:sp>
          <p:nvSpPr>
            <p:cNvPr id="24" name="テキスト ボックス 23">
              <a:extLst>
                <a:ext uri="{FF2B5EF4-FFF2-40B4-BE49-F238E27FC236}">
                  <a16:creationId xmlns:a16="http://schemas.microsoft.com/office/drawing/2014/main" id="{AC1FCBA2-034A-47C4-B581-98EEF1031CA3}"/>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26" name="Picture 2" descr="工作をする子供たちのイラスト | かわいいフリー素材集 いらすとや">
              <a:extLst>
                <a:ext uri="{FF2B5EF4-FFF2-40B4-BE49-F238E27FC236}">
                  <a16:creationId xmlns:a16="http://schemas.microsoft.com/office/drawing/2014/main" id="{685044D8-D246-4BD0-AC4C-1F32758CAD1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429882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A2EC6440-08FA-44A5-8982-48E6CC70EEA3}"/>
              </a:ext>
            </a:extLst>
          </p:cNvPr>
          <p:cNvPicPr>
            <a:picLocks noChangeAspect="1"/>
          </p:cNvPicPr>
          <p:nvPr/>
        </p:nvPicPr>
        <p:blipFill>
          <a:blip r:embed="rId2">
            <a:duotone>
              <a:schemeClr val="accent4">
                <a:shade val="45000"/>
                <a:satMod val="135000"/>
              </a:schemeClr>
              <a:prstClr val="white"/>
            </a:duotone>
          </a:blip>
          <a:stretch>
            <a:fillRect/>
          </a:stretch>
        </p:blipFill>
        <p:spPr>
          <a:xfrm>
            <a:off x="4947117" y="2535639"/>
            <a:ext cx="260014" cy="263748"/>
          </a:xfrm>
          <a:prstGeom prst="rect">
            <a:avLst/>
          </a:prstGeom>
        </p:spPr>
      </p:pic>
      <p:pic>
        <p:nvPicPr>
          <p:cNvPr id="21" name="図 20">
            <a:extLst>
              <a:ext uri="{FF2B5EF4-FFF2-40B4-BE49-F238E27FC236}">
                <a16:creationId xmlns:a16="http://schemas.microsoft.com/office/drawing/2014/main" id="{0C6EA8F2-37AA-4444-A457-24F47C19E831}"/>
              </a:ext>
            </a:extLst>
          </p:cNvPr>
          <p:cNvPicPr>
            <a:picLocks noChangeAspect="1"/>
          </p:cNvPicPr>
          <p:nvPr/>
        </p:nvPicPr>
        <p:blipFill>
          <a:blip r:embed="rId2">
            <a:duotone>
              <a:schemeClr val="accent4">
                <a:shade val="45000"/>
                <a:satMod val="135000"/>
              </a:schemeClr>
              <a:prstClr val="white"/>
            </a:duotone>
          </a:blip>
          <a:stretch>
            <a:fillRect/>
          </a:stretch>
        </p:blipFill>
        <p:spPr>
          <a:xfrm>
            <a:off x="4947117" y="2769362"/>
            <a:ext cx="260014" cy="263748"/>
          </a:xfrm>
          <a:prstGeom prst="rect">
            <a:avLst/>
          </a:prstGeom>
        </p:spPr>
      </p:pic>
      <p:pic>
        <p:nvPicPr>
          <p:cNvPr id="22" name="図 21">
            <a:extLst>
              <a:ext uri="{FF2B5EF4-FFF2-40B4-BE49-F238E27FC236}">
                <a16:creationId xmlns:a16="http://schemas.microsoft.com/office/drawing/2014/main" id="{023ADD78-D9BE-4974-B0E3-EEA7525BFCE3}"/>
              </a:ext>
            </a:extLst>
          </p:cNvPr>
          <p:cNvPicPr>
            <a:picLocks noChangeAspect="1"/>
          </p:cNvPicPr>
          <p:nvPr/>
        </p:nvPicPr>
        <p:blipFill>
          <a:blip r:embed="rId2">
            <a:duotone>
              <a:schemeClr val="accent4">
                <a:shade val="45000"/>
                <a:satMod val="135000"/>
              </a:schemeClr>
              <a:prstClr val="white"/>
            </a:duotone>
          </a:blip>
          <a:stretch>
            <a:fillRect/>
          </a:stretch>
        </p:blipFill>
        <p:spPr>
          <a:xfrm>
            <a:off x="5217741" y="2769362"/>
            <a:ext cx="260014" cy="263748"/>
          </a:xfrm>
          <a:prstGeom prst="rect">
            <a:avLst/>
          </a:prstGeom>
        </p:spPr>
      </p:pic>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6 </a:t>
            </a:r>
            <a:r>
              <a:rPr lang="ja-JP" altLang="en-US" dirty="0"/>
              <a:t>ボタンを押したら点滅させる</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a:xfrm>
            <a:off x="4881685" y="1391577"/>
            <a:ext cx="7628033" cy="2430146"/>
          </a:xfrm>
        </p:spPr>
        <p:txBody>
          <a:bodyPr>
            <a:normAutofit/>
          </a:bodyPr>
          <a:lstStyle/>
          <a:p>
            <a:pPr marL="0" indent="0">
              <a:buNone/>
            </a:pPr>
            <a:r>
              <a:rPr lang="ja-JP" altLang="en-US" sz="2400" dirty="0">
                <a:solidFill>
                  <a:schemeClr val="accent6"/>
                </a:solidFill>
              </a:rPr>
              <a:t>その３　</a:t>
            </a:r>
            <a:r>
              <a:rPr lang="en-US" altLang="ja-JP" sz="2400" dirty="0">
                <a:solidFill>
                  <a:schemeClr val="accent6"/>
                </a:solidFill>
              </a:rPr>
              <a:t>for</a:t>
            </a:r>
            <a:r>
              <a:rPr lang="ja-JP" altLang="en-US" sz="2400" dirty="0">
                <a:solidFill>
                  <a:schemeClr val="accent6"/>
                </a:solidFill>
              </a:rPr>
              <a:t>ブロックの列を２マスずらす</a:t>
            </a:r>
            <a:endParaRPr lang="en-US" altLang="ja-JP" sz="2400" dirty="0">
              <a:solidFill>
                <a:schemeClr val="accent6"/>
              </a:solidFill>
            </a:endParaRPr>
          </a:p>
          <a:p>
            <a:pPr marL="0" indent="0">
              <a:buNone/>
            </a:pPr>
            <a:r>
              <a:rPr lang="ja-JP" altLang="en-US" sz="2400" dirty="0">
                <a:solidFill>
                  <a:schemeClr val="accent6"/>
                </a:solidFill>
              </a:rPr>
              <a:t>下のようになれば</a:t>
            </a:r>
            <a:r>
              <a:rPr lang="en-US" altLang="ja-JP" sz="2400" dirty="0">
                <a:solidFill>
                  <a:schemeClr val="accent6"/>
                </a:solidFill>
              </a:rPr>
              <a:t>OK</a:t>
            </a:r>
            <a:endParaRPr lang="en-US" sz="2400" dirty="0">
              <a:solidFill>
                <a:schemeClr val="accent6"/>
              </a:solidFill>
            </a:endParaRPr>
          </a:p>
        </p:txBody>
      </p:sp>
      <p:pic>
        <p:nvPicPr>
          <p:cNvPr id="4" name="図 3">
            <a:extLst>
              <a:ext uri="{FF2B5EF4-FFF2-40B4-BE49-F238E27FC236}">
                <a16:creationId xmlns:a16="http://schemas.microsoft.com/office/drawing/2014/main" id="{920DE066-923B-441B-B1E3-63D9C5234F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1" y="2300386"/>
            <a:ext cx="2986582" cy="2314516"/>
          </a:xfrm>
          <a:prstGeom prst="rect">
            <a:avLst/>
          </a:prstGeom>
        </p:spPr>
      </p:pic>
      <p:sp>
        <p:nvSpPr>
          <p:cNvPr id="5" name="正方形/長方形 4">
            <a:extLst>
              <a:ext uri="{FF2B5EF4-FFF2-40B4-BE49-F238E27FC236}">
                <a16:creationId xmlns:a16="http://schemas.microsoft.com/office/drawing/2014/main" id="{D87FF212-69CC-48BB-ADD2-0465642360C6}"/>
              </a:ext>
            </a:extLst>
          </p:cNvPr>
          <p:cNvSpPr/>
          <p:nvPr/>
        </p:nvSpPr>
        <p:spPr>
          <a:xfrm>
            <a:off x="1548595" y="2700519"/>
            <a:ext cx="2170402" cy="9556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B04F8CE-21A5-4758-9BD2-96CFC41BACC0}"/>
              </a:ext>
            </a:extLst>
          </p:cNvPr>
          <p:cNvSpPr txBox="1"/>
          <p:nvPr/>
        </p:nvSpPr>
        <p:spPr>
          <a:xfrm>
            <a:off x="698325" y="1781435"/>
            <a:ext cx="3641452" cy="461665"/>
          </a:xfrm>
          <a:prstGeom prst="rect">
            <a:avLst/>
          </a:prstGeom>
          <a:noFill/>
        </p:spPr>
        <p:txBody>
          <a:bodyPr wrap="square" rtlCol="0">
            <a:spAutoFit/>
          </a:bodyPr>
          <a:lstStyle/>
          <a:p>
            <a:r>
              <a:rPr lang="ja-JP" altLang="en-US" sz="2400" b="1" dirty="0">
                <a:solidFill>
                  <a:schemeClr val="accent6"/>
                </a:solidFill>
              </a:rPr>
              <a:t>ここのプログラムを改造</a:t>
            </a:r>
            <a:endParaRPr lang="en-US" sz="2400" b="1" dirty="0">
              <a:solidFill>
                <a:schemeClr val="accent6"/>
              </a:solidFill>
            </a:endParaRPr>
          </a:p>
        </p:txBody>
      </p:sp>
      <p:sp>
        <p:nvSpPr>
          <p:cNvPr id="10" name="テキスト ボックス 9">
            <a:extLst>
              <a:ext uri="{FF2B5EF4-FFF2-40B4-BE49-F238E27FC236}">
                <a16:creationId xmlns:a16="http://schemas.microsoft.com/office/drawing/2014/main" id="{15C77AE4-3708-4E20-9A75-9B2D0202CBF1}"/>
              </a:ext>
            </a:extLst>
          </p:cNvPr>
          <p:cNvSpPr txBox="1"/>
          <p:nvPr/>
        </p:nvSpPr>
        <p:spPr>
          <a:xfrm>
            <a:off x="4937471" y="2240711"/>
            <a:ext cx="6175300" cy="1323439"/>
          </a:xfrm>
          <a:prstGeom prst="rect">
            <a:avLst/>
          </a:prstGeom>
          <a:noFill/>
        </p:spPr>
        <p:txBody>
          <a:bodyPr wrap="square" rtlCol="0">
            <a:spAutoFit/>
          </a:bodyPr>
          <a:lstStyle/>
          <a:p>
            <a:r>
              <a:rPr lang="en-US" altLang="ja-JP" sz="1600" dirty="0">
                <a:latin typeface="Consolas" panose="020B0609020204030204" pitchFamily="49" charset="0"/>
                <a:cs typeface="Consolas" panose="020B0609020204030204" pitchFamily="49" charset="0"/>
              </a:rPr>
              <a:t>while True:</a:t>
            </a:r>
          </a:p>
          <a:p>
            <a:r>
              <a:rPr lang="en-US" altLang="ja-JP" sz="1600" dirty="0">
                <a:latin typeface="Consolas" panose="020B0609020204030204" pitchFamily="49" charset="0"/>
                <a:cs typeface="Consolas" panose="020B0609020204030204" pitchFamily="49" charset="0"/>
              </a:rPr>
              <a:t>  while GP15.checkPin(</a:t>
            </a:r>
            <a:r>
              <a:rPr lang="en-US" altLang="ja-JP" sz="1600" dirty="0" err="1">
                <a:latin typeface="Consolas" panose="020B0609020204030204" pitchFamily="49" charset="0"/>
                <a:cs typeface="Consolas" panose="020B0609020204030204" pitchFamily="49" charset="0"/>
              </a:rPr>
              <a:t>Pull.UP</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    pass</a:t>
            </a:r>
          </a:p>
          <a:p>
            <a:endParaRPr lang="en-US" altLang="ja-JP" sz="1600" dirty="0">
              <a:latin typeface="Consolas" panose="020B0609020204030204" pitchFamily="49" charset="0"/>
              <a:cs typeface="Consolas" panose="020B0609020204030204" pitchFamily="49" charset="0"/>
            </a:endParaRPr>
          </a:p>
          <a:p>
            <a:endParaRPr lang="en-US" altLang="ja-JP" sz="1600" dirty="0">
              <a:latin typeface="Consolas" panose="020B0609020204030204" pitchFamily="49" charset="0"/>
              <a:cs typeface="Consolas" panose="020B0609020204030204" pitchFamily="49" charset="0"/>
            </a:endParaRPr>
          </a:p>
        </p:txBody>
      </p:sp>
      <p:sp>
        <p:nvSpPr>
          <p:cNvPr id="16" name="矢印: 左 15">
            <a:extLst>
              <a:ext uri="{FF2B5EF4-FFF2-40B4-BE49-F238E27FC236}">
                <a16:creationId xmlns:a16="http://schemas.microsoft.com/office/drawing/2014/main" id="{940B432F-7412-4340-AE39-640D4053A3B0}"/>
              </a:ext>
            </a:extLst>
          </p:cNvPr>
          <p:cNvSpPr/>
          <p:nvPr/>
        </p:nvSpPr>
        <p:spPr>
          <a:xfrm>
            <a:off x="8695702" y="3667933"/>
            <a:ext cx="590309" cy="243068"/>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ja-JP" altLang="en-US" sz="1600" b="1" dirty="0">
                <a:solidFill>
                  <a:schemeClr val="tx1"/>
                </a:solidFill>
              </a:rPr>
              <a:t>　</a:t>
            </a:r>
            <a:r>
              <a:rPr lang="ja-JP" altLang="en-US" sz="2000" b="1" dirty="0">
                <a:solidFill>
                  <a:schemeClr val="accent6"/>
                </a:solidFill>
              </a:rPr>
              <a:t>　 攻略５で作った命令</a:t>
            </a:r>
            <a:endParaRPr lang="en-US" altLang="ja-JP" sz="2000" b="1" dirty="0">
              <a:solidFill>
                <a:schemeClr val="accent6"/>
              </a:solidFill>
            </a:endParaRPr>
          </a:p>
          <a:p>
            <a:r>
              <a:rPr lang="en-US" altLang="ja-JP" sz="2000" b="1" dirty="0">
                <a:solidFill>
                  <a:schemeClr val="accent6"/>
                </a:solidFill>
              </a:rPr>
              <a:t>       </a:t>
            </a:r>
            <a:r>
              <a:rPr lang="ja-JP" altLang="en-US" sz="2000" b="1" dirty="0">
                <a:solidFill>
                  <a:schemeClr val="accent6"/>
                </a:solidFill>
              </a:rPr>
              <a:t>すべての行に</a:t>
            </a:r>
            <a:endParaRPr lang="en-US" altLang="ja-JP" sz="2000" b="1" dirty="0">
              <a:solidFill>
                <a:schemeClr val="accent6"/>
              </a:solidFill>
            </a:endParaRPr>
          </a:p>
          <a:p>
            <a:r>
              <a:rPr lang="ja-JP" altLang="en-US" sz="2000" b="1" dirty="0">
                <a:solidFill>
                  <a:schemeClr val="accent6"/>
                </a:solidFill>
              </a:rPr>
              <a:t>　　空白を２ついれて</a:t>
            </a:r>
            <a:endParaRPr lang="en-US" altLang="ja-JP" sz="2000" b="1" dirty="0">
              <a:solidFill>
                <a:schemeClr val="accent6"/>
              </a:solidFill>
            </a:endParaRPr>
          </a:p>
          <a:p>
            <a:r>
              <a:rPr lang="ja-JP" altLang="en-US" sz="2000" b="1" dirty="0">
                <a:solidFill>
                  <a:schemeClr val="accent6"/>
                </a:solidFill>
              </a:rPr>
              <a:t>　　右にずらす</a:t>
            </a:r>
            <a:endParaRPr lang="en-US" altLang="ja-JP" sz="2000" b="1" dirty="0">
              <a:solidFill>
                <a:schemeClr val="accent6"/>
              </a:solidFill>
            </a:endParaRPr>
          </a:p>
        </p:txBody>
      </p:sp>
      <p:cxnSp>
        <p:nvCxnSpPr>
          <p:cNvPr id="7" name="直線コネクタ 6">
            <a:extLst>
              <a:ext uri="{FF2B5EF4-FFF2-40B4-BE49-F238E27FC236}">
                <a16:creationId xmlns:a16="http://schemas.microsoft.com/office/drawing/2014/main" id="{5355EF74-1CD4-4CF7-BCB9-BA0ED3EF6F49}"/>
              </a:ext>
            </a:extLst>
          </p:cNvPr>
          <p:cNvCxnSpPr/>
          <p:nvPr/>
        </p:nvCxnSpPr>
        <p:spPr>
          <a:xfrm>
            <a:off x="5206582" y="2321988"/>
            <a:ext cx="0" cy="4383587"/>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7404E5A-32D2-418A-9F95-0EAF97D8FC15}"/>
              </a:ext>
            </a:extLst>
          </p:cNvPr>
          <p:cNvCxnSpPr/>
          <p:nvPr/>
        </p:nvCxnSpPr>
        <p:spPr>
          <a:xfrm>
            <a:off x="4950975" y="2321988"/>
            <a:ext cx="0" cy="4383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23AF801-D18C-4A79-9618-A8BF5F635C12}"/>
              </a:ext>
            </a:extLst>
          </p:cNvPr>
          <p:cNvCxnSpPr/>
          <p:nvPr/>
        </p:nvCxnSpPr>
        <p:spPr>
          <a:xfrm>
            <a:off x="5462189" y="2321988"/>
            <a:ext cx="0" cy="438358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9" name="矢印: 左 18">
            <a:extLst>
              <a:ext uri="{FF2B5EF4-FFF2-40B4-BE49-F238E27FC236}">
                <a16:creationId xmlns:a16="http://schemas.microsoft.com/office/drawing/2014/main" id="{4A0DE3D1-BA98-460D-BFE5-67852A894143}"/>
              </a:ext>
            </a:extLst>
          </p:cNvPr>
          <p:cNvSpPr/>
          <p:nvPr/>
        </p:nvSpPr>
        <p:spPr>
          <a:xfrm>
            <a:off x="8695702" y="2526294"/>
            <a:ext cx="590309" cy="243068"/>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ja-JP" altLang="en-US" sz="1600" b="1" dirty="0">
                <a:solidFill>
                  <a:schemeClr val="tx1"/>
                </a:solidFill>
              </a:rPr>
              <a:t>　</a:t>
            </a:r>
            <a:r>
              <a:rPr lang="ja-JP" altLang="en-US" sz="2000" b="1" dirty="0">
                <a:solidFill>
                  <a:schemeClr val="tx1"/>
                </a:solidFill>
              </a:rPr>
              <a:t>　さっき追加した命令は</a:t>
            </a:r>
            <a:endParaRPr lang="en-US" altLang="ja-JP" sz="2000" b="1" dirty="0">
              <a:solidFill>
                <a:schemeClr val="tx1"/>
              </a:solidFill>
            </a:endParaRPr>
          </a:p>
          <a:p>
            <a:r>
              <a:rPr lang="ja-JP" altLang="en-US" sz="2000" b="1" dirty="0">
                <a:solidFill>
                  <a:schemeClr val="tx1"/>
                </a:solidFill>
              </a:rPr>
              <a:t>　　そのまま</a:t>
            </a:r>
            <a:endParaRPr lang="en-US" sz="1600" b="1" dirty="0">
              <a:solidFill>
                <a:schemeClr val="tx1"/>
              </a:solidFill>
            </a:endParaRPr>
          </a:p>
        </p:txBody>
      </p:sp>
      <p:sp>
        <p:nvSpPr>
          <p:cNvPr id="12" name="テキスト ボックス 11">
            <a:extLst>
              <a:ext uri="{FF2B5EF4-FFF2-40B4-BE49-F238E27FC236}">
                <a16:creationId xmlns:a16="http://schemas.microsoft.com/office/drawing/2014/main" id="{FE934A3F-E2DD-49EA-9BF3-76D84E598507}"/>
              </a:ext>
            </a:extLst>
          </p:cNvPr>
          <p:cNvSpPr txBox="1"/>
          <p:nvPr/>
        </p:nvSpPr>
        <p:spPr>
          <a:xfrm>
            <a:off x="3986957" y="2535477"/>
            <a:ext cx="1005403" cy="4278094"/>
          </a:xfrm>
          <a:prstGeom prst="rect">
            <a:avLst/>
          </a:prstGeom>
          <a:noFill/>
        </p:spPr>
        <p:txBody>
          <a:bodyPr wrap="none" rtlCol="0">
            <a:spAutoFit/>
          </a:bodyPr>
          <a:lstStyle/>
          <a:p>
            <a:r>
              <a:rPr lang="ja-JP" altLang="en-US" sz="1600" b="1" dirty="0">
                <a:solidFill>
                  <a:schemeClr val="accent4"/>
                </a:solidFill>
              </a:rPr>
              <a:t>２ます→</a:t>
            </a:r>
            <a:endParaRPr lang="en-US" altLang="ja-JP" sz="1600" b="1" dirty="0">
              <a:solidFill>
                <a:schemeClr val="accent4"/>
              </a:solidFill>
            </a:endParaRPr>
          </a:p>
          <a:p>
            <a:r>
              <a:rPr lang="ja-JP" altLang="en-US" sz="1600" b="1" dirty="0">
                <a:solidFill>
                  <a:schemeClr val="accent4"/>
                </a:solidFill>
              </a:rPr>
              <a:t>４ます→</a:t>
            </a:r>
            <a:endParaRPr lang="en-US" altLang="ja-JP" sz="1600" b="1" dirty="0">
              <a:solidFill>
                <a:schemeClr val="accent4"/>
              </a:solidFill>
            </a:endParaRPr>
          </a:p>
          <a:p>
            <a:endParaRPr lang="en-US" altLang="ja-JP" sz="1600" b="1" dirty="0">
              <a:solidFill>
                <a:schemeClr val="accent4"/>
              </a:solidFill>
            </a:endParaRPr>
          </a:p>
          <a:p>
            <a:r>
              <a:rPr lang="ja-JP" altLang="en-US" sz="1600" b="1" dirty="0">
                <a:solidFill>
                  <a:schemeClr val="accent4"/>
                </a:solidFill>
              </a:rPr>
              <a:t>２ます→</a:t>
            </a:r>
            <a:endParaRPr lang="en-US" altLang="ja-JP" sz="1600" b="1" dirty="0">
              <a:solidFill>
                <a:schemeClr val="accent4"/>
              </a:solidFill>
            </a:endParaRPr>
          </a:p>
          <a:p>
            <a:r>
              <a:rPr lang="ja-JP" altLang="en-US" sz="1600" b="1" dirty="0">
                <a:solidFill>
                  <a:schemeClr val="accent4"/>
                </a:solidFill>
              </a:rPr>
              <a:t>４ます→</a:t>
            </a:r>
            <a:endParaRPr lang="en-US" altLang="ja-JP" sz="1600" b="1" dirty="0">
              <a:solidFill>
                <a:schemeClr val="accent4"/>
              </a:solidFill>
            </a:endParaRPr>
          </a:p>
          <a:p>
            <a:r>
              <a:rPr lang="ja-JP" altLang="en-US" sz="1600" b="1" dirty="0">
                <a:solidFill>
                  <a:schemeClr val="accent4"/>
                </a:solidFill>
              </a:rPr>
              <a:t>４ます→</a:t>
            </a:r>
            <a:endParaRPr lang="en-US" altLang="ja-JP" sz="1600" b="1" dirty="0">
              <a:solidFill>
                <a:schemeClr val="accent4"/>
              </a:solidFill>
            </a:endParaRPr>
          </a:p>
          <a:p>
            <a:r>
              <a:rPr lang="ja-JP" altLang="en-US" sz="1600" b="1" dirty="0">
                <a:solidFill>
                  <a:schemeClr val="accent4"/>
                </a:solidFill>
              </a:rPr>
              <a:t>４ます→</a:t>
            </a:r>
            <a:endParaRPr lang="en-US" altLang="ja-JP" sz="1600" b="1" dirty="0">
              <a:solidFill>
                <a:schemeClr val="accent4"/>
              </a:solidFill>
            </a:endParaRPr>
          </a:p>
          <a:p>
            <a:r>
              <a:rPr lang="ja-JP" altLang="en-US" sz="1600" b="1" dirty="0">
                <a:solidFill>
                  <a:schemeClr val="accent4"/>
                </a:solidFill>
              </a:rPr>
              <a:t>４ます→</a:t>
            </a:r>
            <a:endParaRPr lang="en-US" altLang="ja-JP" sz="1600" b="1" dirty="0">
              <a:solidFill>
                <a:schemeClr val="accent4"/>
              </a:solidFill>
            </a:endParaRPr>
          </a:p>
          <a:p>
            <a:r>
              <a:rPr lang="ja-JP" altLang="en-US" sz="1600" b="1" dirty="0">
                <a:solidFill>
                  <a:schemeClr val="accent4"/>
                </a:solidFill>
              </a:rPr>
              <a:t>４ます→</a:t>
            </a:r>
            <a:endParaRPr lang="en-US" altLang="ja-JP" sz="1600" b="1" dirty="0">
              <a:solidFill>
                <a:schemeClr val="accent4"/>
              </a:solidFill>
            </a:endParaRPr>
          </a:p>
          <a:p>
            <a:r>
              <a:rPr lang="ja-JP" altLang="en-US" sz="1600" b="1" dirty="0">
                <a:solidFill>
                  <a:schemeClr val="accent4"/>
                </a:solidFill>
              </a:rPr>
              <a:t>４ます→</a:t>
            </a:r>
            <a:endParaRPr lang="en-US" altLang="ja-JP" sz="1600" b="1" dirty="0">
              <a:solidFill>
                <a:schemeClr val="accent4"/>
              </a:solidFill>
            </a:endParaRPr>
          </a:p>
          <a:p>
            <a:r>
              <a:rPr lang="ja-JP" altLang="en-US" sz="1600" b="1" dirty="0">
                <a:solidFill>
                  <a:schemeClr val="accent4"/>
                </a:solidFill>
              </a:rPr>
              <a:t>４ます→</a:t>
            </a:r>
            <a:endParaRPr lang="en-US" altLang="ja-JP" sz="1600" b="1" dirty="0">
              <a:solidFill>
                <a:schemeClr val="accent4"/>
              </a:solidFill>
            </a:endParaRPr>
          </a:p>
          <a:p>
            <a:r>
              <a:rPr lang="ja-JP" altLang="en-US" sz="1600" b="1" dirty="0">
                <a:solidFill>
                  <a:schemeClr val="accent4"/>
                </a:solidFill>
              </a:rPr>
              <a:t>４ます→</a:t>
            </a:r>
            <a:endParaRPr lang="en-US" altLang="ja-JP" sz="1600" b="1" dirty="0">
              <a:solidFill>
                <a:schemeClr val="accent4"/>
              </a:solidFill>
            </a:endParaRPr>
          </a:p>
          <a:p>
            <a:r>
              <a:rPr lang="ja-JP" altLang="en-US" sz="1600" b="1" dirty="0">
                <a:solidFill>
                  <a:schemeClr val="accent4"/>
                </a:solidFill>
              </a:rPr>
              <a:t>４ます→</a:t>
            </a:r>
            <a:endParaRPr lang="en-US" altLang="ja-JP" sz="1600" b="1" dirty="0">
              <a:solidFill>
                <a:schemeClr val="accent4"/>
              </a:solidFill>
            </a:endParaRPr>
          </a:p>
          <a:p>
            <a:r>
              <a:rPr lang="ja-JP" altLang="en-US" sz="1600" b="1" dirty="0">
                <a:solidFill>
                  <a:schemeClr val="accent4"/>
                </a:solidFill>
              </a:rPr>
              <a:t>４ます→</a:t>
            </a:r>
            <a:endParaRPr lang="en-US" altLang="ja-JP" sz="1600" b="1" dirty="0">
              <a:solidFill>
                <a:schemeClr val="accent4"/>
              </a:solidFill>
            </a:endParaRPr>
          </a:p>
          <a:p>
            <a:r>
              <a:rPr lang="ja-JP" altLang="en-US" sz="1600" b="1" dirty="0">
                <a:solidFill>
                  <a:schemeClr val="accent4"/>
                </a:solidFill>
              </a:rPr>
              <a:t>４ます→</a:t>
            </a:r>
            <a:endParaRPr lang="en-US" altLang="ja-JP" sz="1600" b="1" dirty="0">
              <a:solidFill>
                <a:schemeClr val="accent4"/>
              </a:solidFill>
            </a:endParaRPr>
          </a:p>
          <a:p>
            <a:r>
              <a:rPr lang="ja-JP" altLang="en-US" sz="1600" b="1" dirty="0">
                <a:solidFill>
                  <a:schemeClr val="accent4"/>
                </a:solidFill>
              </a:rPr>
              <a:t>４ます→</a:t>
            </a:r>
            <a:endParaRPr lang="en-US" altLang="ja-JP" sz="1600" b="1" dirty="0">
              <a:solidFill>
                <a:schemeClr val="accent4"/>
              </a:solidFill>
            </a:endParaRPr>
          </a:p>
          <a:p>
            <a:endParaRPr lang="en-US" altLang="ja-JP" sz="1600" b="1" dirty="0">
              <a:solidFill>
                <a:schemeClr val="accent4"/>
              </a:solidFill>
            </a:endParaRPr>
          </a:p>
        </p:txBody>
      </p:sp>
      <p:sp>
        <p:nvSpPr>
          <p:cNvPr id="23" name="正方形/長方形 22">
            <a:extLst>
              <a:ext uri="{FF2B5EF4-FFF2-40B4-BE49-F238E27FC236}">
                <a16:creationId xmlns:a16="http://schemas.microsoft.com/office/drawing/2014/main" id="{3C6B30D4-D21A-4710-A2AB-D0278A07037C}"/>
              </a:ext>
            </a:extLst>
          </p:cNvPr>
          <p:cNvSpPr/>
          <p:nvPr/>
        </p:nvSpPr>
        <p:spPr>
          <a:xfrm>
            <a:off x="139252" y="6374383"/>
            <a:ext cx="6096000" cy="430887"/>
          </a:xfrm>
          <a:prstGeom prst="rect">
            <a:avLst/>
          </a:prstGeom>
        </p:spPr>
        <p:txBody>
          <a:bodyPr>
            <a:spAutoFit/>
          </a:bodyPr>
          <a:lstStyle/>
          <a:p>
            <a:endParaRPr lang="en-US" sz="1100" dirty="0"/>
          </a:p>
          <a:p>
            <a:r>
              <a:rPr lang="ja-JP" altLang="en-US" sz="1100" dirty="0"/>
              <a:t>お助けプログラム　</a:t>
            </a:r>
            <a:r>
              <a:rPr lang="en-US" sz="1100" dirty="0">
                <a:hlinkClick r:id="rId4"/>
              </a:rPr>
              <a:t>https://github.com/te1netd/prochalle-led/blob/main/step6-code.py</a:t>
            </a:r>
            <a:endParaRPr lang="en-US" sz="1100" dirty="0"/>
          </a:p>
        </p:txBody>
      </p:sp>
      <p:sp>
        <p:nvSpPr>
          <p:cNvPr id="24" name="テキスト ボックス 23">
            <a:extLst>
              <a:ext uri="{FF2B5EF4-FFF2-40B4-BE49-F238E27FC236}">
                <a16:creationId xmlns:a16="http://schemas.microsoft.com/office/drawing/2014/main" id="{D4C05A05-1881-432D-9337-623E0DE62B62}"/>
              </a:ext>
            </a:extLst>
          </p:cNvPr>
          <p:cNvSpPr txBox="1"/>
          <p:nvPr/>
        </p:nvSpPr>
        <p:spPr>
          <a:xfrm>
            <a:off x="9599629" y="0"/>
            <a:ext cx="2592371" cy="523220"/>
          </a:xfrm>
          <a:prstGeom prst="rect">
            <a:avLst/>
          </a:prstGeom>
          <a:solidFill>
            <a:srgbClr val="7030A0"/>
          </a:solidFill>
          <a:ln>
            <a:noFill/>
          </a:ln>
        </p:spPr>
        <p:txBody>
          <a:bodyPr wrap="square" rtlCol="0">
            <a:spAutoFit/>
          </a:bodyPr>
          <a:lstStyle/>
          <a:p>
            <a:r>
              <a:rPr lang="ja-JP" altLang="en-US" sz="2800" b="1" dirty="0">
                <a:solidFill>
                  <a:schemeClr val="bg1"/>
                </a:solidFill>
              </a:rPr>
              <a:t>プログラム</a:t>
            </a:r>
            <a:r>
              <a:rPr lang="en-US" altLang="ja-JP" sz="2800" b="1" dirty="0">
                <a:solidFill>
                  <a:schemeClr val="bg1"/>
                </a:solidFill>
              </a:rPr>
              <a:t>6-3</a:t>
            </a:r>
            <a:endParaRPr lang="en-US" sz="2800" b="1" dirty="0">
              <a:solidFill>
                <a:schemeClr val="bg1"/>
              </a:solidFill>
            </a:endParaRPr>
          </a:p>
        </p:txBody>
      </p:sp>
      <p:sp>
        <p:nvSpPr>
          <p:cNvPr id="17" name="正方形/長方形 16">
            <a:extLst>
              <a:ext uri="{FF2B5EF4-FFF2-40B4-BE49-F238E27FC236}">
                <a16:creationId xmlns:a16="http://schemas.microsoft.com/office/drawing/2014/main" id="{5ED9D1C2-18DE-48F4-9278-F0A09C13173C}"/>
              </a:ext>
            </a:extLst>
          </p:cNvPr>
          <p:cNvSpPr/>
          <p:nvPr/>
        </p:nvSpPr>
        <p:spPr>
          <a:xfrm>
            <a:off x="3907531" y="3266833"/>
            <a:ext cx="5064289" cy="32462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025525"/>
            <a:r>
              <a:rPr lang="en-US" altLang="ja-JP" sz="1600" dirty="0">
                <a:solidFill>
                  <a:schemeClr val="tx1"/>
                </a:solidFill>
                <a:latin typeface="Consolas" panose="020B0609020204030204" pitchFamily="49" charset="0"/>
                <a:cs typeface="Consolas" panose="020B0609020204030204" pitchFamily="49" charset="0"/>
              </a:rPr>
              <a:t>  for count in range(10):</a:t>
            </a:r>
          </a:p>
          <a:p>
            <a:pPr indent="1025525"/>
            <a:r>
              <a:rPr lang="en-US" altLang="ja-JP" sz="1600" dirty="0">
                <a:solidFill>
                  <a:schemeClr val="tx1"/>
                </a:solidFill>
                <a:latin typeface="Consolas" panose="020B0609020204030204" pitchFamily="49" charset="0"/>
                <a:cs typeface="Consolas" panose="020B0609020204030204" pitchFamily="49" charset="0"/>
              </a:rPr>
              <a:t>    GP0.setPin(1)</a:t>
            </a:r>
          </a:p>
          <a:p>
            <a:pPr indent="1025525"/>
            <a:r>
              <a:rPr lang="en-US" altLang="ja-JP" sz="1600" dirty="0">
                <a:solidFill>
                  <a:schemeClr val="tx1"/>
                </a:solidFill>
                <a:latin typeface="Consolas" panose="020B0609020204030204" pitchFamily="49" charset="0"/>
                <a:cs typeface="Consolas" panose="020B0609020204030204" pitchFamily="49" charset="0"/>
              </a:rPr>
              <a:t>    GP1.setPin(1)</a:t>
            </a:r>
          </a:p>
          <a:p>
            <a:pPr indent="1025525"/>
            <a:r>
              <a:rPr lang="en-US" altLang="ja-JP" sz="1600" dirty="0">
                <a:solidFill>
                  <a:schemeClr val="tx1"/>
                </a:solidFill>
                <a:latin typeface="Consolas" panose="020B0609020204030204" pitchFamily="49" charset="0"/>
                <a:cs typeface="Consolas" panose="020B0609020204030204" pitchFamily="49" charset="0"/>
              </a:rPr>
              <a:t>    GP2.setPin(1)</a:t>
            </a:r>
          </a:p>
          <a:p>
            <a:pPr indent="1025525"/>
            <a:r>
              <a:rPr lang="en-US" altLang="ja-JP" sz="1600" dirty="0">
                <a:solidFill>
                  <a:schemeClr val="tx1"/>
                </a:solidFill>
                <a:latin typeface="Consolas" panose="020B0609020204030204" pitchFamily="49" charset="0"/>
                <a:cs typeface="Consolas" panose="020B0609020204030204" pitchFamily="49" charset="0"/>
              </a:rPr>
              <a:t>    GP3.setPin(1)</a:t>
            </a:r>
          </a:p>
          <a:p>
            <a:pPr indent="1025525"/>
            <a:r>
              <a:rPr lang="en-US" altLang="ja-JP" sz="1600" dirty="0">
                <a:solidFill>
                  <a:schemeClr val="tx1"/>
                </a:solidFill>
                <a:latin typeface="Consolas" panose="020B0609020204030204" pitchFamily="49" charset="0"/>
                <a:cs typeface="Consolas" panose="020B0609020204030204" pitchFamily="49" charset="0"/>
              </a:rPr>
              <a:t>    GP4.setPin(1)</a:t>
            </a:r>
          </a:p>
          <a:p>
            <a:pPr indent="1025525"/>
            <a:r>
              <a:rPr lang="en-US" altLang="ja-JP" sz="1600" dirty="0">
                <a:solidFill>
                  <a:schemeClr val="tx1"/>
                </a:solidFill>
                <a:latin typeface="Consolas" panose="020B0609020204030204" pitchFamily="49" charset="0"/>
                <a:cs typeface="Consolas" panose="020B0609020204030204" pitchFamily="49" charset="0"/>
              </a:rPr>
              <a:t>    time.sleep(0.5)</a:t>
            </a:r>
          </a:p>
          <a:p>
            <a:pPr indent="1025525"/>
            <a:r>
              <a:rPr lang="en-US" altLang="ja-JP" sz="1600" dirty="0">
                <a:solidFill>
                  <a:schemeClr val="tx1"/>
                </a:solidFill>
                <a:latin typeface="Consolas" panose="020B0609020204030204" pitchFamily="49" charset="0"/>
                <a:cs typeface="Consolas" panose="020B0609020204030204" pitchFamily="49" charset="0"/>
              </a:rPr>
              <a:t>    GP0.setPin(0)</a:t>
            </a:r>
          </a:p>
          <a:p>
            <a:pPr indent="1025525"/>
            <a:r>
              <a:rPr lang="en-US" altLang="ja-JP" sz="1600" dirty="0">
                <a:solidFill>
                  <a:schemeClr val="tx1"/>
                </a:solidFill>
                <a:latin typeface="Consolas" panose="020B0609020204030204" pitchFamily="49" charset="0"/>
                <a:cs typeface="Consolas" panose="020B0609020204030204" pitchFamily="49" charset="0"/>
              </a:rPr>
              <a:t>    GP1.setPin(0)</a:t>
            </a:r>
          </a:p>
          <a:p>
            <a:pPr indent="1025525"/>
            <a:r>
              <a:rPr lang="en-US" altLang="ja-JP" sz="1600" dirty="0">
                <a:solidFill>
                  <a:schemeClr val="tx1"/>
                </a:solidFill>
                <a:latin typeface="Consolas" panose="020B0609020204030204" pitchFamily="49" charset="0"/>
                <a:cs typeface="Consolas" panose="020B0609020204030204" pitchFamily="49" charset="0"/>
              </a:rPr>
              <a:t>    GP2.setPin(0)</a:t>
            </a:r>
          </a:p>
          <a:p>
            <a:pPr indent="1025525"/>
            <a:r>
              <a:rPr lang="en-US" altLang="ja-JP" sz="1600" dirty="0">
                <a:solidFill>
                  <a:schemeClr val="tx1"/>
                </a:solidFill>
                <a:latin typeface="Consolas" panose="020B0609020204030204" pitchFamily="49" charset="0"/>
                <a:cs typeface="Consolas" panose="020B0609020204030204" pitchFamily="49" charset="0"/>
              </a:rPr>
              <a:t>    GP3.setPin(0)</a:t>
            </a:r>
          </a:p>
          <a:p>
            <a:pPr indent="1025525"/>
            <a:r>
              <a:rPr lang="en-US" altLang="ja-JP" sz="1600" dirty="0">
                <a:solidFill>
                  <a:schemeClr val="tx1"/>
                </a:solidFill>
                <a:latin typeface="Consolas" panose="020B0609020204030204" pitchFamily="49" charset="0"/>
                <a:cs typeface="Consolas" panose="020B0609020204030204" pitchFamily="49" charset="0"/>
              </a:rPr>
              <a:t>    GP4.setPin(0)</a:t>
            </a:r>
          </a:p>
          <a:p>
            <a:pPr indent="1025525"/>
            <a:r>
              <a:rPr lang="en-US" altLang="ja-JP" sz="1600" dirty="0">
                <a:solidFill>
                  <a:schemeClr val="tx1"/>
                </a:solidFill>
                <a:latin typeface="Consolas" panose="020B0609020204030204" pitchFamily="49" charset="0"/>
                <a:cs typeface="Consolas" panose="020B0609020204030204" pitchFamily="49" charset="0"/>
              </a:rPr>
              <a:t>    time.sleep(0.5)</a:t>
            </a:r>
            <a:endParaRPr kumimoji="1" lang="ja-JP" altLang="en-US" sz="1600" dirty="0">
              <a:solidFill>
                <a:schemeClr val="tx1"/>
              </a:solidFill>
            </a:endParaRPr>
          </a:p>
        </p:txBody>
      </p:sp>
      <p:grpSp>
        <p:nvGrpSpPr>
          <p:cNvPr id="25" name="グループ化 24">
            <a:extLst>
              <a:ext uri="{FF2B5EF4-FFF2-40B4-BE49-F238E27FC236}">
                <a16:creationId xmlns:a16="http://schemas.microsoft.com/office/drawing/2014/main" id="{D7FE51F7-86FC-4795-8D6F-DA5DB8DB5294}"/>
              </a:ext>
            </a:extLst>
          </p:cNvPr>
          <p:cNvGrpSpPr/>
          <p:nvPr/>
        </p:nvGrpSpPr>
        <p:grpSpPr>
          <a:xfrm>
            <a:off x="-5082" y="8472"/>
            <a:ext cx="1786748" cy="546848"/>
            <a:chOff x="550140" y="4508477"/>
            <a:chExt cx="1786748" cy="546848"/>
          </a:xfrm>
        </p:grpSpPr>
        <p:sp>
          <p:nvSpPr>
            <p:cNvPr id="26" name="テキスト ボックス 25">
              <a:extLst>
                <a:ext uri="{FF2B5EF4-FFF2-40B4-BE49-F238E27FC236}">
                  <a16:creationId xmlns:a16="http://schemas.microsoft.com/office/drawing/2014/main" id="{5DCDD5A7-6398-4895-ADDB-8E7E38A84AA5}"/>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27" name="Picture 2" descr="工作をする子供たちのイラスト | かわいいフリー素材集 いらすとや">
              <a:extLst>
                <a:ext uri="{FF2B5EF4-FFF2-40B4-BE49-F238E27FC236}">
                  <a16:creationId xmlns:a16="http://schemas.microsoft.com/office/drawing/2014/main" id="{11ECF61D-7C04-4050-B4F7-E310614CF1FA}"/>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196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C0CBBE-FF00-47BC-B2E9-A36875B3C74D}"/>
              </a:ext>
            </a:extLst>
          </p:cNvPr>
          <p:cNvSpPr>
            <a:spLocks noGrp="1"/>
          </p:cNvSpPr>
          <p:nvPr>
            <p:ph type="title"/>
          </p:nvPr>
        </p:nvSpPr>
        <p:spPr/>
        <p:txBody>
          <a:bodyPr>
            <a:normAutofit fontScale="90000"/>
          </a:bodyPr>
          <a:lstStyle/>
          <a:p>
            <a:r>
              <a:rPr lang="en-US" altLang="ja-JP" dirty="0"/>
              <a:t>【</a:t>
            </a:r>
            <a:r>
              <a:rPr lang="ja-JP" altLang="en-US" dirty="0"/>
              <a:t>大事な点</a:t>
            </a:r>
            <a:r>
              <a:rPr lang="en-US" altLang="ja-JP" dirty="0"/>
              <a:t>】</a:t>
            </a:r>
            <a:endParaRPr lang="en-US" dirty="0"/>
          </a:p>
        </p:txBody>
      </p:sp>
      <p:graphicFrame>
        <p:nvGraphicFramePr>
          <p:cNvPr id="7" name="図表 6">
            <a:extLst>
              <a:ext uri="{FF2B5EF4-FFF2-40B4-BE49-F238E27FC236}">
                <a16:creationId xmlns:a16="http://schemas.microsoft.com/office/drawing/2014/main" id="{97EC9A8F-77E3-4BDE-BBE6-FE5A3D75F38E}"/>
              </a:ext>
            </a:extLst>
          </p:cNvPr>
          <p:cNvGraphicFramePr/>
          <p:nvPr>
            <p:extLst>
              <p:ext uri="{D42A27DB-BD31-4B8C-83A1-F6EECF244321}">
                <p14:modId xmlns:p14="http://schemas.microsoft.com/office/powerpoint/2010/main" val="3777182535"/>
              </p:ext>
            </p:extLst>
          </p:nvPr>
        </p:nvGraphicFramePr>
        <p:xfrm>
          <a:off x="513237" y="1325563"/>
          <a:ext cx="1116552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2" descr="マッドサイエンティストのイラスト">
            <a:extLst>
              <a:ext uri="{FF2B5EF4-FFF2-40B4-BE49-F238E27FC236}">
                <a16:creationId xmlns:a16="http://schemas.microsoft.com/office/drawing/2014/main" id="{6F8CB13C-48FD-4CD3-9881-966514840814}"/>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0098593" y="1131383"/>
            <a:ext cx="1645449" cy="1783684"/>
          </a:xfrm>
          <a:prstGeom prst="rect">
            <a:avLst/>
          </a:prstGeom>
          <a:noFill/>
          <a:extLst>
            <a:ext uri="{909E8E84-426E-40DD-AFC4-6F175D3DCCD1}">
              <a14:hiddenFill xmlns:a14="http://schemas.microsoft.com/office/drawing/2010/main">
                <a:solidFill>
                  <a:srgbClr val="FFFFFF"/>
                </a:solidFill>
              </a14:hiddenFill>
            </a:ext>
          </a:extLst>
        </p:spPr>
      </p:pic>
      <p:sp>
        <p:nvSpPr>
          <p:cNvPr id="11" name="吹き出し: 円形 10">
            <a:extLst>
              <a:ext uri="{FF2B5EF4-FFF2-40B4-BE49-F238E27FC236}">
                <a16:creationId xmlns:a16="http://schemas.microsoft.com/office/drawing/2014/main" id="{5829C183-05A2-4C66-8193-1DA39FB86929}"/>
              </a:ext>
            </a:extLst>
          </p:cNvPr>
          <p:cNvSpPr/>
          <p:nvPr/>
        </p:nvSpPr>
        <p:spPr>
          <a:xfrm>
            <a:off x="7869701" y="996206"/>
            <a:ext cx="1932495" cy="944133"/>
          </a:xfrm>
          <a:prstGeom prst="wedgeEllipseCallout">
            <a:avLst>
              <a:gd name="adj1" fmla="val 64881"/>
              <a:gd name="adj2" fmla="val 41882"/>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2000" dirty="0"/>
              <a:t>アイデアじゃ</a:t>
            </a:r>
            <a:endParaRPr lang="en-US" sz="2000" dirty="0"/>
          </a:p>
        </p:txBody>
      </p:sp>
      <p:pic>
        <p:nvPicPr>
          <p:cNvPr id="12" name="Picture 4" descr="クリスマスの顔マーク（男の子）">
            <a:extLst>
              <a:ext uri="{FF2B5EF4-FFF2-40B4-BE49-F238E27FC236}">
                <a16:creationId xmlns:a16="http://schemas.microsoft.com/office/drawing/2014/main" id="{E3AE9FD7-444C-4699-9797-5DC3C4A1CDE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906511" y="5598084"/>
            <a:ext cx="1024547" cy="1024547"/>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円形 13">
            <a:extLst>
              <a:ext uri="{FF2B5EF4-FFF2-40B4-BE49-F238E27FC236}">
                <a16:creationId xmlns:a16="http://schemas.microsoft.com/office/drawing/2014/main" id="{46D9BA1B-85D6-45B7-99B6-6F6E472361C8}"/>
              </a:ext>
            </a:extLst>
          </p:cNvPr>
          <p:cNvSpPr/>
          <p:nvPr/>
        </p:nvSpPr>
        <p:spPr>
          <a:xfrm>
            <a:off x="10030630" y="4748858"/>
            <a:ext cx="2248238" cy="887343"/>
          </a:xfrm>
          <a:prstGeom prst="wedgeEllipseCallout">
            <a:avLst>
              <a:gd name="adj1" fmla="val -21109"/>
              <a:gd name="adj2" fmla="val 60585"/>
            </a:avLst>
          </a:prstGeom>
        </p:spPr>
        <p:style>
          <a:lnRef idx="3">
            <a:schemeClr val="lt1"/>
          </a:lnRef>
          <a:fillRef idx="1">
            <a:schemeClr val="accent1"/>
          </a:fillRef>
          <a:effectRef idx="1">
            <a:schemeClr val="accent1"/>
          </a:effectRef>
          <a:fontRef idx="minor">
            <a:schemeClr val="lt1"/>
          </a:fontRef>
        </p:style>
        <p:txBody>
          <a:bodyPr wrap="none" rtlCol="0" anchor="ctr"/>
          <a:lstStyle/>
          <a:p>
            <a:pPr algn="ctr"/>
            <a:r>
              <a:rPr lang="ja-JP" altLang="en-US" sz="3200" dirty="0"/>
              <a:t>すてき</a:t>
            </a:r>
            <a:endParaRPr lang="en-US" sz="3200" dirty="0"/>
          </a:p>
        </p:txBody>
      </p:sp>
      <p:sp>
        <p:nvSpPr>
          <p:cNvPr id="15" name="吹き出し: 円形 14">
            <a:extLst>
              <a:ext uri="{FF2B5EF4-FFF2-40B4-BE49-F238E27FC236}">
                <a16:creationId xmlns:a16="http://schemas.microsoft.com/office/drawing/2014/main" id="{D9A998AC-780D-4466-AED0-61CC0EDC14F7}"/>
              </a:ext>
            </a:extLst>
          </p:cNvPr>
          <p:cNvSpPr/>
          <p:nvPr/>
        </p:nvSpPr>
        <p:spPr>
          <a:xfrm>
            <a:off x="7783783" y="4602843"/>
            <a:ext cx="2248238" cy="887343"/>
          </a:xfrm>
          <a:prstGeom prst="wedgeEllipseCallout">
            <a:avLst>
              <a:gd name="adj1" fmla="val 22907"/>
              <a:gd name="adj2" fmla="val 69834"/>
            </a:avLst>
          </a:prstGeom>
        </p:spPr>
        <p:style>
          <a:lnRef idx="3">
            <a:schemeClr val="lt1"/>
          </a:lnRef>
          <a:fillRef idx="1">
            <a:schemeClr val="accent1"/>
          </a:fillRef>
          <a:effectRef idx="1">
            <a:schemeClr val="accent1"/>
          </a:effectRef>
          <a:fontRef idx="minor">
            <a:schemeClr val="lt1"/>
          </a:fontRef>
        </p:style>
        <p:txBody>
          <a:bodyPr wrap="none" rtlCol="0" anchor="ctr"/>
          <a:lstStyle/>
          <a:p>
            <a:pPr algn="ctr"/>
            <a:r>
              <a:rPr lang="ja-JP" altLang="en-US" sz="3200" dirty="0"/>
              <a:t>かっこいい</a:t>
            </a:r>
            <a:endParaRPr lang="en-US" sz="3200" dirty="0"/>
          </a:p>
        </p:txBody>
      </p:sp>
      <p:pic>
        <p:nvPicPr>
          <p:cNvPr id="16" name="Picture 6" descr="クリスマスの顔マーク（女の子）">
            <a:extLst>
              <a:ext uri="{FF2B5EF4-FFF2-40B4-BE49-F238E27FC236}">
                <a16:creationId xmlns:a16="http://schemas.microsoft.com/office/drawing/2014/main" id="{4967B8D8-8EDA-4913-850E-99509FED670F}"/>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9842535" y="5598083"/>
            <a:ext cx="1024547" cy="10245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コンピューターを使いこなす子供のイラスト">
            <a:extLst>
              <a:ext uri="{FF2B5EF4-FFF2-40B4-BE49-F238E27FC236}">
                <a16:creationId xmlns:a16="http://schemas.microsoft.com/office/drawing/2014/main" id="{A88420DE-CB82-48DE-8851-98DD28A9A707}"/>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0339812" y="3148551"/>
            <a:ext cx="1507555" cy="1466097"/>
          </a:xfrm>
          <a:prstGeom prst="rect">
            <a:avLst/>
          </a:prstGeom>
          <a:noFill/>
          <a:extLst>
            <a:ext uri="{909E8E84-426E-40DD-AFC4-6F175D3DCCD1}">
              <a14:hiddenFill xmlns:a14="http://schemas.microsoft.com/office/drawing/2010/main">
                <a:solidFill>
                  <a:srgbClr val="FFFFFF"/>
                </a:solidFill>
              </a14:hiddenFill>
            </a:ext>
          </a:extLst>
        </p:spPr>
      </p:pic>
      <p:sp>
        <p:nvSpPr>
          <p:cNvPr id="19" name="思考の吹き出し: 雲形 18">
            <a:extLst>
              <a:ext uri="{FF2B5EF4-FFF2-40B4-BE49-F238E27FC236}">
                <a16:creationId xmlns:a16="http://schemas.microsoft.com/office/drawing/2014/main" id="{ACA68EBF-9138-46E6-98A9-2F4613FECD5D}"/>
              </a:ext>
            </a:extLst>
          </p:cNvPr>
          <p:cNvSpPr/>
          <p:nvPr/>
        </p:nvSpPr>
        <p:spPr>
          <a:xfrm>
            <a:off x="8278739" y="2988074"/>
            <a:ext cx="1885046" cy="944133"/>
          </a:xfrm>
          <a:prstGeom prst="cloudCallout">
            <a:avLst>
              <a:gd name="adj1" fmla="val 65813"/>
              <a:gd name="adj2" fmla="val 21563"/>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000" dirty="0"/>
              <a:t>A</a:t>
            </a:r>
            <a:r>
              <a:rPr lang="ja-JP" altLang="en-US" sz="2000" dirty="0"/>
              <a:t>ならば</a:t>
            </a:r>
            <a:r>
              <a:rPr lang="en-US" altLang="ja-JP" sz="2000" dirty="0"/>
              <a:t>B</a:t>
            </a:r>
            <a:endParaRPr lang="en-US" sz="2000" dirty="0"/>
          </a:p>
        </p:txBody>
      </p:sp>
    </p:spTree>
    <p:extLst>
      <p:ext uri="{BB962C8B-B14F-4D97-AF65-F5344CB8AC3E}">
        <p14:creationId xmlns:p14="http://schemas.microsoft.com/office/powerpoint/2010/main" val="34756990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6B3BD4B7-068C-4175-A717-4FC396D7EAC6}"/>
              </a:ext>
            </a:extLst>
          </p:cNvPr>
          <p:cNvPicPr>
            <a:picLocks noChangeAspect="1"/>
          </p:cNvPicPr>
          <p:nvPr/>
        </p:nvPicPr>
        <p:blipFill>
          <a:blip r:embed="rId3"/>
          <a:stretch>
            <a:fillRect/>
          </a:stretch>
        </p:blipFill>
        <p:spPr>
          <a:xfrm>
            <a:off x="879314" y="2343688"/>
            <a:ext cx="5216686" cy="4316272"/>
          </a:xfrm>
          <a:prstGeom prst="rect">
            <a:avLst/>
          </a:prstGeom>
        </p:spPr>
      </p:pic>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6 </a:t>
            </a:r>
            <a:r>
              <a:rPr lang="ja-JP" altLang="en-US" dirty="0"/>
              <a:t>ボタンを押したら点滅させる</a:t>
            </a:r>
            <a:endParaRPr lang="en-US" dirty="0"/>
          </a:p>
        </p:txBody>
      </p:sp>
      <p:sp>
        <p:nvSpPr>
          <p:cNvPr id="47" name="コンテンツ プレースホルダー 46">
            <a:extLst>
              <a:ext uri="{FF2B5EF4-FFF2-40B4-BE49-F238E27FC236}">
                <a16:creationId xmlns:a16="http://schemas.microsoft.com/office/drawing/2014/main" id="{46251C18-9008-45AE-864F-9791B5D92957}"/>
              </a:ext>
            </a:extLst>
          </p:cNvPr>
          <p:cNvSpPr>
            <a:spLocks noGrp="1"/>
          </p:cNvSpPr>
          <p:nvPr>
            <p:ph idx="1"/>
          </p:nvPr>
        </p:nvSpPr>
        <p:spPr>
          <a:xfrm>
            <a:off x="838200" y="1825625"/>
            <a:ext cx="11014276" cy="4351338"/>
          </a:xfrm>
        </p:spPr>
        <p:txBody>
          <a:bodyPr/>
          <a:lstStyle/>
          <a:p>
            <a:pPr marL="0" indent="0">
              <a:buNone/>
            </a:pPr>
            <a:r>
              <a:rPr lang="ja-JP" altLang="en-US" b="1" dirty="0">
                <a:solidFill>
                  <a:schemeClr val="accent6"/>
                </a:solidFill>
                <a:latin typeface="Consolas" panose="020B0609020204030204" pitchFamily="49" charset="0"/>
                <a:cs typeface="Consolas" panose="020B0609020204030204" pitchFamily="49" charset="0"/>
              </a:rPr>
              <a:t>実行</a:t>
            </a:r>
            <a:endParaRPr lang="en-US" dirty="0">
              <a:latin typeface="Consolas" panose="020B0609020204030204" pitchFamily="49" charset="0"/>
              <a:cs typeface="Consolas" panose="020B0609020204030204" pitchFamily="49" charset="0"/>
            </a:endParaRPr>
          </a:p>
        </p:txBody>
      </p:sp>
      <p:sp>
        <p:nvSpPr>
          <p:cNvPr id="12" name="楕円 11">
            <a:extLst>
              <a:ext uri="{FF2B5EF4-FFF2-40B4-BE49-F238E27FC236}">
                <a16:creationId xmlns:a16="http://schemas.microsoft.com/office/drawing/2014/main" id="{4C620680-5485-437F-82CA-8D7B608632A3}"/>
              </a:ext>
            </a:extLst>
          </p:cNvPr>
          <p:cNvSpPr/>
          <p:nvPr/>
        </p:nvSpPr>
        <p:spPr>
          <a:xfrm>
            <a:off x="2626890" y="2687199"/>
            <a:ext cx="320586" cy="2782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テキスト ボックス 13">
            <a:extLst>
              <a:ext uri="{FF2B5EF4-FFF2-40B4-BE49-F238E27FC236}">
                <a16:creationId xmlns:a16="http://schemas.microsoft.com/office/drawing/2014/main" id="{CB6DC414-61D3-46E9-A5F0-31DAB24F45C8}"/>
              </a:ext>
            </a:extLst>
          </p:cNvPr>
          <p:cNvSpPr txBox="1"/>
          <p:nvPr/>
        </p:nvSpPr>
        <p:spPr>
          <a:xfrm>
            <a:off x="6474382" y="2581364"/>
            <a:ext cx="5851535" cy="3970318"/>
          </a:xfrm>
          <a:prstGeom prst="rect">
            <a:avLst/>
          </a:prstGeom>
          <a:noFill/>
        </p:spPr>
        <p:txBody>
          <a:bodyPr wrap="square" rtlCol="0">
            <a:spAutoFit/>
          </a:bodyPr>
          <a:lstStyle/>
          <a:p>
            <a:r>
              <a:rPr lang="ja-JP" altLang="en-US" sz="2800" dirty="0">
                <a:solidFill>
                  <a:schemeClr val="accent6"/>
                </a:solidFill>
              </a:rPr>
              <a:t>      実行     </a:t>
            </a:r>
            <a:endParaRPr lang="en-US" altLang="ja-JP" sz="2800" dirty="0">
              <a:solidFill>
                <a:schemeClr val="accent6"/>
              </a:solidFill>
            </a:endParaRPr>
          </a:p>
          <a:p>
            <a:r>
              <a:rPr lang="ja-JP" altLang="en-US" sz="2800" dirty="0">
                <a:solidFill>
                  <a:schemeClr val="accent6"/>
                </a:solidFill>
              </a:rPr>
              <a:t>何も起こらないぞと思ったら、タイトルを見よう。</a:t>
            </a:r>
            <a:endParaRPr lang="en-US" altLang="ja-JP" sz="2800" dirty="0">
              <a:solidFill>
                <a:schemeClr val="accent6"/>
              </a:solidFill>
            </a:endParaRPr>
          </a:p>
          <a:p>
            <a:endParaRPr lang="en-US" altLang="ja-JP" sz="2800" dirty="0">
              <a:solidFill>
                <a:schemeClr val="accent6"/>
              </a:solidFill>
            </a:endParaRPr>
          </a:p>
          <a:p>
            <a:r>
              <a:rPr lang="ja-JP" altLang="en-US" sz="2800" dirty="0">
                <a:solidFill>
                  <a:schemeClr val="accent6"/>
                </a:solidFill>
              </a:rPr>
              <a:t>      停止　 終わったら停止させる</a:t>
            </a:r>
            <a:endParaRPr lang="en-US" altLang="ja-JP" sz="2800" dirty="0">
              <a:solidFill>
                <a:schemeClr val="accent6"/>
              </a:solidFill>
            </a:endParaRPr>
          </a:p>
          <a:p>
            <a:r>
              <a:rPr lang="en-US" altLang="ja-JP" sz="2800" dirty="0">
                <a:solidFill>
                  <a:schemeClr val="accent6"/>
                </a:solidFill>
              </a:rPr>
              <a:t>       </a:t>
            </a:r>
          </a:p>
          <a:p>
            <a:endParaRPr lang="en-US" altLang="ja-JP" sz="2800" dirty="0">
              <a:solidFill>
                <a:schemeClr val="accent6"/>
              </a:solidFill>
            </a:endParaRPr>
          </a:p>
          <a:p>
            <a:endParaRPr lang="en-US" altLang="ja-JP" sz="2800" dirty="0">
              <a:solidFill>
                <a:schemeClr val="accent6"/>
              </a:solidFill>
            </a:endParaRPr>
          </a:p>
          <a:p>
            <a:endParaRPr lang="en-US" altLang="ja-JP" sz="2800" dirty="0">
              <a:solidFill>
                <a:schemeClr val="accent6"/>
              </a:solidFill>
            </a:endParaRPr>
          </a:p>
        </p:txBody>
      </p:sp>
      <p:cxnSp>
        <p:nvCxnSpPr>
          <p:cNvPr id="10" name="直線矢印コネクタ 9">
            <a:extLst>
              <a:ext uri="{FF2B5EF4-FFF2-40B4-BE49-F238E27FC236}">
                <a16:creationId xmlns:a16="http://schemas.microsoft.com/office/drawing/2014/main" id="{3841A5B7-0463-4F4B-8213-1401BDD67CB1}"/>
              </a:ext>
            </a:extLst>
          </p:cNvPr>
          <p:cNvCxnSpPr>
            <a:cxnSpLocks/>
          </p:cNvCxnSpPr>
          <p:nvPr/>
        </p:nvCxnSpPr>
        <p:spPr>
          <a:xfrm flipH="1" flipV="1">
            <a:off x="2947478" y="2867889"/>
            <a:ext cx="3397860" cy="15634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6E1B2BEC-8D26-4183-8055-E67EE003643A}"/>
              </a:ext>
            </a:extLst>
          </p:cNvPr>
          <p:cNvSpPr txBox="1"/>
          <p:nvPr/>
        </p:nvSpPr>
        <p:spPr>
          <a:xfrm>
            <a:off x="9565110" y="-1883"/>
            <a:ext cx="2626890" cy="523220"/>
          </a:xfrm>
          <a:prstGeom prst="rect">
            <a:avLst/>
          </a:prstGeom>
          <a:solidFill>
            <a:srgbClr val="7030A0"/>
          </a:solidFill>
          <a:ln>
            <a:noFill/>
          </a:ln>
        </p:spPr>
        <p:txBody>
          <a:bodyPr wrap="square" rtlCol="0">
            <a:spAutoFit/>
          </a:bodyPr>
          <a:lstStyle/>
          <a:p>
            <a:r>
              <a:rPr lang="ja-JP" altLang="en-US" sz="2800" b="1" dirty="0">
                <a:solidFill>
                  <a:schemeClr val="bg1"/>
                </a:solidFill>
              </a:rPr>
              <a:t>プログラム</a:t>
            </a:r>
            <a:r>
              <a:rPr lang="en-US" altLang="ja-JP" sz="2800" b="1" dirty="0">
                <a:solidFill>
                  <a:schemeClr val="bg1"/>
                </a:solidFill>
              </a:rPr>
              <a:t>6-4</a:t>
            </a:r>
            <a:endParaRPr lang="en-US" sz="2800" b="1" dirty="0">
              <a:solidFill>
                <a:schemeClr val="bg1"/>
              </a:solidFill>
            </a:endParaRPr>
          </a:p>
        </p:txBody>
      </p:sp>
      <p:sp>
        <p:nvSpPr>
          <p:cNvPr id="15" name="楕円 14">
            <a:extLst>
              <a:ext uri="{FF2B5EF4-FFF2-40B4-BE49-F238E27FC236}">
                <a16:creationId xmlns:a16="http://schemas.microsoft.com/office/drawing/2014/main" id="{EC1A7D65-34CF-4916-B5E1-F19CDDB6D022}"/>
              </a:ext>
            </a:extLst>
          </p:cNvPr>
          <p:cNvSpPr/>
          <p:nvPr/>
        </p:nvSpPr>
        <p:spPr>
          <a:xfrm>
            <a:off x="1525840" y="2687199"/>
            <a:ext cx="320586" cy="2782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フリーフォーム: 図形 4">
            <a:extLst>
              <a:ext uri="{FF2B5EF4-FFF2-40B4-BE49-F238E27FC236}">
                <a16:creationId xmlns:a16="http://schemas.microsoft.com/office/drawing/2014/main" id="{93B9B37E-90E6-471F-AB38-F117B6FAFC99}"/>
              </a:ext>
            </a:extLst>
          </p:cNvPr>
          <p:cNvSpPr/>
          <p:nvPr/>
        </p:nvSpPr>
        <p:spPr>
          <a:xfrm rot="21351307">
            <a:off x="1899139" y="2208751"/>
            <a:ext cx="4553556" cy="621807"/>
          </a:xfrm>
          <a:custGeom>
            <a:avLst/>
            <a:gdLst>
              <a:gd name="connsiteX0" fmla="*/ 4582049 w 4582049"/>
              <a:gd name="connsiteY0" fmla="*/ 1136734 h 1136734"/>
              <a:gd name="connsiteX1" fmla="*/ 2120203 w 4582049"/>
              <a:gd name="connsiteY1" fmla="*/ 11319 h 1136734"/>
              <a:gd name="connsiteX2" fmla="*/ 0 w 4582049"/>
              <a:gd name="connsiteY2" fmla="*/ 654413 h 1136734"/>
            </a:gdLst>
            <a:ahLst/>
            <a:cxnLst>
              <a:cxn ang="0">
                <a:pos x="connsiteX0" y="connsiteY0"/>
              </a:cxn>
              <a:cxn ang="0">
                <a:pos x="connsiteX1" y="connsiteY1"/>
              </a:cxn>
              <a:cxn ang="0">
                <a:pos x="connsiteX2" y="connsiteY2"/>
              </a:cxn>
            </a:cxnLst>
            <a:rect l="l" t="t" r="r" b="b"/>
            <a:pathLst>
              <a:path w="4582049" h="1136734">
                <a:moveTo>
                  <a:pt x="4582049" y="1136734"/>
                </a:moveTo>
                <a:cubicBezTo>
                  <a:pt x="3732963" y="614220"/>
                  <a:pt x="2883878" y="91706"/>
                  <a:pt x="2120203" y="11319"/>
                </a:cubicBezTo>
                <a:cubicBezTo>
                  <a:pt x="1356528" y="-69068"/>
                  <a:pt x="678264" y="292672"/>
                  <a:pt x="0" y="654413"/>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ボックス 6">
            <a:extLst>
              <a:ext uri="{FF2B5EF4-FFF2-40B4-BE49-F238E27FC236}">
                <a16:creationId xmlns:a16="http://schemas.microsoft.com/office/drawing/2014/main" id="{50BC4FD2-2470-4444-B6DD-56EDA7CC5D28}"/>
              </a:ext>
            </a:extLst>
          </p:cNvPr>
          <p:cNvSpPr txBox="1"/>
          <p:nvPr/>
        </p:nvSpPr>
        <p:spPr>
          <a:xfrm>
            <a:off x="6516568" y="4802635"/>
            <a:ext cx="5335908" cy="1077218"/>
          </a:xfrm>
          <a:prstGeom prst="rect">
            <a:avLst/>
          </a:prstGeom>
          <a:noFill/>
        </p:spPr>
        <p:txBody>
          <a:bodyPr wrap="square" rtlCol="0">
            <a:spAutoFit/>
          </a:bodyPr>
          <a:lstStyle/>
          <a:p>
            <a:r>
              <a:rPr lang="ja-JP" altLang="en-US" sz="1600" dirty="0"/>
              <a:t>ヒント：このプログラムは、終わらないプログラムなので、終わらせるには停止ボタンで停止させてあげる。</a:t>
            </a:r>
            <a:endParaRPr lang="en-US" altLang="ja-JP" sz="1600" dirty="0"/>
          </a:p>
          <a:p>
            <a:r>
              <a:rPr lang="ja-JP" altLang="en-US" sz="1600" dirty="0"/>
              <a:t>ボタンを押したらいつでも光り始めるようにプログラムがずっと動いているしくみ</a:t>
            </a:r>
            <a:endParaRPr lang="en-US" sz="1600" dirty="0"/>
          </a:p>
        </p:txBody>
      </p:sp>
      <p:pic>
        <p:nvPicPr>
          <p:cNvPr id="13" name="図 12">
            <a:extLst>
              <a:ext uri="{FF2B5EF4-FFF2-40B4-BE49-F238E27FC236}">
                <a16:creationId xmlns:a16="http://schemas.microsoft.com/office/drawing/2014/main" id="{9372CE03-A42E-475B-918D-8B125B569D2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309400" y="4131791"/>
            <a:ext cx="851456" cy="670844"/>
          </a:xfrm>
          <a:prstGeom prst="rect">
            <a:avLst/>
          </a:prstGeom>
        </p:spPr>
      </p:pic>
      <p:pic>
        <p:nvPicPr>
          <p:cNvPr id="16" name="図 15">
            <a:extLst>
              <a:ext uri="{FF2B5EF4-FFF2-40B4-BE49-F238E27FC236}">
                <a16:creationId xmlns:a16="http://schemas.microsoft.com/office/drawing/2014/main" id="{E8764EBD-7EEE-493B-8C60-A8715D17508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524" b="85714" l="9091" r="100000"/>
                    </a14:imgEffect>
                  </a14:imgLayer>
                </a14:imgProps>
              </a:ext>
            </a:extLst>
          </a:blip>
          <a:stretch>
            <a:fillRect/>
          </a:stretch>
        </p:blipFill>
        <p:spPr>
          <a:xfrm>
            <a:off x="6384952" y="2482507"/>
            <a:ext cx="677535" cy="646738"/>
          </a:xfrm>
          <a:prstGeom prst="rect">
            <a:avLst/>
          </a:prstGeom>
        </p:spPr>
      </p:pic>
      <p:grpSp>
        <p:nvGrpSpPr>
          <p:cNvPr id="18" name="グループ化 17">
            <a:extLst>
              <a:ext uri="{FF2B5EF4-FFF2-40B4-BE49-F238E27FC236}">
                <a16:creationId xmlns:a16="http://schemas.microsoft.com/office/drawing/2014/main" id="{D5240B4A-A82B-4FB1-AE1D-E3D6E3F4BAA5}"/>
              </a:ext>
            </a:extLst>
          </p:cNvPr>
          <p:cNvGrpSpPr/>
          <p:nvPr/>
        </p:nvGrpSpPr>
        <p:grpSpPr>
          <a:xfrm>
            <a:off x="-5082" y="8472"/>
            <a:ext cx="1786748" cy="546848"/>
            <a:chOff x="550140" y="4508477"/>
            <a:chExt cx="1786748" cy="546848"/>
          </a:xfrm>
        </p:grpSpPr>
        <p:sp>
          <p:nvSpPr>
            <p:cNvPr id="19" name="テキスト ボックス 18">
              <a:extLst>
                <a:ext uri="{FF2B5EF4-FFF2-40B4-BE49-F238E27FC236}">
                  <a16:creationId xmlns:a16="http://schemas.microsoft.com/office/drawing/2014/main" id="{994C9449-F865-4535-A9E2-8369AA84CCB3}"/>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20" name="Picture 2" descr="工作をする子供たちのイラスト | かわいいフリー素材集 いらすとや">
              <a:extLst>
                <a:ext uri="{FF2B5EF4-FFF2-40B4-BE49-F238E27FC236}">
                  <a16:creationId xmlns:a16="http://schemas.microsoft.com/office/drawing/2014/main" id="{D6D09B68-352D-4E93-BB20-8F4DC066FCBC}"/>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797505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6 </a:t>
            </a:r>
            <a:r>
              <a:rPr lang="ja-JP" altLang="en-US" dirty="0"/>
              <a:t>ボタンを押したら点滅させる</a:t>
            </a:r>
            <a:endParaRPr lang="en-US" dirty="0"/>
          </a:p>
        </p:txBody>
      </p:sp>
      <p:sp>
        <p:nvSpPr>
          <p:cNvPr id="12" name="コンテンツ プレースホルダー 11">
            <a:extLst>
              <a:ext uri="{FF2B5EF4-FFF2-40B4-BE49-F238E27FC236}">
                <a16:creationId xmlns:a16="http://schemas.microsoft.com/office/drawing/2014/main" id="{E5A4A029-0F7C-4808-BDD3-B9DE9445F156}"/>
              </a:ext>
            </a:extLst>
          </p:cNvPr>
          <p:cNvSpPr>
            <a:spLocks noGrp="1"/>
          </p:cNvSpPr>
          <p:nvPr>
            <p:ph idx="1"/>
          </p:nvPr>
        </p:nvSpPr>
        <p:spPr/>
        <p:txBody>
          <a:bodyPr>
            <a:normAutofit/>
          </a:bodyPr>
          <a:lstStyle/>
          <a:p>
            <a:pPr marL="0" indent="0">
              <a:buNone/>
            </a:pPr>
            <a:endParaRPr lang="en-US" altLang="ja-JP" sz="4400" dirty="0"/>
          </a:p>
          <a:p>
            <a:pPr marL="0" indent="0">
              <a:buNone/>
            </a:pPr>
            <a:endParaRPr lang="en-US" altLang="ja-JP" sz="4400" dirty="0"/>
          </a:p>
          <a:p>
            <a:pPr marL="0" indent="0">
              <a:buNone/>
            </a:pPr>
            <a:r>
              <a:rPr lang="ja-JP" altLang="en-US" sz="4400" dirty="0"/>
              <a:t>ボタンを押して光れば完成</a:t>
            </a:r>
            <a:endParaRPr lang="en-US" altLang="ja-JP" sz="4400" dirty="0"/>
          </a:p>
          <a:p>
            <a:pPr marL="0" indent="0">
              <a:buNone/>
            </a:pPr>
            <a:endParaRPr lang="en-US" altLang="ja-JP" dirty="0"/>
          </a:p>
          <a:p>
            <a:pPr marL="0" indent="0">
              <a:buNone/>
            </a:pPr>
            <a:r>
              <a:rPr lang="ja-JP" altLang="en-US" dirty="0">
                <a:solidFill>
                  <a:srgbClr val="00B0F0"/>
                </a:solidFill>
              </a:rPr>
              <a:t>チェック→ボタンを押してもらって、点滅するかを見る。</a:t>
            </a:r>
            <a:endParaRPr lang="en-US" altLang="ja-JP" dirty="0">
              <a:solidFill>
                <a:srgbClr val="00B0F0"/>
              </a:solidFill>
            </a:endParaRPr>
          </a:p>
          <a:p>
            <a:pPr marL="0" indent="0">
              <a:buNone/>
            </a:pPr>
            <a:endParaRPr lang="en-US" altLang="ja-JP" dirty="0"/>
          </a:p>
        </p:txBody>
      </p:sp>
      <p:sp>
        <p:nvSpPr>
          <p:cNvPr id="7" name="テキスト ボックス 6">
            <a:extLst>
              <a:ext uri="{FF2B5EF4-FFF2-40B4-BE49-F238E27FC236}">
                <a16:creationId xmlns:a16="http://schemas.microsoft.com/office/drawing/2014/main" id="{99B0C540-7B02-4E4D-9CCB-992B2D50E9FF}"/>
              </a:ext>
            </a:extLst>
          </p:cNvPr>
          <p:cNvSpPr txBox="1"/>
          <p:nvPr/>
        </p:nvSpPr>
        <p:spPr>
          <a:xfrm>
            <a:off x="0" y="0"/>
            <a:ext cx="2027274" cy="646331"/>
          </a:xfrm>
          <a:prstGeom prst="rect">
            <a:avLst/>
          </a:prstGeom>
          <a:solidFill>
            <a:schemeClr val="accent1"/>
          </a:solidFill>
          <a:ln>
            <a:noFill/>
          </a:ln>
        </p:spPr>
        <p:txBody>
          <a:bodyPr wrap="square" rtlCol="0">
            <a:spAutoFit/>
          </a:bodyPr>
          <a:lstStyle/>
          <a:p>
            <a:r>
              <a:rPr lang="ja-JP" altLang="en-US" sz="3600" b="1" dirty="0">
                <a:solidFill>
                  <a:schemeClr val="bg1"/>
                </a:solidFill>
              </a:rPr>
              <a:t>できた？</a:t>
            </a:r>
            <a:endParaRPr lang="en-US" sz="3600" b="1" dirty="0">
              <a:solidFill>
                <a:schemeClr val="bg1"/>
              </a:solidFill>
            </a:endParaRPr>
          </a:p>
        </p:txBody>
      </p:sp>
    </p:spTree>
    <p:extLst>
      <p:ext uri="{BB962C8B-B14F-4D97-AF65-F5344CB8AC3E}">
        <p14:creationId xmlns:p14="http://schemas.microsoft.com/office/powerpoint/2010/main" val="26575645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6 </a:t>
            </a:r>
            <a:r>
              <a:rPr lang="ja-JP" altLang="en-US" dirty="0"/>
              <a:t>ボタンを押したら点滅させる　</a:t>
            </a:r>
            <a:endParaRPr lang="en-US" dirty="0"/>
          </a:p>
        </p:txBody>
      </p:sp>
      <p:sp>
        <p:nvSpPr>
          <p:cNvPr id="12" name="コンテンツ プレースホルダー 11">
            <a:extLst>
              <a:ext uri="{FF2B5EF4-FFF2-40B4-BE49-F238E27FC236}">
                <a16:creationId xmlns:a16="http://schemas.microsoft.com/office/drawing/2014/main" id="{E5A4A029-0F7C-4808-BDD3-B9DE9445F156}"/>
              </a:ext>
            </a:extLst>
          </p:cNvPr>
          <p:cNvSpPr>
            <a:spLocks noGrp="1"/>
          </p:cNvSpPr>
          <p:nvPr>
            <p:ph idx="1"/>
          </p:nvPr>
        </p:nvSpPr>
        <p:spPr>
          <a:xfrm>
            <a:off x="838200" y="1822450"/>
            <a:ext cx="10515600" cy="4351338"/>
          </a:xfrm>
        </p:spPr>
        <p:txBody>
          <a:bodyPr/>
          <a:lstStyle/>
          <a:p>
            <a:r>
              <a:rPr lang="ja-JP" altLang="en-US" dirty="0"/>
              <a:t>繰り返す命令  </a:t>
            </a:r>
            <a:r>
              <a:rPr lang="en-US" altLang="ja-JP" b="1" dirty="0">
                <a:solidFill>
                  <a:schemeClr val="accent6"/>
                </a:solidFill>
              </a:rPr>
              <a:t>while</a:t>
            </a:r>
          </a:p>
          <a:p>
            <a:pPr marL="0" indent="0">
              <a:buNone/>
            </a:pPr>
            <a:r>
              <a:rPr lang="en-US" b="1" dirty="0">
                <a:solidFill>
                  <a:schemeClr val="accent6"/>
                </a:solidFill>
                <a:latin typeface="Consolas" panose="020B0609020204030204" pitchFamily="49" charset="0"/>
                <a:cs typeface="Consolas" panose="020B0609020204030204" pitchFamily="49" charset="0"/>
              </a:rPr>
              <a:t>while True:</a:t>
            </a:r>
            <a:r>
              <a:rPr lang="ja-JP" altLang="en-US" b="1" dirty="0">
                <a:solidFill>
                  <a:schemeClr val="accent6"/>
                </a:solidFill>
                <a:latin typeface="Consolas" panose="020B0609020204030204" pitchFamily="49" charset="0"/>
                <a:cs typeface="Consolas" panose="020B0609020204030204" pitchFamily="49" charset="0"/>
              </a:rPr>
              <a:t>　</a:t>
            </a:r>
            <a:r>
              <a:rPr lang="ja-JP" altLang="en-US" b="1" dirty="0">
                <a:solidFill>
                  <a:schemeClr val="accent6"/>
                </a:solidFill>
              </a:rPr>
              <a:t>　　</a:t>
            </a:r>
            <a:endParaRPr lang="en-US" altLang="ja-JP" b="1" dirty="0">
              <a:solidFill>
                <a:schemeClr val="accent6"/>
              </a:solidFill>
            </a:endParaRPr>
          </a:p>
          <a:p>
            <a:pPr marL="0" indent="0">
              <a:buNone/>
            </a:pPr>
            <a:endParaRPr lang="en-US" altLang="ja-JP" b="1" dirty="0">
              <a:solidFill>
                <a:srgbClr val="FF0000"/>
              </a:solidFill>
            </a:endParaRPr>
          </a:p>
          <a:p>
            <a:r>
              <a:rPr lang="ja-JP" altLang="en-US" dirty="0"/>
              <a:t>ボタンが押されるまで待つ命令</a:t>
            </a:r>
            <a:endParaRPr lang="en-US" altLang="ja-JP" dirty="0"/>
          </a:p>
          <a:p>
            <a:pPr marL="0" indent="0">
              <a:buNone/>
            </a:pPr>
            <a:r>
              <a:rPr lang="en-US" altLang="ja-JP" b="1" dirty="0">
                <a:solidFill>
                  <a:schemeClr val="accent6"/>
                </a:solidFill>
                <a:latin typeface="Consolas" panose="020B0609020204030204" pitchFamily="49" charset="0"/>
                <a:cs typeface="Consolas" panose="020B0609020204030204" pitchFamily="49" charset="0"/>
              </a:rPr>
              <a:t>while GP15.checkPin(Pull.UP):</a:t>
            </a:r>
          </a:p>
          <a:p>
            <a:pPr marL="0" indent="0">
              <a:buNone/>
            </a:pPr>
            <a:r>
              <a:rPr lang="en-US" altLang="ja-JP" b="1" dirty="0">
                <a:solidFill>
                  <a:schemeClr val="accent6"/>
                </a:solidFill>
                <a:latin typeface="Consolas" panose="020B0609020204030204" pitchFamily="49" charset="0"/>
                <a:cs typeface="Consolas" panose="020B0609020204030204" pitchFamily="49" charset="0"/>
              </a:rPr>
              <a:t>    pass </a:t>
            </a:r>
            <a:r>
              <a:rPr lang="ja-JP" altLang="en-US" b="1" dirty="0">
                <a:solidFill>
                  <a:schemeClr val="accent6"/>
                </a:solidFill>
                <a:latin typeface="Consolas" panose="020B0609020204030204" pitchFamily="49" charset="0"/>
                <a:cs typeface="Consolas" panose="020B0609020204030204" pitchFamily="49" charset="0"/>
              </a:rPr>
              <a:t>　　　</a:t>
            </a:r>
            <a:endParaRPr lang="en-US" altLang="ja-JP" dirty="0">
              <a:solidFill>
                <a:schemeClr val="accent6"/>
              </a:solidFill>
              <a:latin typeface="Consolas" panose="020B0609020204030204" pitchFamily="49" charset="0"/>
              <a:cs typeface="Consolas" panose="020B0609020204030204" pitchFamily="49" charset="0"/>
            </a:endParaRPr>
          </a:p>
          <a:p>
            <a:pPr marL="0" indent="0">
              <a:buNone/>
            </a:pPr>
            <a:endParaRPr lang="en-US" altLang="ja-JP" dirty="0"/>
          </a:p>
        </p:txBody>
      </p:sp>
      <p:sp>
        <p:nvSpPr>
          <p:cNvPr id="13" name="テキスト ボックス 12">
            <a:extLst>
              <a:ext uri="{FF2B5EF4-FFF2-40B4-BE49-F238E27FC236}">
                <a16:creationId xmlns:a16="http://schemas.microsoft.com/office/drawing/2014/main" id="{EDDEE9A7-8ADE-4ADE-91D2-99C0E4410B6A}"/>
              </a:ext>
            </a:extLst>
          </p:cNvPr>
          <p:cNvSpPr txBox="1"/>
          <p:nvPr/>
        </p:nvSpPr>
        <p:spPr>
          <a:xfrm>
            <a:off x="5180067" y="1822450"/>
            <a:ext cx="6847367" cy="1200329"/>
          </a:xfrm>
          <a:prstGeom prst="rect">
            <a:avLst/>
          </a:prstGeom>
          <a:noFill/>
        </p:spPr>
        <p:txBody>
          <a:bodyPr wrap="square" rtlCol="0">
            <a:spAutoFit/>
          </a:bodyPr>
          <a:lstStyle/>
          <a:p>
            <a:r>
              <a:rPr lang="en-US" altLang="ja-JP" sz="2400" b="1" dirty="0">
                <a:solidFill>
                  <a:schemeClr val="accent6"/>
                </a:solidFill>
              </a:rPr>
              <a:t>while True</a:t>
            </a:r>
            <a:r>
              <a:rPr lang="ja-JP" altLang="en-US" sz="2400" dirty="0"/>
              <a:t>はずっとくりかえす命令。</a:t>
            </a:r>
            <a:r>
              <a:rPr lang="en-US" altLang="ja-JP" sz="2400" dirty="0"/>
              <a:t>LED</a:t>
            </a:r>
            <a:r>
              <a:rPr lang="ja-JP" altLang="en-US" sz="2400" dirty="0"/>
              <a:t>が光り終わってもまた「ボタンを押したか調べる」ところに戻ってずっとくりかえします。</a:t>
            </a:r>
            <a:endParaRPr lang="en-US" altLang="ja-JP" sz="2400" dirty="0"/>
          </a:p>
        </p:txBody>
      </p:sp>
      <p:sp>
        <p:nvSpPr>
          <p:cNvPr id="14" name="テキスト ボックス 13">
            <a:extLst>
              <a:ext uri="{FF2B5EF4-FFF2-40B4-BE49-F238E27FC236}">
                <a16:creationId xmlns:a16="http://schemas.microsoft.com/office/drawing/2014/main" id="{56EF5982-EFF5-433A-A8C3-C7FDC037E9EA}"/>
              </a:ext>
            </a:extLst>
          </p:cNvPr>
          <p:cNvSpPr txBox="1"/>
          <p:nvPr/>
        </p:nvSpPr>
        <p:spPr>
          <a:xfrm>
            <a:off x="5180067" y="4611231"/>
            <a:ext cx="6847367" cy="2246769"/>
          </a:xfrm>
          <a:prstGeom prst="rect">
            <a:avLst/>
          </a:prstGeom>
          <a:noFill/>
        </p:spPr>
        <p:txBody>
          <a:bodyPr wrap="square" rtlCol="0">
            <a:spAutoFit/>
          </a:bodyPr>
          <a:lstStyle/>
          <a:p>
            <a:r>
              <a:rPr lang="en-US" altLang="ja-JP" sz="2000" b="1" dirty="0">
                <a:solidFill>
                  <a:schemeClr val="accent6"/>
                </a:solidFill>
              </a:rPr>
              <a:t>GP15.checkPin(</a:t>
            </a:r>
            <a:r>
              <a:rPr lang="en-US" altLang="ja-JP" sz="2000" b="1" dirty="0" err="1">
                <a:solidFill>
                  <a:schemeClr val="accent6"/>
                </a:solidFill>
              </a:rPr>
              <a:t>Pull.UP</a:t>
            </a:r>
            <a:r>
              <a:rPr lang="en-US" altLang="ja-JP" sz="2000" b="1" dirty="0">
                <a:solidFill>
                  <a:schemeClr val="accent6"/>
                </a:solidFill>
              </a:rPr>
              <a:t>)</a:t>
            </a:r>
            <a:r>
              <a:rPr lang="ja-JP" altLang="en-US" sz="2000" dirty="0"/>
              <a:t>は</a:t>
            </a:r>
            <a:r>
              <a:rPr lang="en-US" altLang="ja-JP" sz="2000" dirty="0"/>
              <a:t>GP15</a:t>
            </a:r>
            <a:r>
              <a:rPr lang="ja-JP" altLang="en-US" sz="2000" dirty="0"/>
              <a:t>に電気がきているのか調べるめいれい。</a:t>
            </a:r>
            <a:endParaRPr lang="en-US" altLang="ja-JP" sz="2000" dirty="0"/>
          </a:p>
          <a:p>
            <a:endParaRPr lang="en-US" altLang="ja-JP" sz="2000" dirty="0"/>
          </a:p>
          <a:p>
            <a:r>
              <a:rPr lang="ja-JP" altLang="en-US" sz="2000" dirty="0"/>
              <a:t>ボタンが押されてないときは</a:t>
            </a:r>
            <a:r>
              <a:rPr lang="en-US" altLang="ja-JP" sz="2000" b="1" dirty="0">
                <a:solidFill>
                  <a:schemeClr val="accent6"/>
                </a:solidFill>
              </a:rPr>
              <a:t>GP15.checkPin(</a:t>
            </a:r>
            <a:r>
              <a:rPr lang="en-US" altLang="ja-JP" sz="2000" b="1" dirty="0" err="1">
                <a:solidFill>
                  <a:schemeClr val="accent6"/>
                </a:solidFill>
              </a:rPr>
              <a:t>Pull.UP</a:t>
            </a:r>
            <a:r>
              <a:rPr lang="en-US" altLang="ja-JP" sz="2000" b="1" dirty="0">
                <a:solidFill>
                  <a:schemeClr val="accent6"/>
                </a:solidFill>
              </a:rPr>
              <a:t>)</a:t>
            </a:r>
            <a:r>
              <a:rPr lang="ja-JP" altLang="en-US" sz="2000" dirty="0"/>
              <a:t>が</a:t>
            </a:r>
            <a:r>
              <a:rPr lang="en-US" altLang="ja-JP" sz="2000" b="1" dirty="0">
                <a:solidFill>
                  <a:schemeClr val="accent6"/>
                </a:solidFill>
              </a:rPr>
              <a:t>True</a:t>
            </a:r>
            <a:r>
              <a:rPr lang="ja-JP" altLang="en-US" sz="2000" dirty="0"/>
              <a:t>になるので</a:t>
            </a:r>
            <a:r>
              <a:rPr lang="en-US" altLang="ja-JP" sz="2000" dirty="0"/>
              <a:t>pass</a:t>
            </a:r>
            <a:r>
              <a:rPr lang="ja-JP" altLang="en-US" sz="2000" dirty="0"/>
              <a:t>（なにもしない）がくりかえされる。押されたら</a:t>
            </a:r>
            <a:r>
              <a:rPr lang="en-US" altLang="ja-JP" sz="2000" b="1" dirty="0">
                <a:solidFill>
                  <a:schemeClr val="accent6"/>
                </a:solidFill>
              </a:rPr>
              <a:t>GP15.checkPin(</a:t>
            </a:r>
            <a:r>
              <a:rPr lang="en-US" altLang="ja-JP" sz="2000" b="1" dirty="0" err="1">
                <a:solidFill>
                  <a:schemeClr val="accent6"/>
                </a:solidFill>
              </a:rPr>
              <a:t>Pull.UP</a:t>
            </a:r>
            <a:r>
              <a:rPr lang="en-US" altLang="ja-JP" sz="2000" b="1" dirty="0">
                <a:solidFill>
                  <a:schemeClr val="accent6"/>
                </a:solidFill>
              </a:rPr>
              <a:t>)</a:t>
            </a:r>
            <a:r>
              <a:rPr lang="ja-JP" altLang="en-US" sz="2000" dirty="0"/>
              <a:t>が</a:t>
            </a:r>
            <a:r>
              <a:rPr lang="en-US" altLang="ja-JP" sz="2000" b="1" dirty="0">
                <a:solidFill>
                  <a:schemeClr val="accent6"/>
                </a:solidFill>
              </a:rPr>
              <a:t>False</a:t>
            </a:r>
            <a:r>
              <a:rPr lang="ja-JP" altLang="en-US" sz="2000" dirty="0"/>
              <a:t>になり次に進みます。</a:t>
            </a:r>
            <a:endParaRPr lang="en-US" sz="2000" dirty="0"/>
          </a:p>
        </p:txBody>
      </p:sp>
      <p:sp>
        <p:nvSpPr>
          <p:cNvPr id="3" name="テキスト ボックス 2">
            <a:extLst>
              <a:ext uri="{FF2B5EF4-FFF2-40B4-BE49-F238E27FC236}">
                <a16:creationId xmlns:a16="http://schemas.microsoft.com/office/drawing/2014/main" id="{76201849-AF46-4FFB-86CF-8090BEF86434}"/>
              </a:ext>
            </a:extLst>
          </p:cNvPr>
          <p:cNvSpPr txBox="1"/>
          <p:nvPr/>
        </p:nvSpPr>
        <p:spPr>
          <a:xfrm>
            <a:off x="3406391" y="1491464"/>
            <a:ext cx="1175657" cy="369332"/>
          </a:xfrm>
          <a:prstGeom prst="rect">
            <a:avLst/>
          </a:prstGeom>
          <a:noFill/>
        </p:spPr>
        <p:txBody>
          <a:bodyPr wrap="square" rtlCol="0">
            <a:spAutoFit/>
          </a:bodyPr>
          <a:lstStyle/>
          <a:p>
            <a:r>
              <a:rPr lang="ja-JP" altLang="en-US" b="1" dirty="0">
                <a:solidFill>
                  <a:schemeClr val="accent6"/>
                </a:solidFill>
              </a:rPr>
              <a:t>ホワイル</a:t>
            </a:r>
            <a:endParaRPr lang="en-US" b="1" dirty="0">
              <a:solidFill>
                <a:schemeClr val="accent6"/>
              </a:solidFill>
            </a:endParaRPr>
          </a:p>
        </p:txBody>
      </p:sp>
      <p:grpSp>
        <p:nvGrpSpPr>
          <p:cNvPr id="8" name="グループ化 7">
            <a:extLst>
              <a:ext uri="{FF2B5EF4-FFF2-40B4-BE49-F238E27FC236}">
                <a16:creationId xmlns:a16="http://schemas.microsoft.com/office/drawing/2014/main" id="{EE5A6C5C-F9A1-4323-BDD6-D7CE37756AF2}"/>
              </a:ext>
            </a:extLst>
          </p:cNvPr>
          <p:cNvGrpSpPr/>
          <p:nvPr/>
        </p:nvGrpSpPr>
        <p:grpSpPr>
          <a:xfrm>
            <a:off x="0" y="18135"/>
            <a:ext cx="2368794" cy="556900"/>
            <a:chOff x="550139" y="5522942"/>
            <a:chExt cx="2368794" cy="556900"/>
          </a:xfrm>
        </p:grpSpPr>
        <p:sp>
          <p:nvSpPr>
            <p:cNvPr id="9" name="テキスト ボックス 8">
              <a:extLst>
                <a:ext uri="{FF2B5EF4-FFF2-40B4-BE49-F238E27FC236}">
                  <a16:creationId xmlns:a16="http://schemas.microsoft.com/office/drawing/2014/main" id="{3CF249C7-111C-432C-85D1-7C3061CDDFD3}"/>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10" name="Picture 2" descr="博士のイラスト">
              <a:extLst>
                <a:ext uri="{FF2B5EF4-FFF2-40B4-BE49-F238E27FC236}">
                  <a16:creationId xmlns:a16="http://schemas.microsoft.com/office/drawing/2014/main" id="{1D0FB7F4-F9FD-4575-AF0B-AEB85B429535}"/>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280225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6 </a:t>
            </a:r>
            <a:r>
              <a:rPr lang="ja-JP" altLang="en-US" dirty="0"/>
              <a:t>ボタンを押したら点滅させる</a:t>
            </a:r>
            <a:endParaRPr lang="en-US" dirty="0"/>
          </a:p>
        </p:txBody>
      </p:sp>
      <p:sp>
        <p:nvSpPr>
          <p:cNvPr id="3" name="コンテンツ プレースホルダー 2">
            <a:extLst>
              <a:ext uri="{FF2B5EF4-FFF2-40B4-BE49-F238E27FC236}">
                <a16:creationId xmlns:a16="http://schemas.microsoft.com/office/drawing/2014/main" id="{FB981783-16EF-477A-8D7D-2C3397401C34}"/>
              </a:ext>
            </a:extLst>
          </p:cNvPr>
          <p:cNvSpPr>
            <a:spLocks noGrp="1"/>
          </p:cNvSpPr>
          <p:nvPr>
            <p:ph idx="1"/>
          </p:nvPr>
        </p:nvSpPr>
        <p:spPr/>
        <p:txBody>
          <a:bodyPr/>
          <a:lstStyle/>
          <a:p>
            <a:pPr marL="0" indent="0">
              <a:buNone/>
            </a:pPr>
            <a:r>
              <a:rPr lang="ja-JP" altLang="en-US" b="1" dirty="0">
                <a:solidFill>
                  <a:srgbClr val="FFC000"/>
                </a:solidFill>
              </a:rPr>
              <a:t>ボタンが押されてないとき　　　　　ボタンが押されたとき</a:t>
            </a:r>
            <a:r>
              <a:rPr lang="ja-JP" altLang="en-US" b="1" dirty="0">
                <a:solidFill>
                  <a:schemeClr val="accent6"/>
                </a:solidFill>
              </a:rPr>
              <a:t>　　　　　　　　　　</a:t>
            </a:r>
            <a:endParaRPr lang="en-US" dirty="0"/>
          </a:p>
        </p:txBody>
      </p:sp>
      <p:pic>
        <p:nvPicPr>
          <p:cNvPr id="15" name="Picture 2" descr="Raspberry Pi 400 Hole Breadboard | vilros.com | Free Shipping – Vilros.com">
            <a:extLst>
              <a:ext uri="{FF2B5EF4-FFF2-40B4-BE49-F238E27FC236}">
                <a16:creationId xmlns:a16="http://schemas.microsoft.com/office/drawing/2014/main" id="{C7D6581B-47ED-4FDD-ADC7-391F31501E20}"/>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rot="16200000">
            <a:off x="1101997" y="3036017"/>
            <a:ext cx="3746349" cy="2535542"/>
          </a:xfrm>
          <a:prstGeom prst="rect">
            <a:avLst/>
          </a:prstGeom>
          <a:noFill/>
          <a:extLst>
            <a:ext uri="{909E8E84-426E-40DD-AFC4-6F175D3DCCD1}">
              <a14:hiddenFill xmlns:a14="http://schemas.microsoft.com/office/drawing/2010/main">
                <a:solidFill>
                  <a:srgbClr val="FFFFFF"/>
                </a:solidFill>
              </a14:hiddenFill>
            </a:ext>
          </a:extLst>
        </p:spPr>
      </p:pic>
      <p:sp>
        <p:nvSpPr>
          <p:cNvPr id="17" name="正方形/長方形 16">
            <a:extLst>
              <a:ext uri="{FF2B5EF4-FFF2-40B4-BE49-F238E27FC236}">
                <a16:creationId xmlns:a16="http://schemas.microsoft.com/office/drawing/2014/main" id="{6992B3B1-6F69-4E46-8ACE-664353EA0A67}"/>
              </a:ext>
            </a:extLst>
          </p:cNvPr>
          <p:cNvSpPr/>
          <p:nvPr/>
        </p:nvSpPr>
        <p:spPr>
          <a:xfrm>
            <a:off x="2291777" y="4967577"/>
            <a:ext cx="407773" cy="3828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直線コネクタ 17">
            <a:extLst>
              <a:ext uri="{FF2B5EF4-FFF2-40B4-BE49-F238E27FC236}">
                <a16:creationId xmlns:a16="http://schemas.microsoft.com/office/drawing/2014/main" id="{9583847A-C67D-429E-9012-7939F27B5FF9}"/>
              </a:ext>
            </a:extLst>
          </p:cNvPr>
          <p:cNvCxnSpPr>
            <a:cxnSpLocks/>
          </p:cNvCxnSpPr>
          <p:nvPr/>
        </p:nvCxnSpPr>
        <p:spPr>
          <a:xfrm flipH="1">
            <a:off x="2644344" y="4794422"/>
            <a:ext cx="98854" cy="173155"/>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8685FB25-E7EB-448A-A058-E74F10F38EF1}"/>
              </a:ext>
            </a:extLst>
          </p:cNvPr>
          <p:cNvCxnSpPr>
            <a:cxnSpLocks/>
          </p:cNvCxnSpPr>
          <p:nvPr/>
        </p:nvCxnSpPr>
        <p:spPr>
          <a:xfrm flipH="1" flipV="1">
            <a:off x="2681415" y="5350476"/>
            <a:ext cx="49428" cy="222422"/>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06AFFEAD-04F0-4E11-A64D-4F4156A91F0F}"/>
              </a:ext>
            </a:extLst>
          </p:cNvPr>
          <p:cNvCxnSpPr>
            <a:cxnSpLocks/>
          </p:cNvCxnSpPr>
          <p:nvPr/>
        </p:nvCxnSpPr>
        <p:spPr>
          <a:xfrm flipV="1">
            <a:off x="2215978" y="5350476"/>
            <a:ext cx="94735" cy="222421"/>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1F6351CC-2EE0-44C2-B515-073405D82040}"/>
              </a:ext>
            </a:extLst>
          </p:cNvPr>
          <p:cNvCxnSpPr>
            <a:cxnSpLocks/>
          </p:cNvCxnSpPr>
          <p:nvPr/>
        </p:nvCxnSpPr>
        <p:spPr>
          <a:xfrm>
            <a:off x="2215978" y="4794422"/>
            <a:ext cx="94735" cy="173155"/>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AEEB8E67-881C-4832-8711-ECD40319ACE4}"/>
              </a:ext>
            </a:extLst>
          </p:cNvPr>
          <p:cNvCxnSpPr>
            <a:cxnSpLocks/>
          </p:cNvCxnSpPr>
          <p:nvPr/>
        </p:nvCxnSpPr>
        <p:spPr>
          <a:xfrm flipH="1" flipV="1">
            <a:off x="640437" y="2548868"/>
            <a:ext cx="1575542" cy="1974442"/>
          </a:xfrm>
          <a:prstGeom prst="line">
            <a:avLst/>
          </a:prstGeom>
          <a:ln w="76200">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2565853-AF27-4E26-B4FE-1BB20F64F5A1}"/>
              </a:ext>
            </a:extLst>
          </p:cNvPr>
          <p:cNvCxnSpPr>
            <a:cxnSpLocks/>
          </p:cNvCxnSpPr>
          <p:nvPr/>
        </p:nvCxnSpPr>
        <p:spPr>
          <a:xfrm flipH="1" flipV="1">
            <a:off x="2310713" y="3598491"/>
            <a:ext cx="432487" cy="924820"/>
          </a:xfrm>
          <a:prstGeom prst="line">
            <a:avLst/>
          </a:prstGeom>
          <a:ln w="76200">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9C6E03E-82AC-4718-B065-0DA8BFA41565}"/>
              </a:ext>
            </a:extLst>
          </p:cNvPr>
          <p:cNvCxnSpPr>
            <a:cxnSpLocks/>
          </p:cNvCxnSpPr>
          <p:nvPr/>
        </p:nvCxnSpPr>
        <p:spPr>
          <a:xfrm flipH="1" flipV="1">
            <a:off x="2310713" y="3598491"/>
            <a:ext cx="965996" cy="188734"/>
          </a:xfrm>
          <a:prstGeom prst="line">
            <a:avLst/>
          </a:prstGeom>
          <a:ln w="76200">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16D9AC1E-3F12-4190-8D99-3DF4A5D4CCC4}"/>
              </a:ext>
            </a:extLst>
          </p:cNvPr>
          <p:cNvCxnSpPr>
            <a:cxnSpLocks/>
          </p:cNvCxnSpPr>
          <p:nvPr/>
        </p:nvCxnSpPr>
        <p:spPr>
          <a:xfrm flipH="1" flipV="1">
            <a:off x="642551" y="2548868"/>
            <a:ext cx="1668457" cy="240875"/>
          </a:xfrm>
          <a:prstGeom prst="line">
            <a:avLst/>
          </a:prstGeom>
          <a:ln w="76200">
            <a:solidFill>
              <a:schemeClr val="accent1"/>
            </a:solidFill>
            <a:headEnd type="oval"/>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CA7A5B38-196A-4E6F-865B-65B7EF4A8141}"/>
              </a:ext>
            </a:extLst>
          </p:cNvPr>
          <p:cNvSpPr/>
          <p:nvPr/>
        </p:nvSpPr>
        <p:spPr>
          <a:xfrm>
            <a:off x="3150971" y="4673106"/>
            <a:ext cx="1129043" cy="150385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dirty="0"/>
              <a:t>一番左のピン</a:t>
            </a:r>
            <a:endParaRPr lang="en-US" altLang="ja-JP" dirty="0"/>
          </a:p>
          <a:p>
            <a:pPr algn="ctr"/>
            <a:r>
              <a:rPr lang="ja-JP" altLang="en-US" dirty="0"/>
              <a:t>（</a:t>
            </a:r>
            <a:r>
              <a:rPr lang="en-US" altLang="ja-JP" dirty="0"/>
              <a:t>GP15)</a:t>
            </a:r>
            <a:endParaRPr lang="en-US" dirty="0"/>
          </a:p>
        </p:txBody>
      </p:sp>
      <p:sp>
        <p:nvSpPr>
          <p:cNvPr id="46" name="楕円 45">
            <a:extLst>
              <a:ext uri="{FF2B5EF4-FFF2-40B4-BE49-F238E27FC236}">
                <a16:creationId xmlns:a16="http://schemas.microsoft.com/office/drawing/2014/main" id="{3B699D34-7421-482F-8C45-5FE8525FF33E}"/>
              </a:ext>
            </a:extLst>
          </p:cNvPr>
          <p:cNvSpPr/>
          <p:nvPr/>
        </p:nvSpPr>
        <p:spPr>
          <a:xfrm>
            <a:off x="4013282" y="4707774"/>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楕円 46">
            <a:extLst>
              <a:ext uri="{FF2B5EF4-FFF2-40B4-BE49-F238E27FC236}">
                <a16:creationId xmlns:a16="http://schemas.microsoft.com/office/drawing/2014/main" id="{0FD984C5-2569-4DD5-BBFE-EB3171A37A6B}"/>
              </a:ext>
            </a:extLst>
          </p:cNvPr>
          <p:cNvSpPr/>
          <p:nvPr/>
        </p:nvSpPr>
        <p:spPr>
          <a:xfrm>
            <a:off x="3752088" y="4707774"/>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楕円 47">
            <a:extLst>
              <a:ext uri="{FF2B5EF4-FFF2-40B4-BE49-F238E27FC236}">
                <a16:creationId xmlns:a16="http://schemas.microsoft.com/office/drawing/2014/main" id="{CA6F6855-2E9D-4C81-A567-81C788433363}"/>
              </a:ext>
            </a:extLst>
          </p:cNvPr>
          <p:cNvSpPr/>
          <p:nvPr/>
        </p:nvSpPr>
        <p:spPr>
          <a:xfrm>
            <a:off x="3490895" y="4707774"/>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楕円 48">
            <a:extLst>
              <a:ext uri="{FF2B5EF4-FFF2-40B4-BE49-F238E27FC236}">
                <a16:creationId xmlns:a16="http://schemas.microsoft.com/office/drawing/2014/main" id="{6CE685EB-4C4E-4E3D-9ABD-76833383DB80}"/>
              </a:ext>
            </a:extLst>
          </p:cNvPr>
          <p:cNvSpPr/>
          <p:nvPr/>
        </p:nvSpPr>
        <p:spPr>
          <a:xfrm>
            <a:off x="3229702" y="4707774"/>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Raspberry Pi 400 Hole Breadboard | vilros.com | Free Shipping – Vilros.com">
            <a:extLst>
              <a:ext uri="{FF2B5EF4-FFF2-40B4-BE49-F238E27FC236}">
                <a16:creationId xmlns:a16="http://schemas.microsoft.com/office/drawing/2014/main" id="{A84F9D8E-082A-41B4-A874-120CC23E67E8}"/>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rot="16200000">
            <a:off x="7142938" y="3036017"/>
            <a:ext cx="3746349" cy="2535542"/>
          </a:xfrm>
          <a:prstGeom prst="rect">
            <a:avLst/>
          </a:prstGeom>
          <a:noFill/>
          <a:extLst>
            <a:ext uri="{909E8E84-426E-40DD-AFC4-6F175D3DCCD1}">
              <a14:hiddenFill xmlns:a14="http://schemas.microsoft.com/office/drawing/2010/main">
                <a:solidFill>
                  <a:srgbClr val="FFFFFF"/>
                </a:solidFill>
              </a14:hiddenFill>
            </a:ext>
          </a:extLst>
        </p:spPr>
      </p:pic>
      <p:sp>
        <p:nvSpPr>
          <p:cNvPr id="31" name="正方形/長方形 30">
            <a:extLst>
              <a:ext uri="{FF2B5EF4-FFF2-40B4-BE49-F238E27FC236}">
                <a16:creationId xmlns:a16="http://schemas.microsoft.com/office/drawing/2014/main" id="{629B2E59-D414-40B2-8237-F201AA6C088A}"/>
              </a:ext>
            </a:extLst>
          </p:cNvPr>
          <p:cNvSpPr/>
          <p:nvPr/>
        </p:nvSpPr>
        <p:spPr>
          <a:xfrm>
            <a:off x="8332718" y="4967577"/>
            <a:ext cx="407773" cy="3828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直線コネクタ 32">
            <a:extLst>
              <a:ext uri="{FF2B5EF4-FFF2-40B4-BE49-F238E27FC236}">
                <a16:creationId xmlns:a16="http://schemas.microsoft.com/office/drawing/2014/main" id="{38364B77-42FB-423B-9A12-63D9F8A02F15}"/>
              </a:ext>
            </a:extLst>
          </p:cNvPr>
          <p:cNvCxnSpPr>
            <a:cxnSpLocks/>
          </p:cNvCxnSpPr>
          <p:nvPr/>
        </p:nvCxnSpPr>
        <p:spPr>
          <a:xfrm flipH="1">
            <a:off x="8685285" y="4794422"/>
            <a:ext cx="98854" cy="173155"/>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DB2778B-15DB-43DC-A150-52F9C5FB14DD}"/>
              </a:ext>
            </a:extLst>
          </p:cNvPr>
          <p:cNvCxnSpPr>
            <a:cxnSpLocks/>
          </p:cNvCxnSpPr>
          <p:nvPr/>
        </p:nvCxnSpPr>
        <p:spPr>
          <a:xfrm flipH="1" flipV="1">
            <a:off x="8722356" y="5350476"/>
            <a:ext cx="49428" cy="222422"/>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6EEB535-B6E4-41FB-B737-79A7993E12C9}"/>
              </a:ext>
            </a:extLst>
          </p:cNvPr>
          <p:cNvCxnSpPr>
            <a:cxnSpLocks/>
          </p:cNvCxnSpPr>
          <p:nvPr/>
        </p:nvCxnSpPr>
        <p:spPr>
          <a:xfrm flipV="1">
            <a:off x="8256919" y="5350476"/>
            <a:ext cx="94735" cy="222421"/>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80E1629-2E47-4C52-A670-B882C1CB3B5C}"/>
              </a:ext>
            </a:extLst>
          </p:cNvPr>
          <p:cNvCxnSpPr>
            <a:cxnSpLocks/>
          </p:cNvCxnSpPr>
          <p:nvPr/>
        </p:nvCxnSpPr>
        <p:spPr>
          <a:xfrm>
            <a:off x="8256919" y="4794422"/>
            <a:ext cx="94735" cy="173155"/>
          </a:xfrm>
          <a:prstGeom prst="line">
            <a:avLst/>
          </a:prstGeom>
          <a:ln w="762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082B4D66-367E-42A7-9CB2-0CFE99F6185E}"/>
              </a:ext>
            </a:extLst>
          </p:cNvPr>
          <p:cNvCxnSpPr>
            <a:cxnSpLocks/>
          </p:cNvCxnSpPr>
          <p:nvPr/>
        </p:nvCxnSpPr>
        <p:spPr>
          <a:xfrm flipH="1" flipV="1">
            <a:off x="6681378" y="2548868"/>
            <a:ext cx="1575542" cy="1974442"/>
          </a:xfrm>
          <a:prstGeom prst="line">
            <a:avLst/>
          </a:prstGeom>
          <a:ln w="76200">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028ADF6-99C0-4E67-8F76-E3B20588FAB1}"/>
              </a:ext>
            </a:extLst>
          </p:cNvPr>
          <p:cNvCxnSpPr>
            <a:cxnSpLocks/>
          </p:cNvCxnSpPr>
          <p:nvPr/>
        </p:nvCxnSpPr>
        <p:spPr>
          <a:xfrm flipH="1" flipV="1">
            <a:off x="8351654" y="3598491"/>
            <a:ext cx="432487" cy="924820"/>
          </a:xfrm>
          <a:prstGeom prst="line">
            <a:avLst/>
          </a:prstGeom>
          <a:ln w="76200">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40684BE-A551-493B-88D5-E9BC65F92EC3}"/>
              </a:ext>
            </a:extLst>
          </p:cNvPr>
          <p:cNvCxnSpPr>
            <a:cxnSpLocks/>
          </p:cNvCxnSpPr>
          <p:nvPr/>
        </p:nvCxnSpPr>
        <p:spPr>
          <a:xfrm flipH="1" flipV="1">
            <a:off x="8351654" y="3598491"/>
            <a:ext cx="965996" cy="188734"/>
          </a:xfrm>
          <a:prstGeom prst="line">
            <a:avLst/>
          </a:prstGeom>
          <a:ln w="76200">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E40EC57-C4E2-4180-A576-DF071710256E}"/>
              </a:ext>
            </a:extLst>
          </p:cNvPr>
          <p:cNvCxnSpPr>
            <a:cxnSpLocks/>
          </p:cNvCxnSpPr>
          <p:nvPr/>
        </p:nvCxnSpPr>
        <p:spPr>
          <a:xfrm flipH="1" flipV="1">
            <a:off x="6683492" y="2548868"/>
            <a:ext cx="1668457" cy="240875"/>
          </a:xfrm>
          <a:prstGeom prst="line">
            <a:avLst/>
          </a:prstGeom>
          <a:ln w="76200">
            <a:solidFill>
              <a:schemeClr val="accent1"/>
            </a:solidFill>
            <a:headEnd type="oval"/>
          </a:ln>
        </p:spPr>
        <p:style>
          <a:lnRef idx="1">
            <a:schemeClr val="accent1"/>
          </a:lnRef>
          <a:fillRef idx="0">
            <a:schemeClr val="accent1"/>
          </a:fillRef>
          <a:effectRef idx="0">
            <a:schemeClr val="accent1"/>
          </a:effectRef>
          <a:fontRef idx="minor">
            <a:schemeClr val="tx1"/>
          </a:fontRef>
        </p:style>
      </p:cxnSp>
      <p:sp>
        <p:nvSpPr>
          <p:cNvPr id="44" name="正方形/長方形 43">
            <a:extLst>
              <a:ext uri="{FF2B5EF4-FFF2-40B4-BE49-F238E27FC236}">
                <a16:creationId xmlns:a16="http://schemas.microsoft.com/office/drawing/2014/main" id="{A2FFA5E1-0B08-4217-BDC5-9388908B8452}"/>
              </a:ext>
            </a:extLst>
          </p:cNvPr>
          <p:cNvSpPr/>
          <p:nvPr/>
        </p:nvSpPr>
        <p:spPr>
          <a:xfrm>
            <a:off x="9191912" y="4673106"/>
            <a:ext cx="1129043" cy="150385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dirty="0"/>
              <a:t>一番左のピン</a:t>
            </a:r>
            <a:endParaRPr lang="en-US" altLang="ja-JP" dirty="0"/>
          </a:p>
          <a:p>
            <a:pPr algn="ctr"/>
            <a:r>
              <a:rPr lang="ja-JP" altLang="en-US" dirty="0"/>
              <a:t>（</a:t>
            </a:r>
            <a:r>
              <a:rPr lang="en-US" altLang="ja-JP" dirty="0"/>
              <a:t>GP15)</a:t>
            </a:r>
            <a:endParaRPr lang="en-US" dirty="0"/>
          </a:p>
        </p:txBody>
      </p:sp>
      <p:sp>
        <p:nvSpPr>
          <p:cNvPr id="51" name="楕円 50">
            <a:extLst>
              <a:ext uri="{FF2B5EF4-FFF2-40B4-BE49-F238E27FC236}">
                <a16:creationId xmlns:a16="http://schemas.microsoft.com/office/drawing/2014/main" id="{1C3919AE-20E0-49BF-8ACD-9AA44919E2F3}"/>
              </a:ext>
            </a:extLst>
          </p:cNvPr>
          <p:cNvSpPr/>
          <p:nvPr/>
        </p:nvSpPr>
        <p:spPr>
          <a:xfrm>
            <a:off x="10054223" y="4707774"/>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楕円 51">
            <a:extLst>
              <a:ext uri="{FF2B5EF4-FFF2-40B4-BE49-F238E27FC236}">
                <a16:creationId xmlns:a16="http://schemas.microsoft.com/office/drawing/2014/main" id="{19C20EDB-D949-4549-B3FC-563161E45F34}"/>
              </a:ext>
            </a:extLst>
          </p:cNvPr>
          <p:cNvSpPr/>
          <p:nvPr/>
        </p:nvSpPr>
        <p:spPr>
          <a:xfrm>
            <a:off x="9793029" y="4707774"/>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楕円 52">
            <a:extLst>
              <a:ext uri="{FF2B5EF4-FFF2-40B4-BE49-F238E27FC236}">
                <a16:creationId xmlns:a16="http://schemas.microsoft.com/office/drawing/2014/main" id="{B94F14A9-62B3-41C3-88EC-1FC69F0910CA}"/>
              </a:ext>
            </a:extLst>
          </p:cNvPr>
          <p:cNvSpPr/>
          <p:nvPr/>
        </p:nvSpPr>
        <p:spPr>
          <a:xfrm>
            <a:off x="9531836" y="4707774"/>
            <a:ext cx="182880" cy="18288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楕円 53">
            <a:extLst>
              <a:ext uri="{FF2B5EF4-FFF2-40B4-BE49-F238E27FC236}">
                <a16:creationId xmlns:a16="http://schemas.microsoft.com/office/drawing/2014/main" id="{EE1845DB-1F16-484B-AA3F-5FEAEEE0D1DC}"/>
              </a:ext>
            </a:extLst>
          </p:cNvPr>
          <p:cNvSpPr/>
          <p:nvPr/>
        </p:nvSpPr>
        <p:spPr>
          <a:xfrm>
            <a:off x="9270643" y="4707774"/>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直線コネクタ 10">
            <a:extLst>
              <a:ext uri="{FF2B5EF4-FFF2-40B4-BE49-F238E27FC236}">
                <a16:creationId xmlns:a16="http://schemas.microsoft.com/office/drawing/2014/main" id="{99D46E83-1C11-45EB-9586-0263D7529035}"/>
              </a:ext>
            </a:extLst>
          </p:cNvPr>
          <p:cNvCxnSpPr>
            <a:cxnSpLocks/>
          </p:cNvCxnSpPr>
          <p:nvPr/>
        </p:nvCxnSpPr>
        <p:spPr>
          <a:xfrm flipH="1" flipV="1">
            <a:off x="9308986" y="3692858"/>
            <a:ext cx="23591" cy="903116"/>
          </a:xfrm>
          <a:prstGeom prst="line">
            <a:avLst/>
          </a:prstGeom>
          <a:ln w="762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820867FB-BD92-4DC7-BB00-87431BB91BB4}"/>
              </a:ext>
            </a:extLst>
          </p:cNvPr>
          <p:cNvCxnSpPr>
            <a:cxnSpLocks/>
          </p:cNvCxnSpPr>
          <p:nvPr/>
        </p:nvCxnSpPr>
        <p:spPr>
          <a:xfrm flipH="1" flipV="1">
            <a:off x="8354063" y="3421465"/>
            <a:ext cx="946772" cy="224210"/>
          </a:xfrm>
          <a:prstGeom prst="line">
            <a:avLst/>
          </a:prstGeom>
          <a:ln w="762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FC8586A-1F0A-429E-B6CE-2CB1FFC35829}"/>
              </a:ext>
            </a:extLst>
          </p:cNvPr>
          <p:cNvCxnSpPr>
            <a:cxnSpLocks/>
          </p:cNvCxnSpPr>
          <p:nvPr/>
        </p:nvCxnSpPr>
        <p:spPr>
          <a:xfrm>
            <a:off x="8256919" y="3585036"/>
            <a:ext cx="490151" cy="1209385"/>
          </a:xfrm>
          <a:prstGeom prst="line">
            <a:avLst/>
          </a:prstGeom>
          <a:ln w="762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ECFE5D6-6BA4-4CDF-9BBA-BC5879BFDCC6}"/>
              </a:ext>
            </a:extLst>
          </p:cNvPr>
          <p:cNvCxnSpPr>
            <a:cxnSpLocks/>
          </p:cNvCxnSpPr>
          <p:nvPr/>
        </p:nvCxnSpPr>
        <p:spPr>
          <a:xfrm flipH="1" flipV="1">
            <a:off x="6771503" y="2862406"/>
            <a:ext cx="1485416" cy="1845368"/>
          </a:xfrm>
          <a:prstGeom prst="line">
            <a:avLst/>
          </a:prstGeom>
          <a:ln w="762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矢印: 下カーブ 25">
            <a:extLst>
              <a:ext uri="{FF2B5EF4-FFF2-40B4-BE49-F238E27FC236}">
                <a16:creationId xmlns:a16="http://schemas.microsoft.com/office/drawing/2014/main" id="{08A4500E-91E2-406D-B198-7E7D6A6B8E01}"/>
              </a:ext>
            </a:extLst>
          </p:cNvPr>
          <p:cNvSpPr/>
          <p:nvPr/>
        </p:nvSpPr>
        <p:spPr>
          <a:xfrm rot="10800000">
            <a:off x="8090931" y="4867085"/>
            <a:ext cx="822126" cy="492855"/>
          </a:xfrm>
          <a:prstGeom prst="curved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9" name="直線コネクタ 58">
            <a:extLst>
              <a:ext uri="{FF2B5EF4-FFF2-40B4-BE49-F238E27FC236}">
                <a16:creationId xmlns:a16="http://schemas.microsoft.com/office/drawing/2014/main" id="{AF7674F2-7C6B-4DFA-B6BB-5D9884D21BF9}"/>
              </a:ext>
            </a:extLst>
          </p:cNvPr>
          <p:cNvCxnSpPr>
            <a:cxnSpLocks/>
          </p:cNvCxnSpPr>
          <p:nvPr/>
        </p:nvCxnSpPr>
        <p:spPr>
          <a:xfrm>
            <a:off x="7094083" y="2703095"/>
            <a:ext cx="1417852" cy="246653"/>
          </a:xfrm>
          <a:prstGeom prst="line">
            <a:avLst/>
          </a:prstGeom>
          <a:ln w="762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2" name="図 61">
            <a:extLst>
              <a:ext uri="{FF2B5EF4-FFF2-40B4-BE49-F238E27FC236}">
                <a16:creationId xmlns:a16="http://schemas.microsoft.com/office/drawing/2014/main" id="{03C7599A-D76B-43A4-8C2E-E2B4B6EC5A6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858301" y="6160890"/>
            <a:ext cx="1345573" cy="707763"/>
          </a:xfrm>
          <a:prstGeom prst="rect">
            <a:avLst/>
          </a:prstGeom>
        </p:spPr>
      </p:pic>
      <p:pic>
        <p:nvPicPr>
          <p:cNvPr id="63" name="図 62">
            <a:extLst>
              <a:ext uri="{FF2B5EF4-FFF2-40B4-BE49-F238E27FC236}">
                <a16:creationId xmlns:a16="http://schemas.microsoft.com/office/drawing/2014/main" id="{0B503D76-AA1D-4F5F-9368-0277A1F620D7}"/>
              </a:ext>
            </a:extLst>
          </p:cNvPr>
          <p:cNvPicPr>
            <a:picLocks noChangeAspect="1"/>
          </p:cNvPicPr>
          <p:nvPr/>
        </p:nvPicPr>
        <p:blipFill>
          <a:blip r:embed="rId4"/>
          <a:stretch>
            <a:fillRect/>
          </a:stretch>
        </p:blipFill>
        <p:spPr>
          <a:xfrm>
            <a:off x="7992822" y="6226439"/>
            <a:ext cx="1345574" cy="555512"/>
          </a:xfrm>
          <a:prstGeom prst="rect">
            <a:avLst/>
          </a:prstGeom>
        </p:spPr>
      </p:pic>
      <p:cxnSp>
        <p:nvCxnSpPr>
          <p:cNvPr id="64" name="直線コネクタ 63">
            <a:extLst>
              <a:ext uri="{FF2B5EF4-FFF2-40B4-BE49-F238E27FC236}">
                <a16:creationId xmlns:a16="http://schemas.microsoft.com/office/drawing/2014/main" id="{7E2F8143-568C-4949-87F9-7C52ECEEDFEF}"/>
              </a:ext>
            </a:extLst>
          </p:cNvPr>
          <p:cNvCxnSpPr>
            <a:cxnSpLocks/>
          </p:cNvCxnSpPr>
          <p:nvPr/>
        </p:nvCxnSpPr>
        <p:spPr>
          <a:xfrm flipV="1">
            <a:off x="8623400" y="2765003"/>
            <a:ext cx="1929967" cy="19475"/>
          </a:xfrm>
          <a:prstGeom prst="line">
            <a:avLst/>
          </a:prstGeom>
          <a:ln w="762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A6B09369-5589-4724-B4F3-E3A61439AB11}"/>
              </a:ext>
            </a:extLst>
          </p:cNvPr>
          <p:cNvSpPr txBox="1"/>
          <p:nvPr/>
        </p:nvSpPr>
        <p:spPr>
          <a:xfrm>
            <a:off x="10479533" y="2430613"/>
            <a:ext cx="1663261" cy="3477875"/>
          </a:xfrm>
          <a:prstGeom prst="rect">
            <a:avLst/>
          </a:prstGeom>
          <a:noFill/>
        </p:spPr>
        <p:txBody>
          <a:bodyPr wrap="square" rtlCol="0">
            <a:spAutoFit/>
          </a:bodyPr>
          <a:lstStyle/>
          <a:p>
            <a:r>
              <a:rPr lang="ja-JP" altLang="en-US" sz="2000" b="1" dirty="0">
                <a:solidFill>
                  <a:schemeClr val="accent1"/>
                </a:solidFill>
              </a:rPr>
              <a:t>マイナス</a:t>
            </a:r>
            <a:r>
              <a:rPr lang="ja-JP" altLang="en-US" sz="2000" b="1" dirty="0"/>
              <a:t>に</a:t>
            </a:r>
            <a:endParaRPr lang="en-US" altLang="ja-JP" sz="2000" b="1" dirty="0"/>
          </a:p>
          <a:p>
            <a:r>
              <a:rPr lang="ja-JP" altLang="en-US" sz="2000" b="1" dirty="0"/>
              <a:t>つながる</a:t>
            </a:r>
            <a:endParaRPr lang="en-US" altLang="ja-JP" sz="2000" b="1" dirty="0"/>
          </a:p>
          <a:p>
            <a:endParaRPr lang="en-US" sz="2000" b="1" dirty="0"/>
          </a:p>
          <a:p>
            <a:endParaRPr lang="en-US" sz="2000" b="1" dirty="0"/>
          </a:p>
          <a:p>
            <a:endParaRPr lang="en-US" sz="2000" b="1" dirty="0"/>
          </a:p>
          <a:p>
            <a:endParaRPr lang="en-US" sz="2000" b="1" dirty="0"/>
          </a:p>
          <a:p>
            <a:endParaRPr lang="en-US" sz="2000" b="1" dirty="0"/>
          </a:p>
          <a:p>
            <a:r>
              <a:rPr lang="en-US" sz="2000" b="1" dirty="0"/>
              <a:t>GP15</a:t>
            </a:r>
            <a:r>
              <a:rPr lang="ja-JP" altLang="en-US" sz="2000" b="1" dirty="0"/>
              <a:t>は</a:t>
            </a:r>
            <a:r>
              <a:rPr lang="ja-JP" altLang="en-US" sz="2000" b="1" dirty="0">
                <a:solidFill>
                  <a:schemeClr val="accent1"/>
                </a:solidFill>
              </a:rPr>
              <a:t>マイナス</a:t>
            </a:r>
            <a:r>
              <a:rPr lang="ja-JP" altLang="en-US" sz="2000" b="1" dirty="0"/>
              <a:t>（</a:t>
            </a:r>
            <a:r>
              <a:rPr lang="en-US" altLang="ja-JP" sz="2000" b="1" dirty="0"/>
              <a:t>False)</a:t>
            </a:r>
            <a:r>
              <a:rPr lang="ja-JP" altLang="en-US" sz="2000" b="1" dirty="0"/>
              <a:t>になる。</a:t>
            </a:r>
            <a:endParaRPr lang="en-US" sz="2000" b="1" dirty="0"/>
          </a:p>
        </p:txBody>
      </p:sp>
      <p:sp>
        <p:nvSpPr>
          <p:cNvPr id="67" name="テキスト ボックス 66">
            <a:extLst>
              <a:ext uri="{FF2B5EF4-FFF2-40B4-BE49-F238E27FC236}">
                <a16:creationId xmlns:a16="http://schemas.microsoft.com/office/drawing/2014/main" id="{5FDBC65C-2802-41B5-B17F-442F7E4804EC}"/>
              </a:ext>
            </a:extLst>
          </p:cNvPr>
          <p:cNvSpPr txBox="1"/>
          <p:nvPr/>
        </p:nvSpPr>
        <p:spPr>
          <a:xfrm>
            <a:off x="4335436" y="4258465"/>
            <a:ext cx="2164616" cy="1938992"/>
          </a:xfrm>
          <a:prstGeom prst="rect">
            <a:avLst/>
          </a:prstGeom>
          <a:noFill/>
        </p:spPr>
        <p:txBody>
          <a:bodyPr wrap="square" rtlCol="0">
            <a:spAutoFit/>
          </a:bodyPr>
          <a:lstStyle/>
          <a:p>
            <a:r>
              <a:rPr lang="ja-JP" altLang="en-US" sz="2000" b="1" dirty="0"/>
              <a:t>ラズベリーパイの中でプラスにつながっているので</a:t>
            </a:r>
            <a:endParaRPr lang="en-US" altLang="ja-JP" sz="2000" b="1" dirty="0"/>
          </a:p>
          <a:p>
            <a:r>
              <a:rPr lang="en-US" altLang="ja-JP" sz="2000" b="1" dirty="0"/>
              <a:t>GP15</a:t>
            </a:r>
            <a:r>
              <a:rPr lang="ja-JP" altLang="en-US" sz="2000" b="1" dirty="0"/>
              <a:t>は</a:t>
            </a:r>
            <a:r>
              <a:rPr lang="ja-JP" altLang="en-US" sz="2000" b="1" dirty="0">
                <a:solidFill>
                  <a:srgbClr val="FF0000"/>
                </a:solidFill>
              </a:rPr>
              <a:t>プラス</a:t>
            </a:r>
            <a:r>
              <a:rPr lang="en-US" altLang="ja-JP" sz="2000" b="1" dirty="0"/>
              <a:t>(True)</a:t>
            </a:r>
            <a:r>
              <a:rPr lang="ja-JP" altLang="en-US" sz="2000" b="1" dirty="0"/>
              <a:t>になる</a:t>
            </a:r>
            <a:endParaRPr lang="en-US" sz="2000" b="1" dirty="0"/>
          </a:p>
        </p:txBody>
      </p:sp>
      <p:sp>
        <p:nvSpPr>
          <p:cNvPr id="4" name="テキスト ボックス 3">
            <a:extLst>
              <a:ext uri="{FF2B5EF4-FFF2-40B4-BE49-F238E27FC236}">
                <a16:creationId xmlns:a16="http://schemas.microsoft.com/office/drawing/2014/main" id="{3F3EEA87-4840-48DE-8D5C-F2FA7F4D4702}"/>
              </a:ext>
            </a:extLst>
          </p:cNvPr>
          <p:cNvSpPr txBox="1"/>
          <p:nvPr/>
        </p:nvSpPr>
        <p:spPr>
          <a:xfrm>
            <a:off x="6110615" y="4913458"/>
            <a:ext cx="2146304" cy="200055"/>
          </a:xfrm>
          <a:prstGeom prst="rect">
            <a:avLst/>
          </a:prstGeom>
          <a:noFill/>
        </p:spPr>
        <p:txBody>
          <a:bodyPr wrap="square" rtlCol="0">
            <a:spAutoFit/>
          </a:bodyPr>
          <a:lstStyle/>
          <a:p>
            <a:r>
              <a:rPr lang="en-US" altLang="ja-JP" sz="700" dirty="0"/>
              <a:t>※</a:t>
            </a:r>
            <a:r>
              <a:rPr lang="ja-JP" altLang="en-US" sz="700" dirty="0"/>
              <a:t>プルアップ方式</a:t>
            </a:r>
            <a:endParaRPr lang="en-US" sz="700" dirty="0"/>
          </a:p>
        </p:txBody>
      </p:sp>
      <p:sp>
        <p:nvSpPr>
          <p:cNvPr id="5" name="加算記号 4">
            <a:extLst>
              <a:ext uri="{FF2B5EF4-FFF2-40B4-BE49-F238E27FC236}">
                <a16:creationId xmlns:a16="http://schemas.microsoft.com/office/drawing/2014/main" id="{B5388B21-EF0B-4995-8DBD-22F4A2514EDC}"/>
              </a:ext>
            </a:extLst>
          </p:cNvPr>
          <p:cNvSpPr/>
          <p:nvPr/>
        </p:nvSpPr>
        <p:spPr>
          <a:xfrm>
            <a:off x="3189769" y="5908488"/>
            <a:ext cx="261193" cy="268475"/>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直線コネクタ 6">
            <a:extLst>
              <a:ext uri="{FF2B5EF4-FFF2-40B4-BE49-F238E27FC236}">
                <a16:creationId xmlns:a16="http://schemas.microsoft.com/office/drawing/2014/main" id="{187B6546-AC00-481D-83C5-E81B88080FCD}"/>
              </a:ext>
            </a:extLst>
          </p:cNvPr>
          <p:cNvCxnSpPr/>
          <p:nvPr/>
        </p:nvCxnSpPr>
        <p:spPr>
          <a:xfrm>
            <a:off x="3306853" y="4967577"/>
            <a:ext cx="0" cy="94091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C8D04845-4A4A-434F-A3A4-8A5E44C37BCE}"/>
              </a:ext>
            </a:extLst>
          </p:cNvPr>
          <p:cNvGrpSpPr/>
          <p:nvPr/>
        </p:nvGrpSpPr>
        <p:grpSpPr>
          <a:xfrm>
            <a:off x="0" y="18135"/>
            <a:ext cx="2368794" cy="556900"/>
            <a:chOff x="550139" y="5522942"/>
            <a:chExt cx="2368794" cy="556900"/>
          </a:xfrm>
        </p:grpSpPr>
        <p:sp>
          <p:nvSpPr>
            <p:cNvPr id="58" name="テキスト ボックス 57">
              <a:extLst>
                <a:ext uri="{FF2B5EF4-FFF2-40B4-BE49-F238E27FC236}">
                  <a16:creationId xmlns:a16="http://schemas.microsoft.com/office/drawing/2014/main" id="{A3BCF85D-B784-45BE-9633-3AD915BE1728}"/>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60" name="Picture 2" descr="博士のイラスト">
              <a:extLst>
                <a:ext uri="{FF2B5EF4-FFF2-40B4-BE49-F238E27FC236}">
                  <a16:creationId xmlns:a16="http://schemas.microsoft.com/office/drawing/2014/main" id="{8C559AB6-02F9-4009-9CD8-15914B36443A}"/>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正方形/長方形 5">
            <a:extLst>
              <a:ext uri="{FF2B5EF4-FFF2-40B4-BE49-F238E27FC236}">
                <a16:creationId xmlns:a16="http://schemas.microsoft.com/office/drawing/2014/main" id="{0B9328A3-987F-46B0-A2DB-C3C45EB2A2BC}"/>
              </a:ext>
            </a:extLst>
          </p:cNvPr>
          <p:cNvSpPr/>
          <p:nvPr/>
        </p:nvSpPr>
        <p:spPr>
          <a:xfrm>
            <a:off x="3260737" y="5359941"/>
            <a:ext cx="92231" cy="33730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92892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6485E2-BF99-4619-871C-A7C64964C822}"/>
              </a:ext>
            </a:extLst>
          </p:cNvPr>
          <p:cNvSpPr>
            <a:spLocks noGrp="1"/>
          </p:cNvSpPr>
          <p:nvPr>
            <p:ph type="title"/>
          </p:nvPr>
        </p:nvSpPr>
        <p:spPr/>
        <p:txBody>
          <a:bodyPr/>
          <a:lstStyle/>
          <a:p>
            <a:r>
              <a:rPr lang="ja-JP" altLang="en-US" b="1" dirty="0">
                <a:solidFill>
                  <a:srgbClr val="00B050"/>
                </a:solidFill>
              </a:rPr>
              <a:t>攻略</a:t>
            </a:r>
            <a:r>
              <a:rPr lang="en-US" altLang="ja-JP" b="1" dirty="0">
                <a:solidFill>
                  <a:srgbClr val="00B050"/>
                </a:solidFill>
              </a:rPr>
              <a:t>7</a:t>
            </a:r>
            <a:endParaRPr lang="en-US" dirty="0"/>
          </a:p>
        </p:txBody>
      </p:sp>
      <p:sp>
        <p:nvSpPr>
          <p:cNvPr id="3" name="テキスト プレースホルダー 2">
            <a:extLst>
              <a:ext uri="{FF2B5EF4-FFF2-40B4-BE49-F238E27FC236}">
                <a16:creationId xmlns:a16="http://schemas.microsoft.com/office/drawing/2014/main" id="{E55545EF-ED37-429F-964E-5B4C485E6C1B}"/>
              </a:ext>
            </a:extLst>
          </p:cNvPr>
          <p:cNvSpPr>
            <a:spLocks noGrp="1"/>
          </p:cNvSpPr>
          <p:nvPr>
            <p:ph type="body" idx="1"/>
          </p:nvPr>
        </p:nvSpPr>
        <p:spPr/>
        <p:txBody>
          <a:bodyPr/>
          <a:lstStyle/>
          <a:p>
            <a:r>
              <a:rPr lang="ja-JP" altLang="en-US" dirty="0"/>
              <a:t>点滅のしかたをかえる</a:t>
            </a:r>
            <a:endParaRPr lang="en-US" dirty="0"/>
          </a:p>
        </p:txBody>
      </p:sp>
      <p:pic>
        <p:nvPicPr>
          <p:cNvPr id="1026" name="Picture 2" descr="探検家・考古学者のイラスト">
            <a:extLst>
              <a:ext uri="{FF2B5EF4-FFF2-40B4-BE49-F238E27FC236}">
                <a16:creationId xmlns:a16="http://schemas.microsoft.com/office/drawing/2014/main" id="{8EA71A2A-3ED6-4231-8EFF-061EB07851E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40362" y="2268537"/>
            <a:ext cx="366712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3071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7</a:t>
            </a:r>
            <a:r>
              <a:rPr lang="ja-JP" altLang="en-US" b="1" dirty="0">
                <a:solidFill>
                  <a:srgbClr val="00B050"/>
                </a:solidFill>
              </a:rPr>
              <a:t> </a:t>
            </a:r>
            <a:r>
              <a:rPr lang="ja-JP" altLang="en-US" b="1" dirty="0"/>
              <a:t>点滅のパターンを変える</a:t>
            </a:r>
            <a:endParaRPr lang="en-US" altLang="ja-JP" dirty="0"/>
          </a:p>
        </p:txBody>
      </p:sp>
      <p:sp>
        <p:nvSpPr>
          <p:cNvPr id="3" name="コンテンツ プレースホルダー 2">
            <a:extLst>
              <a:ext uri="{FF2B5EF4-FFF2-40B4-BE49-F238E27FC236}">
                <a16:creationId xmlns:a16="http://schemas.microsoft.com/office/drawing/2014/main" id="{FB981783-16EF-477A-8D7D-2C3397401C34}"/>
              </a:ext>
            </a:extLst>
          </p:cNvPr>
          <p:cNvSpPr>
            <a:spLocks noGrp="1"/>
          </p:cNvSpPr>
          <p:nvPr>
            <p:ph idx="1"/>
          </p:nvPr>
        </p:nvSpPr>
        <p:spPr/>
        <p:txBody>
          <a:bodyPr/>
          <a:lstStyle/>
          <a:p>
            <a:pPr marL="0" indent="0">
              <a:buNone/>
            </a:pPr>
            <a:endParaRPr lang="en-US" dirty="0"/>
          </a:p>
          <a:p>
            <a:pPr marL="0" indent="0">
              <a:buNone/>
            </a:pPr>
            <a:r>
              <a:rPr lang="ja-JP" altLang="en-US" dirty="0"/>
              <a:t>回路は攻略</a:t>
            </a:r>
            <a:r>
              <a:rPr lang="en-US" dirty="0"/>
              <a:t>4</a:t>
            </a:r>
            <a:r>
              <a:rPr lang="ja-JP" altLang="en-US" dirty="0"/>
              <a:t>と同じ</a:t>
            </a:r>
            <a:endParaRPr lang="en-US" dirty="0"/>
          </a:p>
        </p:txBody>
      </p:sp>
      <p:sp>
        <p:nvSpPr>
          <p:cNvPr id="5" name="テキスト ボックス 4">
            <a:extLst>
              <a:ext uri="{FF2B5EF4-FFF2-40B4-BE49-F238E27FC236}">
                <a16:creationId xmlns:a16="http://schemas.microsoft.com/office/drawing/2014/main" id="{AF4DB1B9-F6EA-4103-ADD6-1A1E5D9697CB}"/>
              </a:ext>
            </a:extLst>
          </p:cNvPr>
          <p:cNvSpPr txBox="1"/>
          <p:nvPr/>
        </p:nvSpPr>
        <p:spPr>
          <a:xfrm>
            <a:off x="9770347" y="0"/>
            <a:ext cx="2421653" cy="523220"/>
          </a:xfrm>
          <a:prstGeom prst="rect">
            <a:avLst/>
          </a:prstGeom>
          <a:solidFill>
            <a:schemeClr val="accent6">
              <a:lumMod val="50000"/>
            </a:schemeClr>
          </a:solidFill>
          <a:ln>
            <a:noFill/>
          </a:ln>
        </p:spPr>
        <p:txBody>
          <a:bodyPr wrap="square" rtlCol="0">
            <a:spAutoFit/>
          </a:bodyPr>
          <a:lstStyle/>
          <a:p>
            <a:r>
              <a:rPr lang="ja-JP" altLang="en-US" sz="2800" b="1" dirty="0">
                <a:solidFill>
                  <a:schemeClr val="bg1"/>
                </a:solidFill>
              </a:rPr>
              <a:t>回路</a:t>
            </a:r>
            <a:r>
              <a:rPr lang="en-US" altLang="ja-JP" sz="2800" b="1" dirty="0">
                <a:solidFill>
                  <a:schemeClr val="bg1"/>
                </a:solidFill>
              </a:rPr>
              <a:t>7-1</a:t>
            </a:r>
            <a:endParaRPr lang="en-US" sz="2800" b="1" dirty="0">
              <a:solidFill>
                <a:schemeClr val="bg1"/>
              </a:solidFill>
            </a:endParaRPr>
          </a:p>
        </p:txBody>
      </p:sp>
      <p:grpSp>
        <p:nvGrpSpPr>
          <p:cNvPr id="6" name="グループ化 5">
            <a:extLst>
              <a:ext uri="{FF2B5EF4-FFF2-40B4-BE49-F238E27FC236}">
                <a16:creationId xmlns:a16="http://schemas.microsoft.com/office/drawing/2014/main" id="{106B602E-D7B8-429A-9322-667E7E2D845D}"/>
              </a:ext>
            </a:extLst>
          </p:cNvPr>
          <p:cNvGrpSpPr/>
          <p:nvPr/>
        </p:nvGrpSpPr>
        <p:grpSpPr>
          <a:xfrm>
            <a:off x="0" y="18135"/>
            <a:ext cx="2368794" cy="556900"/>
            <a:chOff x="550139" y="5522942"/>
            <a:chExt cx="2368794" cy="556900"/>
          </a:xfrm>
        </p:grpSpPr>
        <p:sp>
          <p:nvSpPr>
            <p:cNvPr id="7" name="テキスト ボックス 6">
              <a:extLst>
                <a:ext uri="{FF2B5EF4-FFF2-40B4-BE49-F238E27FC236}">
                  <a16:creationId xmlns:a16="http://schemas.microsoft.com/office/drawing/2014/main" id="{2779633B-925A-460F-808A-6CFDEACC35C8}"/>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8" name="Picture 2" descr="博士のイラスト">
              <a:extLst>
                <a:ext uri="{FF2B5EF4-FFF2-40B4-BE49-F238E27FC236}">
                  <a16:creationId xmlns:a16="http://schemas.microsoft.com/office/drawing/2014/main" id="{6579166F-D8CB-4241-9229-3AF467DD3378}"/>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371462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7</a:t>
            </a:r>
            <a:r>
              <a:rPr lang="ja-JP" altLang="en-US" b="1" dirty="0">
                <a:solidFill>
                  <a:srgbClr val="00B050"/>
                </a:solidFill>
              </a:rPr>
              <a:t>　</a:t>
            </a:r>
            <a:r>
              <a:rPr lang="ja-JP" altLang="en-US" b="1" dirty="0"/>
              <a:t>点滅のパターンを変える</a:t>
            </a:r>
            <a:endParaRPr lang="en-US" altLang="ja-JP" dirty="0"/>
          </a:p>
        </p:txBody>
      </p:sp>
      <p:sp>
        <p:nvSpPr>
          <p:cNvPr id="3" name="コンテンツ プレースホルダー 2">
            <a:extLst>
              <a:ext uri="{FF2B5EF4-FFF2-40B4-BE49-F238E27FC236}">
                <a16:creationId xmlns:a16="http://schemas.microsoft.com/office/drawing/2014/main" id="{FB981783-16EF-477A-8D7D-2C3397401C34}"/>
              </a:ext>
            </a:extLst>
          </p:cNvPr>
          <p:cNvSpPr>
            <a:spLocks noGrp="1"/>
          </p:cNvSpPr>
          <p:nvPr>
            <p:ph idx="1"/>
          </p:nvPr>
        </p:nvSpPr>
        <p:spPr>
          <a:xfrm>
            <a:off x="766722" y="1675024"/>
            <a:ext cx="10728592" cy="1409944"/>
          </a:xfrm>
        </p:spPr>
        <p:txBody>
          <a:bodyPr/>
          <a:lstStyle/>
          <a:p>
            <a:pPr marL="0" indent="0">
              <a:buNone/>
            </a:pPr>
            <a:r>
              <a:rPr lang="ja-JP" altLang="en-US" b="1" dirty="0">
                <a:solidFill>
                  <a:srgbClr val="00B050"/>
                </a:solidFill>
              </a:rPr>
              <a:t>こことここを変更する。　できたら、次のページ</a:t>
            </a:r>
            <a:endParaRPr lang="en-US" b="1" dirty="0">
              <a:solidFill>
                <a:srgbClr val="00B050"/>
              </a:solidFill>
            </a:endParaRPr>
          </a:p>
        </p:txBody>
      </p:sp>
      <p:sp>
        <p:nvSpPr>
          <p:cNvPr id="6" name="テキスト ボックス 5">
            <a:extLst>
              <a:ext uri="{FF2B5EF4-FFF2-40B4-BE49-F238E27FC236}">
                <a16:creationId xmlns:a16="http://schemas.microsoft.com/office/drawing/2014/main" id="{E3F5EB5A-E421-41E0-8BC9-880D253F89C1}"/>
              </a:ext>
            </a:extLst>
          </p:cNvPr>
          <p:cNvSpPr txBox="1"/>
          <p:nvPr/>
        </p:nvSpPr>
        <p:spPr>
          <a:xfrm>
            <a:off x="9571348" y="8472"/>
            <a:ext cx="2620652" cy="523220"/>
          </a:xfrm>
          <a:prstGeom prst="rect">
            <a:avLst/>
          </a:prstGeom>
          <a:solidFill>
            <a:srgbClr val="7030A0"/>
          </a:solidFill>
          <a:ln>
            <a:noFill/>
          </a:ln>
        </p:spPr>
        <p:txBody>
          <a:bodyPr wrap="square" rtlCol="0">
            <a:spAutoFit/>
          </a:bodyPr>
          <a:lstStyle/>
          <a:p>
            <a:r>
              <a:rPr lang="ja-JP" altLang="en-US" sz="2800" b="1" dirty="0">
                <a:solidFill>
                  <a:schemeClr val="bg1"/>
                </a:solidFill>
              </a:rPr>
              <a:t>プログラム</a:t>
            </a:r>
            <a:r>
              <a:rPr lang="en-US" altLang="ja-JP" sz="2800" b="1" dirty="0">
                <a:solidFill>
                  <a:schemeClr val="bg1"/>
                </a:solidFill>
              </a:rPr>
              <a:t>7-1</a:t>
            </a:r>
            <a:endParaRPr lang="en-US" sz="2800" b="1" dirty="0">
              <a:solidFill>
                <a:schemeClr val="bg1"/>
              </a:solidFill>
            </a:endParaRPr>
          </a:p>
        </p:txBody>
      </p:sp>
      <p:sp>
        <p:nvSpPr>
          <p:cNvPr id="8" name="テキスト ボックス 7">
            <a:extLst>
              <a:ext uri="{FF2B5EF4-FFF2-40B4-BE49-F238E27FC236}">
                <a16:creationId xmlns:a16="http://schemas.microsoft.com/office/drawing/2014/main" id="{E51F1B62-77D8-49E1-B424-6BEB946951F8}"/>
              </a:ext>
            </a:extLst>
          </p:cNvPr>
          <p:cNvSpPr txBox="1"/>
          <p:nvPr/>
        </p:nvSpPr>
        <p:spPr>
          <a:xfrm>
            <a:off x="1500877" y="2079179"/>
            <a:ext cx="3825374" cy="4093428"/>
          </a:xfrm>
          <a:prstGeom prst="rect">
            <a:avLst/>
          </a:prstGeom>
          <a:noFill/>
          <a:ln>
            <a:noFill/>
          </a:ln>
        </p:spPr>
        <p:txBody>
          <a:bodyPr wrap="square" rtlCol="0">
            <a:spAutoFit/>
          </a:bodyPr>
          <a:lstStyle/>
          <a:p>
            <a:r>
              <a:rPr lang="en-US" altLang="ja-JP" sz="2000" dirty="0">
                <a:latin typeface="Consolas" panose="020B0609020204030204" pitchFamily="49" charset="0"/>
                <a:ea typeface="Prochalle_Myrica M" panose="020B0509020203020207" pitchFamily="49" charset="-128"/>
                <a:cs typeface="Consolas" panose="020B0609020204030204" pitchFamily="49" charset="0"/>
              </a:rPr>
              <a:t>for count in range(10):</a:t>
            </a:r>
          </a:p>
          <a:p>
            <a:r>
              <a:rPr lang="en-US" altLang="ja-JP" sz="2000" dirty="0">
                <a:solidFill>
                  <a:srgbClr val="00B050"/>
                </a:solidFill>
                <a:latin typeface="Consolas" panose="020B0609020204030204" pitchFamily="49" charset="0"/>
                <a:ea typeface="Prochalle_Myrica M" panose="020B0509020203020207" pitchFamily="49" charset="-128"/>
                <a:cs typeface="Consolas" panose="020B0609020204030204" pitchFamily="49" charset="0"/>
              </a:rPr>
              <a:t>  </a:t>
            </a:r>
            <a:r>
              <a:rPr lang="en-US" altLang="ja-JP" sz="20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GP0.setPin(1)</a:t>
            </a:r>
          </a:p>
          <a:p>
            <a:r>
              <a:rPr lang="en-US" altLang="ja-JP" sz="20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  GP1.setPin(1)</a:t>
            </a:r>
          </a:p>
          <a:p>
            <a:r>
              <a:rPr lang="en-US" altLang="ja-JP" sz="20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  GP2.setPin(1)</a:t>
            </a:r>
          </a:p>
          <a:p>
            <a:r>
              <a:rPr lang="en-US" altLang="ja-JP" sz="20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  GP3.setPin(1)</a:t>
            </a:r>
          </a:p>
          <a:p>
            <a:r>
              <a:rPr lang="en-US" altLang="ja-JP" sz="20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  GP4.setPin(1)</a:t>
            </a:r>
          </a:p>
          <a:p>
            <a:r>
              <a:rPr lang="en-US" altLang="ja-JP" sz="2000" dirty="0">
                <a:latin typeface="Consolas" panose="020B0609020204030204" pitchFamily="49" charset="0"/>
                <a:ea typeface="Prochalle_Myrica M" panose="020B0509020203020207" pitchFamily="49" charset="-128"/>
                <a:cs typeface="Consolas" panose="020B0609020204030204" pitchFamily="49" charset="0"/>
              </a:rPr>
              <a:t>  time.sleep(0.5)</a:t>
            </a:r>
          </a:p>
          <a:p>
            <a:r>
              <a:rPr lang="en-US" altLang="ja-JP" sz="2000" dirty="0">
                <a:solidFill>
                  <a:srgbClr val="00B050"/>
                </a:solidFill>
                <a:latin typeface="Consolas" panose="020B0609020204030204" pitchFamily="49" charset="0"/>
                <a:ea typeface="Prochalle_Myrica M" panose="020B0509020203020207" pitchFamily="49" charset="-128"/>
                <a:cs typeface="Consolas" panose="020B0609020204030204" pitchFamily="49" charset="0"/>
              </a:rPr>
              <a:t>  </a:t>
            </a:r>
            <a:r>
              <a:rPr lang="en-US" altLang="ja-JP" sz="20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GP0.setPin(0)</a:t>
            </a:r>
          </a:p>
          <a:p>
            <a:r>
              <a:rPr lang="en-US" altLang="ja-JP" sz="20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  GP1.setPin(0)</a:t>
            </a:r>
          </a:p>
          <a:p>
            <a:r>
              <a:rPr lang="en-US" altLang="ja-JP" sz="20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  GP2.setPin(0)</a:t>
            </a:r>
          </a:p>
          <a:p>
            <a:r>
              <a:rPr lang="en-US" altLang="ja-JP" sz="20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  GP3.setPin(0)</a:t>
            </a:r>
          </a:p>
          <a:p>
            <a:r>
              <a:rPr lang="en-US" altLang="ja-JP" sz="2000"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  GP4.setPin(0)</a:t>
            </a:r>
          </a:p>
          <a:p>
            <a:r>
              <a:rPr lang="en-US" altLang="ja-JP" sz="2000" dirty="0">
                <a:latin typeface="Consolas" panose="020B0609020204030204" pitchFamily="49" charset="0"/>
                <a:ea typeface="Prochalle_Myrica M" panose="020B0509020203020207" pitchFamily="49" charset="-128"/>
                <a:cs typeface="Consolas" panose="020B0609020204030204" pitchFamily="49" charset="0"/>
              </a:rPr>
              <a:t>  time.sleep(0.5)</a:t>
            </a:r>
          </a:p>
        </p:txBody>
      </p:sp>
      <p:sp>
        <p:nvSpPr>
          <p:cNvPr id="9" name="コンテンツ プレースホルダー 25">
            <a:extLst>
              <a:ext uri="{FF2B5EF4-FFF2-40B4-BE49-F238E27FC236}">
                <a16:creationId xmlns:a16="http://schemas.microsoft.com/office/drawing/2014/main" id="{970177D8-68AC-436C-8F0E-95FA4D963B1D}"/>
              </a:ext>
            </a:extLst>
          </p:cNvPr>
          <p:cNvSpPr txBox="1">
            <a:spLocks/>
          </p:cNvSpPr>
          <p:nvPr/>
        </p:nvSpPr>
        <p:spPr>
          <a:xfrm>
            <a:off x="6712395" y="2241060"/>
            <a:ext cx="2305670" cy="2151584"/>
          </a:xfrm>
          <a:prstGeom prst="rect">
            <a:avLst/>
          </a:prstGeom>
          <a:ln>
            <a:solidFill>
              <a:srgbClr val="FF0000"/>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sz="2400" b="1" dirty="0">
                <a:latin typeface="Prochalle_Myrica M" panose="020B0509020203020207" pitchFamily="49" charset="-128"/>
                <a:ea typeface="Prochalle_Myrica M" panose="020B0509020203020207" pitchFamily="49" charset="-128"/>
                <a:cs typeface="Prochalle_Myrica M" panose="020B0509020203020207" pitchFamily="49" charset="-128"/>
              </a:rPr>
              <a:t>GP0.setPin(</a:t>
            </a:r>
            <a:r>
              <a:rPr lang="en-US" sz="24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1</a:t>
            </a:r>
            <a:r>
              <a:rPr lang="en-US" sz="2400" b="1" dirty="0">
                <a:latin typeface="Prochalle_Myrica M" panose="020B0509020203020207" pitchFamily="49" charset="-128"/>
                <a:ea typeface="Prochalle_Myrica M" panose="020B0509020203020207" pitchFamily="49" charset="-128"/>
                <a:cs typeface="Prochalle_Myrica M" panose="020B0509020203020207" pitchFamily="49" charset="-128"/>
              </a:rPr>
              <a:t>)</a:t>
            </a:r>
          </a:p>
          <a:p>
            <a:pPr marL="0" indent="0">
              <a:buNone/>
            </a:pPr>
            <a:r>
              <a:rPr lang="en-US" sz="2400" b="1" dirty="0">
                <a:latin typeface="Prochalle_Myrica M" panose="020B0509020203020207" pitchFamily="49" charset="-128"/>
                <a:ea typeface="Prochalle_Myrica M" panose="020B0509020203020207" pitchFamily="49" charset="-128"/>
                <a:cs typeface="Prochalle_Myrica M" panose="020B0509020203020207" pitchFamily="49" charset="-128"/>
              </a:rPr>
              <a:t>GP1.setPin(</a:t>
            </a:r>
            <a:r>
              <a:rPr lang="en-US" sz="24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0</a:t>
            </a:r>
            <a:r>
              <a:rPr lang="en-US" sz="2400" b="1" dirty="0">
                <a:latin typeface="Prochalle_Myrica M" panose="020B0509020203020207" pitchFamily="49" charset="-128"/>
                <a:ea typeface="Prochalle_Myrica M" panose="020B0509020203020207" pitchFamily="49" charset="-128"/>
                <a:cs typeface="Prochalle_Myrica M" panose="020B0509020203020207" pitchFamily="49" charset="-128"/>
              </a:rPr>
              <a:t>)</a:t>
            </a:r>
          </a:p>
          <a:p>
            <a:pPr marL="0" indent="0">
              <a:buNone/>
            </a:pPr>
            <a:r>
              <a:rPr lang="en-US" sz="2400" b="1" dirty="0">
                <a:latin typeface="Prochalle_Myrica M" panose="020B0509020203020207" pitchFamily="49" charset="-128"/>
                <a:ea typeface="Prochalle_Myrica M" panose="020B0509020203020207" pitchFamily="49" charset="-128"/>
                <a:cs typeface="Prochalle_Myrica M" panose="020B0509020203020207" pitchFamily="49" charset="-128"/>
              </a:rPr>
              <a:t>GP2.setPin(</a:t>
            </a:r>
            <a:r>
              <a:rPr lang="en-US" sz="24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1</a:t>
            </a:r>
            <a:r>
              <a:rPr lang="en-US" sz="2400" b="1" dirty="0">
                <a:latin typeface="Prochalle_Myrica M" panose="020B0509020203020207" pitchFamily="49" charset="-128"/>
                <a:ea typeface="Prochalle_Myrica M" panose="020B0509020203020207" pitchFamily="49" charset="-128"/>
                <a:cs typeface="Prochalle_Myrica M" panose="020B0509020203020207" pitchFamily="49" charset="-128"/>
              </a:rPr>
              <a:t>)</a:t>
            </a:r>
          </a:p>
          <a:p>
            <a:pPr marL="0" indent="0">
              <a:buNone/>
            </a:pPr>
            <a:r>
              <a:rPr lang="en-US" sz="2400" b="1" dirty="0">
                <a:latin typeface="Prochalle_Myrica M" panose="020B0509020203020207" pitchFamily="49" charset="-128"/>
                <a:ea typeface="Prochalle_Myrica M" panose="020B0509020203020207" pitchFamily="49" charset="-128"/>
                <a:cs typeface="Prochalle_Myrica M" panose="020B0509020203020207" pitchFamily="49" charset="-128"/>
              </a:rPr>
              <a:t>GP3.setPin(</a:t>
            </a:r>
            <a:r>
              <a:rPr lang="en-US" sz="24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0</a:t>
            </a:r>
            <a:r>
              <a:rPr lang="en-US" sz="2400" b="1" dirty="0">
                <a:latin typeface="Prochalle_Myrica M" panose="020B0509020203020207" pitchFamily="49" charset="-128"/>
                <a:ea typeface="Prochalle_Myrica M" panose="020B0509020203020207" pitchFamily="49" charset="-128"/>
                <a:cs typeface="Prochalle_Myrica M" panose="020B0509020203020207" pitchFamily="49" charset="-128"/>
              </a:rPr>
              <a:t>)</a:t>
            </a:r>
          </a:p>
          <a:p>
            <a:pPr marL="0" indent="0">
              <a:buNone/>
            </a:pPr>
            <a:r>
              <a:rPr lang="en-US" sz="2400" b="1" dirty="0">
                <a:latin typeface="Prochalle_Myrica M" panose="020B0509020203020207" pitchFamily="49" charset="-128"/>
                <a:ea typeface="Prochalle_Myrica M" panose="020B0509020203020207" pitchFamily="49" charset="-128"/>
                <a:cs typeface="Prochalle_Myrica M" panose="020B0509020203020207" pitchFamily="49" charset="-128"/>
              </a:rPr>
              <a:t>GP4.setPin(</a:t>
            </a:r>
            <a:r>
              <a:rPr lang="en-US" sz="24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1</a:t>
            </a:r>
            <a:r>
              <a:rPr lang="en-US" sz="2400" b="1" dirty="0">
                <a:latin typeface="Prochalle_Myrica M" panose="020B0509020203020207" pitchFamily="49" charset="-128"/>
                <a:ea typeface="Prochalle_Myrica M" panose="020B0509020203020207" pitchFamily="49" charset="-128"/>
                <a:cs typeface="Prochalle_Myrica M" panose="020B0509020203020207" pitchFamily="49" charset="-128"/>
              </a:rPr>
              <a:t>)</a:t>
            </a:r>
          </a:p>
          <a:p>
            <a:pPr marL="0" indent="0">
              <a:buNone/>
            </a:pPr>
            <a:endParaRPr lang="en-US" sz="2400" b="1" dirty="0">
              <a:latin typeface="Prochalle_Myrica M" panose="020B0509020203020207" pitchFamily="49" charset="-128"/>
              <a:ea typeface="Prochalle_Myrica M" panose="020B0509020203020207" pitchFamily="49" charset="-128"/>
              <a:cs typeface="Prochalle_Myrica M" panose="020B0509020203020207" pitchFamily="49" charset="-128"/>
            </a:endParaRPr>
          </a:p>
        </p:txBody>
      </p:sp>
      <p:sp>
        <p:nvSpPr>
          <p:cNvPr id="10" name="コンテンツ プレースホルダー 25">
            <a:extLst>
              <a:ext uri="{FF2B5EF4-FFF2-40B4-BE49-F238E27FC236}">
                <a16:creationId xmlns:a16="http://schemas.microsoft.com/office/drawing/2014/main" id="{7EFAAFED-9D8C-465A-B584-B01324946785}"/>
              </a:ext>
            </a:extLst>
          </p:cNvPr>
          <p:cNvSpPr txBox="1">
            <a:spLocks/>
          </p:cNvSpPr>
          <p:nvPr/>
        </p:nvSpPr>
        <p:spPr>
          <a:xfrm>
            <a:off x="6712395" y="4483656"/>
            <a:ext cx="2305670" cy="2151584"/>
          </a:xfrm>
          <a:prstGeom prst="rect">
            <a:avLst/>
          </a:prstGeom>
          <a:ln>
            <a:solidFill>
              <a:srgbClr val="FF0000"/>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sz="2400" b="1" dirty="0">
                <a:latin typeface="Prochalle_Myrica M" panose="020B0509020203020207" pitchFamily="49" charset="-128"/>
                <a:ea typeface="Prochalle_Myrica M" panose="020B0509020203020207" pitchFamily="49" charset="-128"/>
                <a:cs typeface="Prochalle_Myrica M" panose="020B0509020203020207" pitchFamily="49" charset="-128"/>
              </a:rPr>
              <a:t>GP0.setPin(</a:t>
            </a:r>
            <a:r>
              <a:rPr lang="en-US" sz="24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0</a:t>
            </a:r>
            <a:r>
              <a:rPr lang="en-US" sz="2400" b="1" dirty="0">
                <a:latin typeface="Prochalle_Myrica M" panose="020B0509020203020207" pitchFamily="49" charset="-128"/>
                <a:ea typeface="Prochalle_Myrica M" panose="020B0509020203020207" pitchFamily="49" charset="-128"/>
                <a:cs typeface="Prochalle_Myrica M" panose="020B0509020203020207" pitchFamily="49" charset="-128"/>
              </a:rPr>
              <a:t>)</a:t>
            </a:r>
          </a:p>
          <a:p>
            <a:pPr marL="0" indent="0">
              <a:buNone/>
            </a:pPr>
            <a:r>
              <a:rPr lang="en-US" sz="2400" b="1" dirty="0">
                <a:latin typeface="Prochalle_Myrica M" panose="020B0509020203020207" pitchFamily="49" charset="-128"/>
                <a:ea typeface="Prochalle_Myrica M" panose="020B0509020203020207" pitchFamily="49" charset="-128"/>
                <a:cs typeface="Prochalle_Myrica M" panose="020B0509020203020207" pitchFamily="49" charset="-128"/>
              </a:rPr>
              <a:t>GP1.setPin(</a:t>
            </a:r>
            <a:r>
              <a:rPr lang="en-US" sz="24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1</a:t>
            </a:r>
            <a:r>
              <a:rPr lang="en-US" sz="2400" b="1" dirty="0">
                <a:latin typeface="Prochalle_Myrica M" panose="020B0509020203020207" pitchFamily="49" charset="-128"/>
                <a:ea typeface="Prochalle_Myrica M" panose="020B0509020203020207" pitchFamily="49" charset="-128"/>
                <a:cs typeface="Prochalle_Myrica M" panose="020B0509020203020207" pitchFamily="49" charset="-128"/>
              </a:rPr>
              <a:t>)</a:t>
            </a:r>
          </a:p>
          <a:p>
            <a:pPr marL="0" indent="0">
              <a:buNone/>
            </a:pPr>
            <a:r>
              <a:rPr lang="en-US" sz="2400" b="1" dirty="0">
                <a:latin typeface="Prochalle_Myrica M" panose="020B0509020203020207" pitchFamily="49" charset="-128"/>
                <a:ea typeface="Prochalle_Myrica M" panose="020B0509020203020207" pitchFamily="49" charset="-128"/>
                <a:cs typeface="Prochalle_Myrica M" panose="020B0509020203020207" pitchFamily="49" charset="-128"/>
              </a:rPr>
              <a:t>GP2.setPin(</a:t>
            </a:r>
            <a:r>
              <a:rPr lang="en-US" sz="24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0</a:t>
            </a:r>
            <a:r>
              <a:rPr lang="en-US" sz="2400" b="1" dirty="0">
                <a:latin typeface="Prochalle_Myrica M" panose="020B0509020203020207" pitchFamily="49" charset="-128"/>
                <a:ea typeface="Prochalle_Myrica M" panose="020B0509020203020207" pitchFamily="49" charset="-128"/>
                <a:cs typeface="Prochalle_Myrica M" panose="020B0509020203020207" pitchFamily="49" charset="-128"/>
              </a:rPr>
              <a:t>)</a:t>
            </a:r>
          </a:p>
          <a:p>
            <a:pPr marL="0" indent="0">
              <a:buNone/>
            </a:pPr>
            <a:r>
              <a:rPr lang="en-US" sz="2400" b="1" dirty="0">
                <a:latin typeface="Prochalle_Myrica M" panose="020B0509020203020207" pitchFamily="49" charset="-128"/>
                <a:ea typeface="Prochalle_Myrica M" panose="020B0509020203020207" pitchFamily="49" charset="-128"/>
                <a:cs typeface="Prochalle_Myrica M" panose="020B0509020203020207" pitchFamily="49" charset="-128"/>
              </a:rPr>
              <a:t>GP3.setPin(</a:t>
            </a:r>
            <a:r>
              <a:rPr lang="en-US" sz="24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1</a:t>
            </a:r>
            <a:r>
              <a:rPr lang="en-US" sz="2400" b="1" dirty="0">
                <a:latin typeface="Prochalle_Myrica M" panose="020B0509020203020207" pitchFamily="49" charset="-128"/>
                <a:ea typeface="Prochalle_Myrica M" panose="020B0509020203020207" pitchFamily="49" charset="-128"/>
                <a:cs typeface="Prochalle_Myrica M" panose="020B0509020203020207" pitchFamily="49" charset="-128"/>
              </a:rPr>
              <a:t>)</a:t>
            </a:r>
          </a:p>
          <a:p>
            <a:pPr marL="0" indent="0">
              <a:buNone/>
            </a:pPr>
            <a:r>
              <a:rPr lang="en-US" sz="2400" b="1" dirty="0">
                <a:latin typeface="Prochalle_Myrica M" panose="020B0509020203020207" pitchFamily="49" charset="-128"/>
                <a:ea typeface="Prochalle_Myrica M" panose="020B0509020203020207" pitchFamily="49" charset="-128"/>
                <a:cs typeface="Prochalle_Myrica M" panose="020B0509020203020207" pitchFamily="49" charset="-128"/>
              </a:rPr>
              <a:t>GP4.setPin(</a:t>
            </a:r>
            <a:r>
              <a:rPr lang="en-US" sz="24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0</a:t>
            </a:r>
            <a:r>
              <a:rPr lang="en-US" sz="2400" b="1" dirty="0">
                <a:latin typeface="Prochalle_Myrica M" panose="020B0509020203020207" pitchFamily="49" charset="-128"/>
                <a:ea typeface="Prochalle_Myrica M" panose="020B0509020203020207" pitchFamily="49" charset="-128"/>
                <a:cs typeface="Prochalle_Myrica M" panose="020B0509020203020207" pitchFamily="49" charset="-128"/>
              </a:rPr>
              <a:t>)</a:t>
            </a:r>
          </a:p>
          <a:p>
            <a:pPr marL="0" indent="0">
              <a:buNone/>
            </a:pPr>
            <a:endParaRPr lang="en-US" sz="2400" b="1" dirty="0">
              <a:latin typeface="Prochalle_Myrica M" panose="020B0509020203020207" pitchFamily="49" charset="-128"/>
              <a:ea typeface="Prochalle_Myrica M" panose="020B0509020203020207" pitchFamily="49" charset="-128"/>
              <a:cs typeface="Prochalle_Myrica M" panose="020B0509020203020207" pitchFamily="49" charset="-128"/>
            </a:endParaRPr>
          </a:p>
        </p:txBody>
      </p:sp>
      <p:sp>
        <p:nvSpPr>
          <p:cNvPr id="11" name="正方形/長方形 10">
            <a:extLst>
              <a:ext uri="{FF2B5EF4-FFF2-40B4-BE49-F238E27FC236}">
                <a16:creationId xmlns:a16="http://schemas.microsoft.com/office/drawing/2014/main" id="{B0DA7715-B9F7-4A18-A560-034C082E51F2}"/>
              </a:ext>
            </a:extLst>
          </p:cNvPr>
          <p:cNvSpPr/>
          <p:nvPr/>
        </p:nvSpPr>
        <p:spPr>
          <a:xfrm>
            <a:off x="1789231" y="2390222"/>
            <a:ext cx="1989573" cy="16015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正方形/長方形 11">
            <a:extLst>
              <a:ext uri="{FF2B5EF4-FFF2-40B4-BE49-F238E27FC236}">
                <a16:creationId xmlns:a16="http://schemas.microsoft.com/office/drawing/2014/main" id="{7C64DBF6-9CD1-4653-BB4A-EE35F8D551A1}"/>
              </a:ext>
            </a:extLst>
          </p:cNvPr>
          <p:cNvSpPr/>
          <p:nvPr/>
        </p:nvSpPr>
        <p:spPr>
          <a:xfrm>
            <a:off x="1789230" y="4260323"/>
            <a:ext cx="1989573" cy="16015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矢印: 右 12">
            <a:extLst>
              <a:ext uri="{FF2B5EF4-FFF2-40B4-BE49-F238E27FC236}">
                <a16:creationId xmlns:a16="http://schemas.microsoft.com/office/drawing/2014/main" id="{6F28A27F-FE17-48EF-9D7E-3494627B6438}"/>
              </a:ext>
            </a:extLst>
          </p:cNvPr>
          <p:cNvSpPr/>
          <p:nvPr/>
        </p:nvSpPr>
        <p:spPr>
          <a:xfrm>
            <a:off x="4275031" y="3162288"/>
            <a:ext cx="2090057" cy="510357"/>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矢印: 右 13">
            <a:extLst>
              <a:ext uri="{FF2B5EF4-FFF2-40B4-BE49-F238E27FC236}">
                <a16:creationId xmlns:a16="http://schemas.microsoft.com/office/drawing/2014/main" id="{24C27291-1A31-4909-B5FF-D9842E782FCF}"/>
              </a:ext>
            </a:extLst>
          </p:cNvPr>
          <p:cNvSpPr/>
          <p:nvPr/>
        </p:nvSpPr>
        <p:spPr>
          <a:xfrm>
            <a:off x="4291564" y="4839449"/>
            <a:ext cx="2090057" cy="510357"/>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テキスト ボックス 14">
            <a:extLst>
              <a:ext uri="{FF2B5EF4-FFF2-40B4-BE49-F238E27FC236}">
                <a16:creationId xmlns:a16="http://schemas.microsoft.com/office/drawing/2014/main" id="{05FDC4EA-2B80-4FED-A2B2-390106132086}"/>
              </a:ext>
            </a:extLst>
          </p:cNvPr>
          <p:cNvSpPr txBox="1"/>
          <p:nvPr/>
        </p:nvSpPr>
        <p:spPr>
          <a:xfrm>
            <a:off x="9521465" y="3099881"/>
            <a:ext cx="2339316" cy="1938992"/>
          </a:xfrm>
          <a:prstGeom prst="rect">
            <a:avLst/>
          </a:prstGeom>
          <a:noFill/>
        </p:spPr>
        <p:txBody>
          <a:bodyPr wrap="square" rtlCol="0">
            <a:spAutoFit/>
          </a:bodyPr>
          <a:lstStyle/>
          <a:p>
            <a:r>
              <a:rPr lang="ja-JP" altLang="en-US" sz="2400" b="1" dirty="0">
                <a:solidFill>
                  <a:schemeClr val="accent4"/>
                </a:solidFill>
              </a:rPr>
              <a:t>ひかりかたはどかわるかな？</a:t>
            </a:r>
            <a:endParaRPr lang="en-US" altLang="ja-JP" sz="2400" b="1" dirty="0">
              <a:solidFill>
                <a:schemeClr val="accent4"/>
              </a:solidFill>
            </a:endParaRPr>
          </a:p>
          <a:p>
            <a:endParaRPr lang="en-US" altLang="ja-JP" sz="2400" b="1" dirty="0">
              <a:solidFill>
                <a:schemeClr val="accent4"/>
              </a:solidFill>
            </a:endParaRPr>
          </a:p>
          <a:p>
            <a:r>
              <a:rPr lang="ja-JP" altLang="en-US" sz="2400" b="1" dirty="0">
                <a:solidFill>
                  <a:schemeClr val="accent4"/>
                </a:solidFill>
              </a:rPr>
              <a:t>０と１が</a:t>
            </a:r>
            <a:endParaRPr lang="en-US" altLang="ja-JP" sz="2400" b="1" dirty="0">
              <a:solidFill>
                <a:schemeClr val="accent4"/>
              </a:solidFill>
            </a:endParaRPr>
          </a:p>
          <a:p>
            <a:r>
              <a:rPr lang="ja-JP" altLang="en-US" sz="2400" b="1" dirty="0">
                <a:solidFill>
                  <a:schemeClr val="accent4"/>
                </a:solidFill>
              </a:rPr>
              <a:t>かわっているよ</a:t>
            </a:r>
            <a:endParaRPr lang="en-US" altLang="ja-JP" sz="2400" b="1" dirty="0">
              <a:solidFill>
                <a:schemeClr val="accent4"/>
              </a:solidFill>
            </a:endParaRPr>
          </a:p>
        </p:txBody>
      </p:sp>
      <p:sp>
        <p:nvSpPr>
          <p:cNvPr id="4" name="正方形/長方形 3">
            <a:extLst>
              <a:ext uri="{FF2B5EF4-FFF2-40B4-BE49-F238E27FC236}">
                <a16:creationId xmlns:a16="http://schemas.microsoft.com/office/drawing/2014/main" id="{AF884FD1-835B-497A-B989-62E15D36448C}"/>
              </a:ext>
            </a:extLst>
          </p:cNvPr>
          <p:cNvSpPr/>
          <p:nvPr/>
        </p:nvSpPr>
        <p:spPr>
          <a:xfrm>
            <a:off x="838200" y="6556951"/>
            <a:ext cx="6096000" cy="461665"/>
          </a:xfrm>
          <a:prstGeom prst="rect">
            <a:avLst/>
          </a:prstGeom>
        </p:spPr>
        <p:txBody>
          <a:bodyPr>
            <a:spAutoFit/>
          </a:bodyPr>
          <a:lstStyle/>
          <a:p>
            <a:r>
              <a:rPr lang="en-US" sz="1200" dirty="0">
                <a:hlinkClick r:id="rId2"/>
              </a:rPr>
              <a:t>https://github.com/te1netd/prochalle-led/blob/main/step65-code.py</a:t>
            </a:r>
            <a:endParaRPr lang="en-US" sz="1200" dirty="0"/>
          </a:p>
          <a:p>
            <a:endParaRPr lang="en-US" sz="1200" dirty="0"/>
          </a:p>
        </p:txBody>
      </p:sp>
      <p:sp>
        <p:nvSpPr>
          <p:cNvPr id="5" name="テキスト ボックス 4">
            <a:extLst>
              <a:ext uri="{FF2B5EF4-FFF2-40B4-BE49-F238E27FC236}">
                <a16:creationId xmlns:a16="http://schemas.microsoft.com/office/drawing/2014/main" id="{8982512A-2E70-4471-AD1D-1A513AF987BF}"/>
              </a:ext>
            </a:extLst>
          </p:cNvPr>
          <p:cNvSpPr txBox="1"/>
          <p:nvPr/>
        </p:nvSpPr>
        <p:spPr>
          <a:xfrm>
            <a:off x="0" y="6556951"/>
            <a:ext cx="838200" cy="276999"/>
          </a:xfrm>
          <a:prstGeom prst="rect">
            <a:avLst/>
          </a:prstGeom>
          <a:noFill/>
        </p:spPr>
        <p:txBody>
          <a:bodyPr wrap="square" rtlCol="0">
            <a:spAutoFit/>
          </a:bodyPr>
          <a:lstStyle/>
          <a:p>
            <a:r>
              <a:rPr lang="ja-JP" altLang="en-US" sz="1200" dirty="0"/>
              <a:t>お助け用</a:t>
            </a:r>
            <a:endParaRPr lang="en-US" sz="1200" dirty="0"/>
          </a:p>
        </p:txBody>
      </p:sp>
      <p:sp>
        <p:nvSpPr>
          <p:cNvPr id="16" name="フリーフォーム: 図形 15">
            <a:extLst>
              <a:ext uri="{FF2B5EF4-FFF2-40B4-BE49-F238E27FC236}">
                <a16:creationId xmlns:a16="http://schemas.microsoft.com/office/drawing/2014/main" id="{464AE9B8-0641-4198-BC56-0C61D210780F}"/>
              </a:ext>
            </a:extLst>
          </p:cNvPr>
          <p:cNvSpPr/>
          <p:nvPr/>
        </p:nvSpPr>
        <p:spPr>
          <a:xfrm>
            <a:off x="848440" y="2129589"/>
            <a:ext cx="872076" cy="3260558"/>
          </a:xfrm>
          <a:custGeom>
            <a:avLst/>
            <a:gdLst>
              <a:gd name="connsiteX0" fmla="*/ 270497 w 872076"/>
              <a:gd name="connsiteY0" fmla="*/ 0 h 3260558"/>
              <a:gd name="connsiteX1" fmla="*/ 29865 w 872076"/>
              <a:gd name="connsiteY1" fmla="*/ 2586790 h 3260558"/>
              <a:gd name="connsiteX2" fmla="*/ 872076 w 872076"/>
              <a:gd name="connsiteY2" fmla="*/ 3260558 h 3260558"/>
            </a:gdLst>
            <a:ahLst/>
            <a:cxnLst>
              <a:cxn ang="0">
                <a:pos x="connsiteX0" y="connsiteY0"/>
              </a:cxn>
              <a:cxn ang="0">
                <a:pos x="connsiteX1" y="connsiteY1"/>
              </a:cxn>
              <a:cxn ang="0">
                <a:pos x="connsiteX2" y="connsiteY2"/>
              </a:cxn>
            </a:cxnLst>
            <a:rect l="l" t="t" r="r" b="b"/>
            <a:pathLst>
              <a:path w="872076" h="3260558">
                <a:moveTo>
                  <a:pt x="270497" y="0"/>
                </a:moveTo>
                <a:cubicBezTo>
                  <a:pt x="100049" y="1021682"/>
                  <a:pt x="-70398" y="2043364"/>
                  <a:pt x="29865" y="2586790"/>
                </a:cubicBezTo>
                <a:cubicBezTo>
                  <a:pt x="130128" y="3130216"/>
                  <a:pt x="501102" y="3195387"/>
                  <a:pt x="872076" y="3260558"/>
                </a:cubicBezTo>
              </a:path>
            </a:pathLst>
          </a:custGeom>
          <a:noFill/>
          <a:ln w="190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フリーフォーム: 図形 16">
            <a:extLst>
              <a:ext uri="{FF2B5EF4-FFF2-40B4-BE49-F238E27FC236}">
                <a16:creationId xmlns:a16="http://schemas.microsoft.com/office/drawing/2014/main" id="{9A489C92-6658-42AF-8C6F-263C38E2E559}"/>
              </a:ext>
            </a:extLst>
          </p:cNvPr>
          <p:cNvSpPr/>
          <p:nvPr/>
        </p:nvSpPr>
        <p:spPr>
          <a:xfrm>
            <a:off x="1469760" y="2057400"/>
            <a:ext cx="587640" cy="1395663"/>
          </a:xfrm>
          <a:custGeom>
            <a:avLst/>
            <a:gdLst>
              <a:gd name="connsiteX0" fmla="*/ 587640 w 587640"/>
              <a:gd name="connsiteY0" fmla="*/ 0 h 1395663"/>
              <a:gd name="connsiteX1" fmla="*/ 10124 w 587640"/>
              <a:gd name="connsiteY1" fmla="*/ 854242 h 1395663"/>
              <a:gd name="connsiteX2" fmla="*/ 274819 w 587640"/>
              <a:gd name="connsiteY2" fmla="*/ 1395663 h 1395663"/>
            </a:gdLst>
            <a:ahLst/>
            <a:cxnLst>
              <a:cxn ang="0">
                <a:pos x="connsiteX0" y="connsiteY0"/>
              </a:cxn>
              <a:cxn ang="0">
                <a:pos x="connsiteX1" y="connsiteY1"/>
              </a:cxn>
              <a:cxn ang="0">
                <a:pos x="connsiteX2" y="connsiteY2"/>
              </a:cxn>
            </a:cxnLst>
            <a:rect l="l" t="t" r="r" b="b"/>
            <a:pathLst>
              <a:path w="587640" h="1395663">
                <a:moveTo>
                  <a:pt x="587640" y="0"/>
                </a:moveTo>
                <a:cubicBezTo>
                  <a:pt x="324950" y="310816"/>
                  <a:pt x="62261" y="621632"/>
                  <a:pt x="10124" y="854242"/>
                </a:cubicBezTo>
                <a:cubicBezTo>
                  <a:pt x="-42013" y="1086852"/>
                  <a:pt x="116403" y="1241257"/>
                  <a:pt x="274819" y="1395663"/>
                </a:cubicBezTo>
              </a:path>
            </a:pathLst>
          </a:custGeom>
          <a:noFill/>
          <a:ln w="190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正方形/長方形 17">
            <a:extLst>
              <a:ext uri="{FF2B5EF4-FFF2-40B4-BE49-F238E27FC236}">
                <a16:creationId xmlns:a16="http://schemas.microsoft.com/office/drawing/2014/main" id="{99102ACD-DE02-4A2F-82D8-E53990C0E205}"/>
              </a:ext>
            </a:extLst>
          </p:cNvPr>
          <p:cNvSpPr/>
          <p:nvPr/>
        </p:nvSpPr>
        <p:spPr>
          <a:xfrm>
            <a:off x="4996893" y="2977622"/>
            <a:ext cx="646331" cy="369332"/>
          </a:xfrm>
          <a:prstGeom prst="rect">
            <a:avLst/>
          </a:prstGeom>
        </p:spPr>
        <p:txBody>
          <a:bodyPr wrap="none">
            <a:spAutoFit/>
          </a:bodyPr>
          <a:lstStyle/>
          <a:p>
            <a:r>
              <a:rPr lang="ja-JP" altLang="en-US" b="1" dirty="0">
                <a:solidFill>
                  <a:srgbClr val="00B050"/>
                </a:solidFill>
              </a:rPr>
              <a:t>変更</a:t>
            </a:r>
            <a:endParaRPr lang="en-US" dirty="0"/>
          </a:p>
        </p:txBody>
      </p:sp>
      <p:sp>
        <p:nvSpPr>
          <p:cNvPr id="19" name="正方形/長方形 18">
            <a:extLst>
              <a:ext uri="{FF2B5EF4-FFF2-40B4-BE49-F238E27FC236}">
                <a16:creationId xmlns:a16="http://schemas.microsoft.com/office/drawing/2014/main" id="{E4B3975E-AB84-4241-B06B-B1FFAA80F89F}"/>
              </a:ext>
            </a:extLst>
          </p:cNvPr>
          <p:cNvSpPr/>
          <p:nvPr/>
        </p:nvSpPr>
        <p:spPr>
          <a:xfrm>
            <a:off x="4970853" y="4604248"/>
            <a:ext cx="646331" cy="369332"/>
          </a:xfrm>
          <a:prstGeom prst="rect">
            <a:avLst/>
          </a:prstGeom>
        </p:spPr>
        <p:txBody>
          <a:bodyPr wrap="none">
            <a:spAutoFit/>
          </a:bodyPr>
          <a:lstStyle/>
          <a:p>
            <a:r>
              <a:rPr lang="ja-JP" altLang="en-US" b="1" dirty="0">
                <a:solidFill>
                  <a:srgbClr val="00B050"/>
                </a:solidFill>
              </a:rPr>
              <a:t>変更</a:t>
            </a:r>
            <a:endParaRPr lang="en-US" dirty="0"/>
          </a:p>
        </p:txBody>
      </p:sp>
      <p:grpSp>
        <p:nvGrpSpPr>
          <p:cNvPr id="20" name="グループ化 19">
            <a:extLst>
              <a:ext uri="{FF2B5EF4-FFF2-40B4-BE49-F238E27FC236}">
                <a16:creationId xmlns:a16="http://schemas.microsoft.com/office/drawing/2014/main" id="{DA21652A-87AC-41A9-AC59-AC3A0E66401A}"/>
              </a:ext>
            </a:extLst>
          </p:cNvPr>
          <p:cNvGrpSpPr/>
          <p:nvPr/>
        </p:nvGrpSpPr>
        <p:grpSpPr>
          <a:xfrm>
            <a:off x="-5082" y="8472"/>
            <a:ext cx="1786748" cy="546848"/>
            <a:chOff x="550140" y="4508477"/>
            <a:chExt cx="1786748" cy="546848"/>
          </a:xfrm>
        </p:grpSpPr>
        <p:sp>
          <p:nvSpPr>
            <p:cNvPr id="21" name="テキスト ボックス 20">
              <a:extLst>
                <a:ext uri="{FF2B5EF4-FFF2-40B4-BE49-F238E27FC236}">
                  <a16:creationId xmlns:a16="http://schemas.microsoft.com/office/drawing/2014/main" id="{1AFE2D91-F4FB-41C1-9C60-B23E42A5A8FD}"/>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22" name="Picture 2" descr="工作をする子供たちのイラスト | かわいいフリー素材集 いらすとや">
              <a:extLst>
                <a:ext uri="{FF2B5EF4-FFF2-40B4-BE49-F238E27FC236}">
                  <a16:creationId xmlns:a16="http://schemas.microsoft.com/office/drawing/2014/main" id="{654FCC45-0CFD-437F-AB06-03B53A09012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54040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7</a:t>
            </a:r>
            <a:r>
              <a:rPr lang="ja-JP" altLang="en-US" b="1" dirty="0">
                <a:solidFill>
                  <a:srgbClr val="00B050"/>
                </a:solidFill>
              </a:rPr>
              <a:t>　</a:t>
            </a:r>
            <a:r>
              <a:rPr lang="ja-JP" altLang="en-US" b="1" dirty="0"/>
              <a:t>点滅のパターンを変える</a:t>
            </a:r>
            <a:endParaRPr lang="en-US" altLang="ja-JP" dirty="0"/>
          </a:p>
        </p:txBody>
      </p:sp>
      <p:sp>
        <p:nvSpPr>
          <p:cNvPr id="3" name="コンテンツ プレースホルダー 2">
            <a:extLst>
              <a:ext uri="{FF2B5EF4-FFF2-40B4-BE49-F238E27FC236}">
                <a16:creationId xmlns:a16="http://schemas.microsoft.com/office/drawing/2014/main" id="{FB981783-16EF-477A-8D7D-2C3397401C34}"/>
              </a:ext>
            </a:extLst>
          </p:cNvPr>
          <p:cNvSpPr>
            <a:spLocks noGrp="1"/>
          </p:cNvSpPr>
          <p:nvPr>
            <p:ph idx="1"/>
          </p:nvPr>
        </p:nvSpPr>
        <p:spPr>
          <a:xfrm>
            <a:off x="766722" y="1675024"/>
            <a:ext cx="11110430" cy="1409944"/>
          </a:xfrm>
        </p:spPr>
        <p:txBody>
          <a:bodyPr/>
          <a:lstStyle/>
          <a:p>
            <a:pPr marL="0" indent="0">
              <a:buNone/>
            </a:pPr>
            <a:r>
              <a:rPr lang="ja-JP" altLang="en-US" b="1" dirty="0">
                <a:solidFill>
                  <a:schemeClr val="accent6"/>
                </a:solidFill>
              </a:rPr>
              <a:t>２つめの</a:t>
            </a:r>
            <a:r>
              <a:rPr lang="en-US" altLang="ja-JP" b="1" dirty="0" err="1">
                <a:solidFill>
                  <a:schemeClr val="accent6"/>
                </a:solidFill>
              </a:rPr>
              <a:t>time.sleep</a:t>
            </a:r>
            <a:r>
              <a:rPr lang="en-US" altLang="ja-JP" b="1" dirty="0">
                <a:solidFill>
                  <a:schemeClr val="accent6"/>
                </a:solidFill>
              </a:rPr>
              <a:t>(0.5)</a:t>
            </a:r>
            <a:r>
              <a:rPr lang="ja-JP" altLang="en-US" b="1" dirty="0">
                <a:solidFill>
                  <a:schemeClr val="accent6"/>
                </a:solidFill>
              </a:rPr>
              <a:t>の後にこの５行を追加する。できたら実行</a:t>
            </a:r>
            <a:endParaRPr lang="en-US" b="1" dirty="0">
              <a:solidFill>
                <a:schemeClr val="accent6"/>
              </a:solidFill>
            </a:endParaRPr>
          </a:p>
        </p:txBody>
      </p:sp>
      <p:sp>
        <p:nvSpPr>
          <p:cNvPr id="6" name="テキスト ボックス 5">
            <a:extLst>
              <a:ext uri="{FF2B5EF4-FFF2-40B4-BE49-F238E27FC236}">
                <a16:creationId xmlns:a16="http://schemas.microsoft.com/office/drawing/2014/main" id="{E3F5EB5A-E421-41E0-8BC9-880D253F89C1}"/>
              </a:ext>
            </a:extLst>
          </p:cNvPr>
          <p:cNvSpPr txBox="1"/>
          <p:nvPr/>
        </p:nvSpPr>
        <p:spPr>
          <a:xfrm>
            <a:off x="9524214" y="0"/>
            <a:ext cx="2667786" cy="523220"/>
          </a:xfrm>
          <a:prstGeom prst="rect">
            <a:avLst/>
          </a:prstGeom>
          <a:solidFill>
            <a:srgbClr val="7030A0"/>
          </a:solidFill>
          <a:ln>
            <a:noFill/>
          </a:ln>
        </p:spPr>
        <p:txBody>
          <a:bodyPr wrap="square" rtlCol="0">
            <a:spAutoFit/>
          </a:bodyPr>
          <a:lstStyle/>
          <a:p>
            <a:r>
              <a:rPr lang="ja-JP" altLang="en-US" sz="2800" b="1" dirty="0">
                <a:solidFill>
                  <a:schemeClr val="bg1"/>
                </a:solidFill>
              </a:rPr>
              <a:t>プログラム</a:t>
            </a:r>
            <a:r>
              <a:rPr lang="en-US" altLang="ja-JP" sz="2800" b="1" dirty="0">
                <a:solidFill>
                  <a:schemeClr val="bg1"/>
                </a:solidFill>
              </a:rPr>
              <a:t>7-2</a:t>
            </a:r>
            <a:endParaRPr lang="en-US" sz="2800" b="1" dirty="0">
              <a:solidFill>
                <a:schemeClr val="bg1"/>
              </a:solidFill>
            </a:endParaRPr>
          </a:p>
        </p:txBody>
      </p:sp>
      <p:sp>
        <p:nvSpPr>
          <p:cNvPr id="8" name="テキスト ボックス 7">
            <a:extLst>
              <a:ext uri="{FF2B5EF4-FFF2-40B4-BE49-F238E27FC236}">
                <a16:creationId xmlns:a16="http://schemas.microsoft.com/office/drawing/2014/main" id="{E51F1B62-77D8-49E1-B424-6BEB946951F8}"/>
              </a:ext>
            </a:extLst>
          </p:cNvPr>
          <p:cNvSpPr txBox="1"/>
          <p:nvPr/>
        </p:nvSpPr>
        <p:spPr>
          <a:xfrm>
            <a:off x="1387791" y="2100495"/>
            <a:ext cx="3825374" cy="2862322"/>
          </a:xfrm>
          <a:prstGeom prst="rect">
            <a:avLst/>
          </a:prstGeom>
          <a:noFill/>
          <a:ln>
            <a:noFill/>
          </a:ln>
        </p:spPr>
        <p:txBody>
          <a:bodyPr wrap="square" rtlCol="0">
            <a:spAutoFit/>
          </a:bodyPr>
          <a:lstStyle/>
          <a:p>
            <a:r>
              <a:rPr lang="en-US" altLang="ja-JP" sz="2000" dirty="0">
                <a:latin typeface="Consolas" panose="020B0609020204030204" pitchFamily="49" charset="0"/>
                <a:ea typeface="Prochalle_Myrica M" panose="020B0509020203020207" pitchFamily="49" charset="-128"/>
                <a:cs typeface="Consolas" panose="020B0609020204030204" pitchFamily="49" charset="0"/>
              </a:rPr>
              <a:t>  …</a:t>
            </a:r>
          </a:p>
          <a:p>
            <a:r>
              <a:rPr lang="en-US" altLang="ja-JP" sz="2000" dirty="0">
                <a:latin typeface="Consolas" panose="020B0609020204030204" pitchFamily="49" charset="0"/>
                <a:ea typeface="Prochalle_Myrica M" panose="020B0509020203020207" pitchFamily="49" charset="-128"/>
                <a:cs typeface="Consolas" panose="020B0609020204030204" pitchFamily="49" charset="0"/>
              </a:rPr>
              <a:t>  GP4.setPin(1)</a:t>
            </a:r>
          </a:p>
          <a:p>
            <a:r>
              <a:rPr lang="en-US" altLang="ja-JP" sz="2000" dirty="0">
                <a:latin typeface="Consolas" panose="020B0609020204030204" pitchFamily="49" charset="0"/>
                <a:ea typeface="Prochalle_Myrica M" panose="020B0509020203020207" pitchFamily="49" charset="-128"/>
                <a:cs typeface="Consolas" panose="020B0609020204030204" pitchFamily="49" charset="0"/>
              </a:rPr>
              <a:t>  </a:t>
            </a:r>
            <a:r>
              <a:rPr lang="en-US" altLang="ja-JP" sz="2000" dirty="0" err="1">
                <a:latin typeface="Consolas" panose="020B0609020204030204" pitchFamily="49" charset="0"/>
                <a:ea typeface="Prochalle_Myrica M" panose="020B0509020203020207" pitchFamily="49" charset="-128"/>
                <a:cs typeface="Consolas" panose="020B0609020204030204" pitchFamily="49" charset="0"/>
              </a:rPr>
              <a:t>time.sleep</a:t>
            </a:r>
            <a:r>
              <a:rPr lang="en-US" altLang="ja-JP" sz="2000" dirty="0">
                <a:latin typeface="Consolas" panose="020B0609020204030204" pitchFamily="49" charset="0"/>
                <a:ea typeface="Prochalle_Myrica M" panose="020B0509020203020207" pitchFamily="49" charset="-128"/>
                <a:cs typeface="Consolas" panose="020B0609020204030204" pitchFamily="49" charset="0"/>
              </a:rPr>
              <a:t>(0.5)</a:t>
            </a:r>
          </a:p>
          <a:p>
            <a:r>
              <a:rPr lang="en-US" altLang="ja-JP" sz="2000" dirty="0">
                <a:latin typeface="Consolas" panose="020B0609020204030204" pitchFamily="49" charset="0"/>
                <a:ea typeface="Prochalle_Myrica M" panose="020B0509020203020207" pitchFamily="49" charset="-128"/>
                <a:cs typeface="Consolas" panose="020B0609020204030204" pitchFamily="49" charset="0"/>
              </a:rPr>
              <a:t>  GP0.setPin(0)</a:t>
            </a:r>
          </a:p>
          <a:p>
            <a:r>
              <a:rPr lang="en-US" altLang="ja-JP" sz="2000" dirty="0">
                <a:latin typeface="Consolas" panose="020B0609020204030204" pitchFamily="49" charset="0"/>
                <a:ea typeface="Prochalle_Myrica M" panose="020B0509020203020207" pitchFamily="49" charset="-128"/>
                <a:cs typeface="Consolas" panose="020B0609020204030204" pitchFamily="49" charset="0"/>
              </a:rPr>
              <a:t>  GP1.setPin(1)</a:t>
            </a:r>
          </a:p>
          <a:p>
            <a:r>
              <a:rPr lang="en-US" altLang="ja-JP" sz="2000" dirty="0">
                <a:latin typeface="Consolas" panose="020B0609020204030204" pitchFamily="49" charset="0"/>
                <a:ea typeface="Prochalle_Myrica M" panose="020B0509020203020207" pitchFamily="49" charset="-128"/>
                <a:cs typeface="Consolas" panose="020B0609020204030204" pitchFamily="49" charset="0"/>
              </a:rPr>
              <a:t>  GP2.setPin(0)</a:t>
            </a:r>
          </a:p>
          <a:p>
            <a:r>
              <a:rPr lang="en-US" altLang="ja-JP" sz="2000" dirty="0">
                <a:latin typeface="Consolas" panose="020B0609020204030204" pitchFamily="49" charset="0"/>
                <a:ea typeface="Prochalle_Myrica M" panose="020B0509020203020207" pitchFamily="49" charset="-128"/>
                <a:cs typeface="Consolas" panose="020B0609020204030204" pitchFamily="49" charset="0"/>
              </a:rPr>
              <a:t>  GP3.setPin(1)</a:t>
            </a:r>
          </a:p>
          <a:p>
            <a:r>
              <a:rPr lang="en-US" altLang="ja-JP" sz="2000" dirty="0">
                <a:latin typeface="Consolas" panose="020B0609020204030204" pitchFamily="49" charset="0"/>
                <a:ea typeface="Prochalle_Myrica M" panose="020B0509020203020207" pitchFamily="49" charset="-128"/>
                <a:cs typeface="Consolas" panose="020B0609020204030204" pitchFamily="49" charset="0"/>
              </a:rPr>
              <a:t>  GP4.setPin(0)</a:t>
            </a:r>
          </a:p>
          <a:p>
            <a:r>
              <a:rPr lang="en-US" altLang="ja-JP" sz="2000" dirty="0">
                <a:latin typeface="Consolas" panose="020B0609020204030204" pitchFamily="49" charset="0"/>
                <a:ea typeface="Prochalle_Myrica M" panose="020B0509020203020207" pitchFamily="49" charset="-128"/>
                <a:cs typeface="Consolas" panose="020B0609020204030204" pitchFamily="49" charset="0"/>
              </a:rPr>
              <a:t>  time.sleep(0.5)</a:t>
            </a:r>
          </a:p>
        </p:txBody>
      </p:sp>
      <p:sp>
        <p:nvSpPr>
          <p:cNvPr id="9" name="コンテンツ プレースホルダー 25">
            <a:extLst>
              <a:ext uri="{FF2B5EF4-FFF2-40B4-BE49-F238E27FC236}">
                <a16:creationId xmlns:a16="http://schemas.microsoft.com/office/drawing/2014/main" id="{970177D8-68AC-436C-8F0E-95FA4D963B1D}"/>
              </a:ext>
            </a:extLst>
          </p:cNvPr>
          <p:cNvSpPr txBox="1">
            <a:spLocks/>
          </p:cNvSpPr>
          <p:nvPr/>
        </p:nvSpPr>
        <p:spPr>
          <a:xfrm>
            <a:off x="1145514" y="4946032"/>
            <a:ext cx="2305670" cy="1546012"/>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ts val="1300"/>
              </a:lnSpc>
              <a:spcBef>
                <a:spcPts val="1200"/>
              </a:spcBef>
              <a:buNone/>
            </a:pPr>
            <a:r>
              <a:rPr lang="en-US" sz="20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  GP0.setPin(0)</a:t>
            </a:r>
          </a:p>
          <a:p>
            <a:pPr marL="0" indent="0">
              <a:lnSpc>
                <a:spcPts val="1300"/>
              </a:lnSpc>
              <a:spcBef>
                <a:spcPts val="1200"/>
              </a:spcBef>
              <a:buNone/>
            </a:pPr>
            <a:r>
              <a:rPr lang="en-US" sz="20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  GP1.setPin(0)</a:t>
            </a:r>
          </a:p>
          <a:p>
            <a:pPr marL="0" indent="0">
              <a:lnSpc>
                <a:spcPts val="1300"/>
              </a:lnSpc>
              <a:spcBef>
                <a:spcPts val="1200"/>
              </a:spcBef>
              <a:buNone/>
            </a:pPr>
            <a:r>
              <a:rPr lang="en-US" sz="20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  GP2.setPin(0)</a:t>
            </a:r>
          </a:p>
          <a:p>
            <a:pPr marL="0" indent="0">
              <a:lnSpc>
                <a:spcPts val="1300"/>
              </a:lnSpc>
              <a:spcBef>
                <a:spcPts val="1200"/>
              </a:spcBef>
              <a:buNone/>
            </a:pPr>
            <a:r>
              <a:rPr lang="en-US" sz="20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  GP3.setPin(0)</a:t>
            </a:r>
          </a:p>
          <a:p>
            <a:pPr marL="0" indent="0">
              <a:lnSpc>
                <a:spcPts val="1300"/>
              </a:lnSpc>
              <a:spcBef>
                <a:spcPts val="1200"/>
              </a:spcBef>
              <a:buNone/>
            </a:pPr>
            <a:r>
              <a:rPr lang="en-US" sz="2000" b="1" dirty="0">
                <a:solidFill>
                  <a:schemeClr val="accent6"/>
                </a:solidFill>
                <a:latin typeface="Prochalle_Myrica M" panose="020B0509020203020207" pitchFamily="49" charset="-128"/>
                <a:ea typeface="Prochalle_Myrica M" panose="020B0509020203020207" pitchFamily="49" charset="-128"/>
                <a:cs typeface="Prochalle_Myrica M" panose="020B0509020203020207" pitchFamily="49" charset="-128"/>
              </a:rPr>
              <a:t>  GP4.setPin(0)</a:t>
            </a:r>
          </a:p>
          <a:p>
            <a:pPr marL="0" indent="0">
              <a:lnSpc>
                <a:spcPts val="1300"/>
              </a:lnSpc>
              <a:spcBef>
                <a:spcPts val="1200"/>
              </a:spcBef>
              <a:buNone/>
            </a:pPr>
            <a:endParaRPr lang="en-US" sz="2000" b="1" dirty="0">
              <a:latin typeface="Prochalle_Myrica M" panose="020B0509020203020207" pitchFamily="49" charset="-128"/>
              <a:ea typeface="Prochalle_Myrica M" panose="020B0509020203020207" pitchFamily="49" charset="-128"/>
              <a:cs typeface="Prochalle_Myrica M" panose="020B0509020203020207" pitchFamily="49" charset="-128"/>
            </a:endParaRPr>
          </a:p>
        </p:txBody>
      </p:sp>
      <p:sp>
        <p:nvSpPr>
          <p:cNvPr id="4" name="正方形/長方形 3">
            <a:extLst>
              <a:ext uri="{FF2B5EF4-FFF2-40B4-BE49-F238E27FC236}">
                <a16:creationId xmlns:a16="http://schemas.microsoft.com/office/drawing/2014/main" id="{AF884FD1-835B-497A-B989-62E15D36448C}"/>
              </a:ext>
            </a:extLst>
          </p:cNvPr>
          <p:cNvSpPr/>
          <p:nvPr/>
        </p:nvSpPr>
        <p:spPr>
          <a:xfrm>
            <a:off x="838200" y="6556951"/>
            <a:ext cx="6096000" cy="461665"/>
          </a:xfrm>
          <a:prstGeom prst="rect">
            <a:avLst/>
          </a:prstGeom>
        </p:spPr>
        <p:txBody>
          <a:bodyPr>
            <a:spAutoFit/>
          </a:bodyPr>
          <a:lstStyle/>
          <a:p>
            <a:r>
              <a:rPr lang="en-US" sz="1200" dirty="0">
                <a:hlinkClick r:id="rId2"/>
              </a:rPr>
              <a:t>https://github.com/te1netd/prochalle-led/blob/main/step65-code.py</a:t>
            </a:r>
            <a:endParaRPr lang="en-US" sz="1200" dirty="0"/>
          </a:p>
          <a:p>
            <a:endParaRPr lang="en-US" sz="1200" dirty="0"/>
          </a:p>
        </p:txBody>
      </p:sp>
      <p:sp>
        <p:nvSpPr>
          <p:cNvPr id="5" name="テキスト ボックス 4">
            <a:extLst>
              <a:ext uri="{FF2B5EF4-FFF2-40B4-BE49-F238E27FC236}">
                <a16:creationId xmlns:a16="http://schemas.microsoft.com/office/drawing/2014/main" id="{8982512A-2E70-4471-AD1D-1A513AF987BF}"/>
              </a:ext>
            </a:extLst>
          </p:cNvPr>
          <p:cNvSpPr txBox="1"/>
          <p:nvPr/>
        </p:nvSpPr>
        <p:spPr>
          <a:xfrm>
            <a:off x="0" y="6556951"/>
            <a:ext cx="838200" cy="276999"/>
          </a:xfrm>
          <a:prstGeom prst="rect">
            <a:avLst/>
          </a:prstGeom>
          <a:noFill/>
        </p:spPr>
        <p:txBody>
          <a:bodyPr wrap="square" rtlCol="0">
            <a:spAutoFit/>
          </a:bodyPr>
          <a:lstStyle/>
          <a:p>
            <a:r>
              <a:rPr lang="ja-JP" altLang="en-US" sz="1200" dirty="0"/>
              <a:t>お助け用</a:t>
            </a:r>
            <a:endParaRPr lang="en-US" sz="1200" dirty="0"/>
          </a:p>
        </p:txBody>
      </p:sp>
      <p:sp>
        <p:nvSpPr>
          <p:cNvPr id="18" name="フリーフォーム: 図形 17">
            <a:extLst>
              <a:ext uri="{FF2B5EF4-FFF2-40B4-BE49-F238E27FC236}">
                <a16:creationId xmlns:a16="http://schemas.microsoft.com/office/drawing/2014/main" id="{A69D9331-5A2B-4AD7-9FF0-E73046465D3D}"/>
              </a:ext>
            </a:extLst>
          </p:cNvPr>
          <p:cNvSpPr/>
          <p:nvPr/>
        </p:nvSpPr>
        <p:spPr>
          <a:xfrm>
            <a:off x="1053961" y="2079178"/>
            <a:ext cx="252325" cy="3103797"/>
          </a:xfrm>
          <a:custGeom>
            <a:avLst/>
            <a:gdLst>
              <a:gd name="connsiteX0" fmla="*/ 1116 w 423147"/>
              <a:gd name="connsiteY0" fmla="*/ 162242 h 3234474"/>
              <a:gd name="connsiteX1" fmla="*/ 11164 w 423147"/>
              <a:gd name="connsiteY1" fmla="*/ 282822 h 3234474"/>
              <a:gd name="connsiteX2" fmla="*/ 81503 w 423147"/>
              <a:gd name="connsiteY2" fmla="*/ 2774814 h 3234474"/>
              <a:gd name="connsiteX3" fmla="*/ 423147 w 423147"/>
              <a:gd name="connsiteY3" fmla="*/ 3226989 h 3234474"/>
            </a:gdLst>
            <a:ahLst/>
            <a:cxnLst>
              <a:cxn ang="0">
                <a:pos x="connsiteX0" y="connsiteY0"/>
              </a:cxn>
              <a:cxn ang="0">
                <a:pos x="connsiteX1" y="connsiteY1"/>
              </a:cxn>
              <a:cxn ang="0">
                <a:pos x="connsiteX2" y="connsiteY2"/>
              </a:cxn>
              <a:cxn ang="0">
                <a:pos x="connsiteX3" y="connsiteY3"/>
              </a:cxn>
            </a:cxnLst>
            <a:rect l="l" t="t" r="r" b="b"/>
            <a:pathLst>
              <a:path w="423147" h="3234474">
                <a:moveTo>
                  <a:pt x="1116" y="162242"/>
                </a:moveTo>
                <a:cubicBezTo>
                  <a:pt x="-559" y="4817"/>
                  <a:pt x="-2234" y="-152607"/>
                  <a:pt x="11164" y="282822"/>
                </a:cubicBezTo>
                <a:cubicBezTo>
                  <a:pt x="24562" y="718251"/>
                  <a:pt x="12839" y="2284120"/>
                  <a:pt x="81503" y="2774814"/>
                </a:cubicBezTo>
                <a:cubicBezTo>
                  <a:pt x="150167" y="3265508"/>
                  <a:pt x="286657" y="3246248"/>
                  <a:pt x="423147" y="3226989"/>
                </a:cubicBezTo>
              </a:path>
            </a:pathLst>
          </a:custGeom>
          <a:noFill/>
          <a:ln w="28575">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テキスト ボックス 18">
            <a:extLst>
              <a:ext uri="{FF2B5EF4-FFF2-40B4-BE49-F238E27FC236}">
                <a16:creationId xmlns:a16="http://schemas.microsoft.com/office/drawing/2014/main" id="{6B57F00B-9CA7-4777-A9B8-8FC38136A916}"/>
              </a:ext>
            </a:extLst>
          </p:cNvPr>
          <p:cNvSpPr txBox="1"/>
          <p:nvPr/>
        </p:nvSpPr>
        <p:spPr>
          <a:xfrm>
            <a:off x="4774797" y="3198167"/>
            <a:ext cx="3252006" cy="461665"/>
          </a:xfrm>
          <a:prstGeom prst="rect">
            <a:avLst/>
          </a:prstGeom>
          <a:noFill/>
        </p:spPr>
        <p:txBody>
          <a:bodyPr wrap="square" rtlCol="0">
            <a:spAutoFit/>
          </a:bodyPr>
          <a:lstStyle/>
          <a:p>
            <a:r>
              <a:rPr lang="ja-JP" altLang="en-US" sz="2400" b="1" dirty="0">
                <a:solidFill>
                  <a:schemeClr val="accent4"/>
                </a:solidFill>
              </a:rPr>
              <a:t>さっき改造した部分</a:t>
            </a:r>
            <a:endParaRPr lang="en-US" altLang="ja-JP" sz="2400" b="1" dirty="0">
              <a:solidFill>
                <a:schemeClr val="accent4"/>
              </a:solidFill>
            </a:endParaRPr>
          </a:p>
        </p:txBody>
      </p:sp>
      <p:sp>
        <p:nvSpPr>
          <p:cNvPr id="20" name="右中かっこ 19">
            <a:extLst>
              <a:ext uri="{FF2B5EF4-FFF2-40B4-BE49-F238E27FC236}">
                <a16:creationId xmlns:a16="http://schemas.microsoft.com/office/drawing/2014/main" id="{29A9267E-9329-497C-A307-9691CFCE29FE}"/>
              </a:ext>
            </a:extLst>
          </p:cNvPr>
          <p:cNvSpPr/>
          <p:nvPr/>
        </p:nvSpPr>
        <p:spPr>
          <a:xfrm>
            <a:off x="3848519" y="3125845"/>
            <a:ext cx="542611" cy="1396721"/>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右中かっこ 12">
            <a:extLst>
              <a:ext uri="{FF2B5EF4-FFF2-40B4-BE49-F238E27FC236}">
                <a16:creationId xmlns:a16="http://schemas.microsoft.com/office/drawing/2014/main" id="{DBA9D646-95BB-4C47-8F2A-F9F25887F2EB}"/>
              </a:ext>
            </a:extLst>
          </p:cNvPr>
          <p:cNvSpPr/>
          <p:nvPr/>
        </p:nvSpPr>
        <p:spPr>
          <a:xfrm>
            <a:off x="3798278" y="2240465"/>
            <a:ext cx="542611" cy="445129"/>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直線コネクタ 10">
            <a:extLst>
              <a:ext uri="{FF2B5EF4-FFF2-40B4-BE49-F238E27FC236}">
                <a16:creationId xmlns:a16="http://schemas.microsoft.com/office/drawing/2014/main" id="{A40807F2-CEA1-4E33-A7A6-FA812DCE4581}"/>
              </a:ext>
            </a:extLst>
          </p:cNvPr>
          <p:cNvCxnSpPr>
            <a:cxnSpLocks/>
          </p:cNvCxnSpPr>
          <p:nvPr/>
        </p:nvCxnSpPr>
        <p:spPr>
          <a:xfrm>
            <a:off x="4391130" y="2463029"/>
            <a:ext cx="248667" cy="95377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676AC1E-FABD-48F7-B27D-F661E639063F}"/>
              </a:ext>
            </a:extLst>
          </p:cNvPr>
          <p:cNvCxnSpPr>
            <a:cxnSpLocks/>
            <a:stCxn id="20" idx="1"/>
          </p:cNvCxnSpPr>
          <p:nvPr/>
        </p:nvCxnSpPr>
        <p:spPr>
          <a:xfrm flipV="1">
            <a:off x="4391130" y="3416805"/>
            <a:ext cx="248667" cy="40740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1AC565CB-703A-49C2-B8E3-DE1D4339588C}"/>
              </a:ext>
            </a:extLst>
          </p:cNvPr>
          <p:cNvSpPr txBox="1"/>
          <p:nvPr/>
        </p:nvSpPr>
        <p:spPr>
          <a:xfrm>
            <a:off x="4873439" y="5488205"/>
            <a:ext cx="6752503" cy="461665"/>
          </a:xfrm>
          <a:prstGeom prst="rect">
            <a:avLst/>
          </a:prstGeom>
          <a:noFill/>
        </p:spPr>
        <p:txBody>
          <a:bodyPr wrap="square" rtlCol="0">
            <a:spAutoFit/>
          </a:bodyPr>
          <a:lstStyle/>
          <a:p>
            <a:r>
              <a:rPr lang="en-US" altLang="ja-JP" sz="2400" b="1" dirty="0">
                <a:solidFill>
                  <a:schemeClr val="accent4"/>
                </a:solidFill>
              </a:rPr>
              <a:t>10</a:t>
            </a:r>
            <a:r>
              <a:rPr lang="ja-JP" altLang="en-US" sz="2400" b="1" dirty="0">
                <a:solidFill>
                  <a:schemeClr val="accent4"/>
                </a:solidFill>
              </a:rPr>
              <a:t>回点滅した後、全部の</a:t>
            </a:r>
            <a:r>
              <a:rPr lang="en-US" altLang="ja-JP" sz="2400" b="1" dirty="0">
                <a:solidFill>
                  <a:schemeClr val="accent4"/>
                </a:solidFill>
              </a:rPr>
              <a:t>LED</a:t>
            </a:r>
            <a:r>
              <a:rPr lang="ja-JP" altLang="en-US" sz="2400" b="1" dirty="0">
                <a:solidFill>
                  <a:schemeClr val="accent4"/>
                </a:solidFill>
              </a:rPr>
              <a:t>をけす命令を追加</a:t>
            </a:r>
            <a:endParaRPr lang="en-US" altLang="ja-JP" sz="2400" b="1" dirty="0">
              <a:solidFill>
                <a:schemeClr val="accent4"/>
              </a:solidFill>
            </a:endParaRPr>
          </a:p>
        </p:txBody>
      </p:sp>
      <p:grpSp>
        <p:nvGrpSpPr>
          <p:cNvPr id="22" name="グループ化 21">
            <a:extLst>
              <a:ext uri="{FF2B5EF4-FFF2-40B4-BE49-F238E27FC236}">
                <a16:creationId xmlns:a16="http://schemas.microsoft.com/office/drawing/2014/main" id="{6D79D9B3-22A8-4A3B-9400-2FD1C17B2064}"/>
              </a:ext>
            </a:extLst>
          </p:cNvPr>
          <p:cNvGrpSpPr/>
          <p:nvPr/>
        </p:nvGrpSpPr>
        <p:grpSpPr>
          <a:xfrm>
            <a:off x="-5082" y="8472"/>
            <a:ext cx="1786748" cy="546848"/>
            <a:chOff x="550140" y="4508477"/>
            <a:chExt cx="1786748" cy="546848"/>
          </a:xfrm>
        </p:grpSpPr>
        <p:sp>
          <p:nvSpPr>
            <p:cNvPr id="23" name="テキスト ボックス 22">
              <a:extLst>
                <a:ext uri="{FF2B5EF4-FFF2-40B4-BE49-F238E27FC236}">
                  <a16:creationId xmlns:a16="http://schemas.microsoft.com/office/drawing/2014/main" id="{5D06A052-40EA-42CA-A223-B08E552A1D68}"/>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24" name="Picture 2" descr="工作をする子供たちのイラスト | かわいいフリー素材集 いらすとや">
              <a:extLst>
                <a:ext uri="{FF2B5EF4-FFF2-40B4-BE49-F238E27FC236}">
                  <a16:creationId xmlns:a16="http://schemas.microsoft.com/office/drawing/2014/main" id="{DAD7A54D-5E7A-4191-9675-05BABF4EC95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361465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7 </a:t>
            </a:r>
            <a:r>
              <a:rPr lang="ja-JP" altLang="en-US" b="1" dirty="0"/>
              <a:t>点滅のパターンを変える</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a:xfrm>
            <a:off x="217549" y="1815819"/>
            <a:ext cx="10515600" cy="4351338"/>
          </a:xfrm>
        </p:spPr>
        <p:txBody>
          <a:bodyPr>
            <a:normAutofit/>
          </a:bodyPr>
          <a:lstStyle/>
          <a:p>
            <a:pPr marL="0" indent="0">
              <a:buNone/>
            </a:pPr>
            <a:r>
              <a:rPr lang="ja-JP" altLang="en-US" b="1" dirty="0">
                <a:solidFill>
                  <a:schemeClr val="accent6"/>
                </a:solidFill>
              </a:rPr>
              <a:t>成功したプログラムを保存する</a:t>
            </a:r>
            <a:endParaRPr lang="en-US" b="1" dirty="0">
              <a:solidFill>
                <a:schemeClr val="accent6"/>
              </a:solidFill>
            </a:endParaRPr>
          </a:p>
        </p:txBody>
      </p:sp>
      <p:pic>
        <p:nvPicPr>
          <p:cNvPr id="5" name="図 4">
            <a:extLst>
              <a:ext uri="{FF2B5EF4-FFF2-40B4-BE49-F238E27FC236}">
                <a16:creationId xmlns:a16="http://schemas.microsoft.com/office/drawing/2014/main" id="{101E2A72-0824-462F-A5B9-8298CF86FA1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68154" y="2338381"/>
            <a:ext cx="3340395" cy="3105031"/>
          </a:xfrm>
          <a:prstGeom prst="rect">
            <a:avLst/>
          </a:prstGeom>
        </p:spPr>
      </p:pic>
      <p:sp>
        <p:nvSpPr>
          <p:cNvPr id="11" name="楕円 10">
            <a:extLst>
              <a:ext uri="{FF2B5EF4-FFF2-40B4-BE49-F238E27FC236}">
                <a16:creationId xmlns:a16="http://schemas.microsoft.com/office/drawing/2014/main" id="{B9FB3D37-B19D-40D9-9AE0-AA8CA03AE3B5}"/>
              </a:ext>
            </a:extLst>
          </p:cNvPr>
          <p:cNvSpPr/>
          <p:nvPr/>
        </p:nvSpPr>
        <p:spPr>
          <a:xfrm>
            <a:off x="614109" y="2707382"/>
            <a:ext cx="320586" cy="2782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図 7">
            <a:extLst>
              <a:ext uri="{FF2B5EF4-FFF2-40B4-BE49-F238E27FC236}">
                <a16:creationId xmlns:a16="http://schemas.microsoft.com/office/drawing/2014/main" id="{3FD99C59-5381-4B54-A7A0-DD7C17D8D96D}"/>
              </a:ext>
            </a:extLst>
          </p:cNvPr>
          <p:cNvPicPr>
            <a:picLocks noChangeAspect="1"/>
          </p:cNvPicPr>
          <p:nvPr/>
        </p:nvPicPr>
        <p:blipFill>
          <a:blip r:embed="rId3"/>
          <a:stretch>
            <a:fillRect/>
          </a:stretch>
        </p:blipFill>
        <p:spPr>
          <a:xfrm>
            <a:off x="3954504" y="2906405"/>
            <a:ext cx="2638425" cy="2152650"/>
          </a:xfrm>
          <a:prstGeom prst="rect">
            <a:avLst/>
          </a:prstGeom>
        </p:spPr>
      </p:pic>
      <p:pic>
        <p:nvPicPr>
          <p:cNvPr id="12" name="図 11">
            <a:extLst>
              <a:ext uri="{FF2B5EF4-FFF2-40B4-BE49-F238E27FC236}">
                <a16:creationId xmlns:a16="http://schemas.microsoft.com/office/drawing/2014/main" id="{D30316C4-AFFF-4D21-8E19-0C05757865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89974" y="4284856"/>
            <a:ext cx="3566780" cy="1783390"/>
          </a:xfrm>
          <a:prstGeom prst="rect">
            <a:avLst/>
          </a:prstGeom>
        </p:spPr>
      </p:pic>
      <p:sp>
        <p:nvSpPr>
          <p:cNvPr id="14" name="正方形/長方形 13">
            <a:extLst>
              <a:ext uri="{FF2B5EF4-FFF2-40B4-BE49-F238E27FC236}">
                <a16:creationId xmlns:a16="http://schemas.microsoft.com/office/drawing/2014/main" id="{13F3249F-5559-489F-9E9A-9BD6C454AB5A}"/>
              </a:ext>
            </a:extLst>
          </p:cNvPr>
          <p:cNvSpPr/>
          <p:nvPr/>
        </p:nvSpPr>
        <p:spPr>
          <a:xfrm>
            <a:off x="3832640" y="2444740"/>
            <a:ext cx="3323346" cy="461665"/>
          </a:xfrm>
          <a:prstGeom prst="rect">
            <a:avLst/>
          </a:prstGeom>
        </p:spPr>
        <p:txBody>
          <a:bodyPr wrap="none">
            <a:spAutoFit/>
          </a:bodyPr>
          <a:lstStyle/>
          <a:p>
            <a:r>
              <a:rPr lang="en-US" altLang="ja-JP" sz="2400" b="1" dirty="0">
                <a:solidFill>
                  <a:schemeClr val="accent6"/>
                </a:solidFill>
              </a:rPr>
              <a:t>This Computer</a:t>
            </a:r>
            <a:r>
              <a:rPr lang="ja-JP" altLang="en-US" sz="2400" b="1" dirty="0">
                <a:solidFill>
                  <a:schemeClr val="accent6"/>
                </a:solidFill>
              </a:rPr>
              <a:t>を選ぶ</a:t>
            </a:r>
            <a:endParaRPr lang="en-US" sz="2400" dirty="0"/>
          </a:p>
        </p:txBody>
      </p:sp>
      <p:sp>
        <p:nvSpPr>
          <p:cNvPr id="15" name="正方形/長方形 14">
            <a:extLst>
              <a:ext uri="{FF2B5EF4-FFF2-40B4-BE49-F238E27FC236}">
                <a16:creationId xmlns:a16="http://schemas.microsoft.com/office/drawing/2014/main" id="{546B46E3-7FDF-48B7-BF3B-3F7A5195A307}"/>
              </a:ext>
            </a:extLst>
          </p:cNvPr>
          <p:cNvSpPr/>
          <p:nvPr/>
        </p:nvSpPr>
        <p:spPr>
          <a:xfrm>
            <a:off x="7047217" y="3021992"/>
            <a:ext cx="4774669" cy="1938992"/>
          </a:xfrm>
          <a:prstGeom prst="rect">
            <a:avLst/>
          </a:prstGeom>
        </p:spPr>
        <p:txBody>
          <a:bodyPr wrap="square">
            <a:spAutoFit/>
          </a:bodyPr>
          <a:lstStyle/>
          <a:p>
            <a:r>
              <a:rPr lang="en-US" altLang="ja-JP" sz="2400" b="1" dirty="0">
                <a:solidFill>
                  <a:schemeClr val="accent6"/>
                </a:solidFill>
              </a:rPr>
              <a:t>(</a:t>
            </a:r>
            <a:r>
              <a:rPr lang="ja-JP" altLang="en-US" sz="2400" b="1" dirty="0">
                <a:solidFill>
                  <a:schemeClr val="accent6"/>
                </a:solidFill>
              </a:rPr>
              <a:t>デスクトップに</a:t>
            </a:r>
            <a:r>
              <a:rPr lang="en-US" altLang="ja-JP" sz="2400" b="1" dirty="0">
                <a:solidFill>
                  <a:schemeClr val="accent6"/>
                </a:solidFill>
              </a:rPr>
              <a:t>Pico</a:t>
            </a:r>
            <a:r>
              <a:rPr lang="ja-JP" altLang="en-US" sz="2400" b="1" dirty="0">
                <a:solidFill>
                  <a:schemeClr val="accent6"/>
                </a:solidFill>
              </a:rPr>
              <a:t>というフォルダを作る</a:t>
            </a:r>
            <a:r>
              <a:rPr lang="en-US" altLang="ja-JP" sz="2400" b="1" dirty="0">
                <a:solidFill>
                  <a:schemeClr val="accent6"/>
                </a:solidFill>
              </a:rPr>
              <a:t>)</a:t>
            </a:r>
          </a:p>
          <a:p>
            <a:r>
              <a:rPr lang="ja-JP" altLang="en-US" sz="2400" b="1" dirty="0">
                <a:solidFill>
                  <a:schemeClr val="accent6"/>
                </a:solidFill>
              </a:rPr>
              <a:t>わかりやすい名前で保存</a:t>
            </a:r>
            <a:endParaRPr lang="en-US" altLang="ja-JP" sz="2400" b="1" dirty="0">
              <a:solidFill>
                <a:schemeClr val="accent6"/>
              </a:solidFill>
            </a:endParaRPr>
          </a:p>
          <a:p>
            <a:endParaRPr lang="en-US" altLang="ja-JP" sz="2400" b="1" dirty="0">
              <a:solidFill>
                <a:schemeClr val="accent6"/>
              </a:solidFill>
            </a:endParaRPr>
          </a:p>
          <a:p>
            <a:endParaRPr lang="en-US" sz="2400" dirty="0"/>
          </a:p>
        </p:txBody>
      </p:sp>
      <p:pic>
        <p:nvPicPr>
          <p:cNvPr id="16" name="図 15">
            <a:extLst>
              <a:ext uri="{FF2B5EF4-FFF2-40B4-BE49-F238E27FC236}">
                <a16:creationId xmlns:a16="http://schemas.microsoft.com/office/drawing/2014/main" id="{56C0C294-61CF-4784-9667-5471A5DDA402}"/>
              </a:ext>
            </a:extLst>
          </p:cNvPr>
          <p:cNvPicPr>
            <a:picLocks noChangeAspect="1"/>
          </p:cNvPicPr>
          <p:nvPr/>
        </p:nvPicPr>
        <p:blipFill>
          <a:blip r:embed="rId5"/>
          <a:stretch>
            <a:fillRect/>
          </a:stretch>
        </p:blipFill>
        <p:spPr>
          <a:xfrm>
            <a:off x="7047217" y="6092802"/>
            <a:ext cx="4030756" cy="692150"/>
          </a:xfrm>
          <a:prstGeom prst="rect">
            <a:avLst/>
          </a:prstGeom>
        </p:spPr>
      </p:pic>
      <p:sp>
        <p:nvSpPr>
          <p:cNvPr id="17" name="矢印: 下 16">
            <a:extLst>
              <a:ext uri="{FF2B5EF4-FFF2-40B4-BE49-F238E27FC236}">
                <a16:creationId xmlns:a16="http://schemas.microsoft.com/office/drawing/2014/main" id="{85850078-5B84-48EF-A940-FEB5DE53FA31}"/>
              </a:ext>
            </a:extLst>
          </p:cNvPr>
          <p:cNvSpPr/>
          <p:nvPr/>
        </p:nvSpPr>
        <p:spPr>
          <a:xfrm>
            <a:off x="662356" y="2196144"/>
            <a:ext cx="175844" cy="46232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正方形/長方形 17">
            <a:extLst>
              <a:ext uri="{FF2B5EF4-FFF2-40B4-BE49-F238E27FC236}">
                <a16:creationId xmlns:a16="http://schemas.microsoft.com/office/drawing/2014/main" id="{2178FC7F-0D21-479C-83BE-1197F609A317}"/>
              </a:ext>
            </a:extLst>
          </p:cNvPr>
          <p:cNvSpPr/>
          <p:nvPr/>
        </p:nvSpPr>
        <p:spPr>
          <a:xfrm>
            <a:off x="4212771" y="3368069"/>
            <a:ext cx="2133599" cy="5835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3FF0077E-C6F0-4F49-BF0E-07A68BE90F57}"/>
              </a:ext>
            </a:extLst>
          </p:cNvPr>
          <p:cNvSpPr/>
          <p:nvPr/>
        </p:nvSpPr>
        <p:spPr>
          <a:xfrm>
            <a:off x="8969829" y="4260300"/>
            <a:ext cx="1447798" cy="15693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6D9728F7-D47E-4ED7-8935-2D511882E691}"/>
              </a:ext>
            </a:extLst>
          </p:cNvPr>
          <p:cNvSpPr/>
          <p:nvPr/>
        </p:nvSpPr>
        <p:spPr>
          <a:xfrm>
            <a:off x="8969829" y="6092803"/>
            <a:ext cx="2307771" cy="6921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93470CCC-720A-4244-977D-357A85856191}"/>
              </a:ext>
            </a:extLst>
          </p:cNvPr>
          <p:cNvSpPr txBox="1"/>
          <p:nvPr/>
        </p:nvSpPr>
        <p:spPr>
          <a:xfrm>
            <a:off x="9590201" y="0"/>
            <a:ext cx="2601799" cy="523220"/>
          </a:xfrm>
          <a:prstGeom prst="rect">
            <a:avLst/>
          </a:prstGeom>
          <a:solidFill>
            <a:srgbClr val="7030A0"/>
          </a:solidFill>
          <a:ln>
            <a:noFill/>
          </a:ln>
        </p:spPr>
        <p:txBody>
          <a:bodyPr wrap="square" rtlCol="0">
            <a:spAutoFit/>
          </a:bodyPr>
          <a:lstStyle/>
          <a:p>
            <a:r>
              <a:rPr lang="ja-JP" altLang="en-US" sz="2800" b="1" dirty="0">
                <a:solidFill>
                  <a:schemeClr val="bg1"/>
                </a:solidFill>
              </a:rPr>
              <a:t>プログラム</a:t>
            </a:r>
            <a:r>
              <a:rPr lang="en-US" altLang="ja-JP" sz="2800" b="1" dirty="0">
                <a:solidFill>
                  <a:schemeClr val="bg1"/>
                </a:solidFill>
              </a:rPr>
              <a:t>7-3</a:t>
            </a:r>
            <a:endParaRPr lang="en-US" sz="2800" b="1" dirty="0">
              <a:solidFill>
                <a:schemeClr val="bg1"/>
              </a:solidFill>
            </a:endParaRPr>
          </a:p>
        </p:txBody>
      </p:sp>
      <p:sp>
        <p:nvSpPr>
          <p:cNvPr id="4" name="テキスト ボックス 3">
            <a:extLst>
              <a:ext uri="{FF2B5EF4-FFF2-40B4-BE49-F238E27FC236}">
                <a16:creationId xmlns:a16="http://schemas.microsoft.com/office/drawing/2014/main" id="{A096481D-FC66-4492-982B-9AE5E0D55B85}"/>
              </a:ext>
            </a:extLst>
          </p:cNvPr>
          <p:cNvSpPr txBox="1"/>
          <p:nvPr/>
        </p:nvSpPr>
        <p:spPr>
          <a:xfrm>
            <a:off x="9204290" y="6240026"/>
            <a:ext cx="1637881" cy="369332"/>
          </a:xfrm>
          <a:prstGeom prst="rect">
            <a:avLst/>
          </a:prstGeom>
          <a:solidFill>
            <a:schemeClr val="bg1"/>
          </a:solidFill>
        </p:spPr>
        <p:txBody>
          <a:bodyPr wrap="square" rtlCol="0">
            <a:spAutoFit/>
          </a:bodyPr>
          <a:lstStyle/>
          <a:p>
            <a:r>
              <a:rPr lang="en-US" b="1" dirty="0"/>
              <a:t>tenmetu2.py</a:t>
            </a:r>
          </a:p>
        </p:txBody>
      </p:sp>
      <p:grpSp>
        <p:nvGrpSpPr>
          <p:cNvPr id="21" name="グループ化 20">
            <a:extLst>
              <a:ext uri="{FF2B5EF4-FFF2-40B4-BE49-F238E27FC236}">
                <a16:creationId xmlns:a16="http://schemas.microsoft.com/office/drawing/2014/main" id="{215769B8-ED70-4A60-8F5D-5B4CB690AD58}"/>
              </a:ext>
            </a:extLst>
          </p:cNvPr>
          <p:cNvGrpSpPr/>
          <p:nvPr/>
        </p:nvGrpSpPr>
        <p:grpSpPr>
          <a:xfrm>
            <a:off x="-5082" y="8472"/>
            <a:ext cx="1786748" cy="546848"/>
            <a:chOff x="550140" y="4508477"/>
            <a:chExt cx="1786748" cy="546848"/>
          </a:xfrm>
        </p:grpSpPr>
        <p:sp>
          <p:nvSpPr>
            <p:cNvPr id="23" name="テキスト ボックス 22">
              <a:extLst>
                <a:ext uri="{FF2B5EF4-FFF2-40B4-BE49-F238E27FC236}">
                  <a16:creationId xmlns:a16="http://schemas.microsoft.com/office/drawing/2014/main" id="{87072034-E3FF-457F-B6C8-58DAD57F2B42}"/>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24" name="Picture 2" descr="工作をする子供たちのイラスト | かわいいフリー素材集 いらすとや">
              <a:extLst>
                <a:ext uri="{FF2B5EF4-FFF2-40B4-BE49-F238E27FC236}">
                  <a16:creationId xmlns:a16="http://schemas.microsoft.com/office/drawing/2014/main" id="{CB635E2B-9B2C-4691-8E52-04FD6D61004B}"/>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662540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7 </a:t>
            </a:r>
            <a:r>
              <a:rPr lang="ja-JP" altLang="en-US" dirty="0"/>
              <a:t>点滅のパターンを変える</a:t>
            </a:r>
            <a:endParaRPr lang="en-US" dirty="0"/>
          </a:p>
        </p:txBody>
      </p:sp>
      <p:sp>
        <p:nvSpPr>
          <p:cNvPr id="12" name="コンテンツ プレースホルダー 11">
            <a:extLst>
              <a:ext uri="{FF2B5EF4-FFF2-40B4-BE49-F238E27FC236}">
                <a16:creationId xmlns:a16="http://schemas.microsoft.com/office/drawing/2014/main" id="{E5A4A029-0F7C-4808-BDD3-B9DE9445F156}"/>
              </a:ext>
            </a:extLst>
          </p:cNvPr>
          <p:cNvSpPr>
            <a:spLocks noGrp="1"/>
          </p:cNvSpPr>
          <p:nvPr>
            <p:ph idx="1"/>
          </p:nvPr>
        </p:nvSpPr>
        <p:spPr/>
        <p:txBody>
          <a:bodyPr>
            <a:normAutofit/>
          </a:bodyPr>
          <a:lstStyle/>
          <a:p>
            <a:pPr marL="0" indent="0">
              <a:buNone/>
            </a:pPr>
            <a:endParaRPr lang="en-US" altLang="ja-JP" sz="4400" dirty="0"/>
          </a:p>
          <a:p>
            <a:pPr marL="0" indent="0">
              <a:buNone/>
            </a:pPr>
            <a:r>
              <a:rPr lang="ja-JP" altLang="en-US" sz="4400" dirty="0"/>
              <a:t>交互に光ったら完成</a:t>
            </a:r>
            <a:endParaRPr lang="en-US" altLang="ja-JP" sz="4400" dirty="0"/>
          </a:p>
          <a:p>
            <a:pPr marL="0" indent="0">
              <a:buNone/>
            </a:pPr>
            <a:endParaRPr lang="en-US" altLang="ja-JP" dirty="0"/>
          </a:p>
          <a:p>
            <a:pPr marL="0" indent="0">
              <a:buNone/>
            </a:pPr>
            <a:r>
              <a:rPr lang="ja-JP" altLang="en-US" dirty="0">
                <a:solidFill>
                  <a:srgbClr val="00B0F0"/>
                </a:solidFill>
              </a:rPr>
              <a:t>チェック→ボタンを押してもらって、交互に点滅するかを見る。</a:t>
            </a:r>
            <a:endParaRPr lang="en-US" altLang="ja-JP" dirty="0">
              <a:solidFill>
                <a:srgbClr val="00B0F0"/>
              </a:solidFill>
            </a:endParaRPr>
          </a:p>
          <a:p>
            <a:pPr marL="0" indent="0">
              <a:buNone/>
            </a:pPr>
            <a:r>
              <a:rPr lang="ja-JP" altLang="en-US" dirty="0">
                <a:solidFill>
                  <a:srgbClr val="00B0F0"/>
                </a:solidFill>
              </a:rPr>
              <a:t>チェック→ファイルが保存されているか確認</a:t>
            </a:r>
            <a:endParaRPr lang="en-US" altLang="ja-JP" dirty="0">
              <a:solidFill>
                <a:srgbClr val="00B0F0"/>
              </a:solidFill>
            </a:endParaRPr>
          </a:p>
          <a:p>
            <a:pPr marL="0" indent="0">
              <a:buNone/>
            </a:pPr>
            <a:r>
              <a:rPr lang="en-US" altLang="ja-JP" dirty="0">
                <a:solidFill>
                  <a:srgbClr val="00B0F0"/>
                </a:solidFill>
              </a:rPr>
              <a:t>                  </a:t>
            </a:r>
            <a:r>
              <a:rPr lang="ja-JP" altLang="en-US" dirty="0">
                <a:solidFill>
                  <a:srgbClr val="00B0F0"/>
                </a:solidFill>
              </a:rPr>
              <a:t>（これが完成版になります。ここから自由作成</a:t>
            </a:r>
            <a:r>
              <a:rPr lang="en-US" altLang="ja-JP" dirty="0">
                <a:solidFill>
                  <a:srgbClr val="00B0F0"/>
                </a:solidFill>
              </a:rPr>
              <a:t>)</a:t>
            </a:r>
          </a:p>
          <a:p>
            <a:pPr marL="0" indent="0">
              <a:buNone/>
            </a:pPr>
            <a:endParaRPr lang="en-US" altLang="ja-JP" dirty="0"/>
          </a:p>
        </p:txBody>
      </p:sp>
      <p:sp>
        <p:nvSpPr>
          <p:cNvPr id="7" name="テキスト ボックス 6">
            <a:extLst>
              <a:ext uri="{FF2B5EF4-FFF2-40B4-BE49-F238E27FC236}">
                <a16:creationId xmlns:a16="http://schemas.microsoft.com/office/drawing/2014/main" id="{99B0C540-7B02-4E4D-9CCB-992B2D50E9FF}"/>
              </a:ext>
            </a:extLst>
          </p:cNvPr>
          <p:cNvSpPr txBox="1"/>
          <p:nvPr/>
        </p:nvSpPr>
        <p:spPr>
          <a:xfrm>
            <a:off x="0" y="0"/>
            <a:ext cx="2027274" cy="646331"/>
          </a:xfrm>
          <a:prstGeom prst="rect">
            <a:avLst/>
          </a:prstGeom>
          <a:solidFill>
            <a:schemeClr val="accent1"/>
          </a:solidFill>
          <a:ln>
            <a:noFill/>
          </a:ln>
        </p:spPr>
        <p:txBody>
          <a:bodyPr wrap="square" rtlCol="0">
            <a:spAutoFit/>
          </a:bodyPr>
          <a:lstStyle/>
          <a:p>
            <a:r>
              <a:rPr lang="ja-JP" altLang="en-US" sz="3600" b="1" dirty="0">
                <a:solidFill>
                  <a:schemeClr val="bg1"/>
                </a:solidFill>
              </a:rPr>
              <a:t>できた？</a:t>
            </a:r>
            <a:endParaRPr lang="en-US" sz="3600" b="1" dirty="0">
              <a:solidFill>
                <a:schemeClr val="bg1"/>
              </a:solidFill>
            </a:endParaRPr>
          </a:p>
        </p:txBody>
      </p:sp>
    </p:spTree>
    <p:extLst>
      <p:ext uri="{BB962C8B-B14F-4D97-AF65-F5344CB8AC3E}">
        <p14:creationId xmlns:p14="http://schemas.microsoft.com/office/powerpoint/2010/main" val="586116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507724-6343-4201-89C3-14FCDB1FBF7D}"/>
              </a:ext>
            </a:extLst>
          </p:cNvPr>
          <p:cNvSpPr>
            <a:spLocks noGrp="1"/>
          </p:cNvSpPr>
          <p:nvPr>
            <p:ph type="title"/>
          </p:nvPr>
        </p:nvSpPr>
        <p:spPr>
          <a:xfrm>
            <a:off x="339365" y="0"/>
            <a:ext cx="9464986" cy="1325563"/>
          </a:xfrm>
        </p:spPr>
        <p:txBody>
          <a:bodyPr>
            <a:normAutofit/>
          </a:bodyPr>
          <a:lstStyle/>
          <a:p>
            <a:r>
              <a:rPr lang="en-US" altLang="ja-JP" sz="3200" dirty="0"/>
              <a:t>【</a:t>
            </a:r>
            <a:r>
              <a:rPr lang="ja-JP" altLang="en-US" sz="3200" dirty="0"/>
              <a:t>スケジュール</a:t>
            </a:r>
            <a:r>
              <a:rPr lang="en-US" altLang="ja-JP" sz="3200" dirty="0"/>
              <a:t>】</a:t>
            </a:r>
            <a:endParaRPr lang="en-US" sz="3200" dirty="0"/>
          </a:p>
        </p:txBody>
      </p:sp>
      <p:sp>
        <p:nvSpPr>
          <p:cNvPr id="3" name="コンテンツ プレースホルダー 2">
            <a:extLst>
              <a:ext uri="{FF2B5EF4-FFF2-40B4-BE49-F238E27FC236}">
                <a16:creationId xmlns:a16="http://schemas.microsoft.com/office/drawing/2014/main" id="{9EE71453-39CC-4382-B6AE-7D433DD42201}"/>
              </a:ext>
            </a:extLst>
          </p:cNvPr>
          <p:cNvSpPr>
            <a:spLocks noGrp="1"/>
          </p:cNvSpPr>
          <p:nvPr>
            <p:ph idx="1"/>
          </p:nvPr>
        </p:nvSpPr>
        <p:spPr>
          <a:xfrm>
            <a:off x="711607" y="1110319"/>
            <a:ext cx="10515600" cy="4351338"/>
          </a:xfrm>
        </p:spPr>
        <p:txBody>
          <a:bodyPr>
            <a:normAutofit/>
          </a:bodyPr>
          <a:lstStyle/>
          <a:p>
            <a:r>
              <a:rPr lang="en-US" sz="2400" dirty="0"/>
              <a:t>12/7(</a:t>
            </a:r>
            <a:r>
              <a:rPr lang="ja-JP" altLang="en-US" sz="2400" dirty="0"/>
              <a:t>水）　  １回目   今日は５時から６時半までずっと工作</a:t>
            </a:r>
            <a:endParaRPr lang="en-US" altLang="ja-JP" sz="2400" dirty="0"/>
          </a:p>
          <a:p>
            <a:r>
              <a:rPr lang="en-US" sz="2400" dirty="0"/>
              <a:t>12/14(</a:t>
            </a:r>
            <a:r>
              <a:rPr lang="ja-JP" altLang="en-US" sz="2400" dirty="0"/>
              <a:t>水）　２回目　１日目の様子を見て</a:t>
            </a:r>
            <a:endParaRPr lang="en-US" altLang="ja-JP" sz="2400" dirty="0"/>
          </a:p>
          <a:p>
            <a:r>
              <a:rPr lang="en-US" sz="2400" dirty="0"/>
              <a:t>12/21(</a:t>
            </a:r>
            <a:r>
              <a:rPr lang="ja-JP" altLang="en-US" sz="2400" dirty="0"/>
              <a:t>水）　３回目　 </a:t>
            </a:r>
            <a:r>
              <a:rPr lang="en-US" altLang="ja-JP" sz="2400" dirty="0"/>
              <a:t>2</a:t>
            </a:r>
            <a:r>
              <a:rPr lang="ja-JP" altLang="en-US" sz="2400" dirty="0"/>
              <a:t>日目の様子を見て</a:t>
            </a:r>
            <a:endParaRPr lang="en-US" altLang="ja-JP" sz="2400" dirty="0"/>
          </a:p>
          <a:p>
            <a:pPr marL="0" indent="0">
              <a:buNone/>
            </a:pPr>
            <a:endParaRPr lang="en-US" sz="2400" dirty="0"/>
          </a:p>
        </p:txBody>
      </p:sp>
      <p:sp>
        <p:nvSpPr>
          <p:cNvPr id="7" name="爆発: 14 pt 6">
            <a:extLst>
              <a:ext uri="{FF2B5EF4-FFF2-40B4-BE49-F238E27FC236}">
                <a16:creationId xmlns:a16="http://schemas.microsoft.com/office/drawing/2014/main" id="{88525E24-6D9B-4D65-8FDF-471135EA75BA}"/>
              </a:ext>
            </a:extLst>
          </p:cNvPr>
          <p:cNvSpPr/>
          <p:nvPr/>
        </p:nvSpPr>
        <p:spPr>
          <a:xfrm>
            <a:off x="5793971" y="5341890"/>
            <a:ext cx="5433236" cy="1720392"/>
          </a:xfrm>
          <a:prstGeom prst="irregularSeal2">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コンテンツ プレースホルダー 2">
            <a:extLst>
              <a:ext uri="{FF2B5EF4-FFF2-40B4-BE49-F238E27FC236}">
                <a16:creationId xmlns:a16="http://schemas.microsoft.com/office/drawing/2014/main" id="{4436A148-E5D8-4DD3-9272-FD2C85B15CBC}"/>
              </a:ext>
            </a:extLst>
          </p:cNvPr>
          <p:cNvSpPr txBox="1">
            <a:spLocks/>
          </p:cNvSpPr>
          <p:nvPr/>
        </p:nvSpPr>
        <p:spPr>
          <a:xfrm>
            <a:off x="740465" y="3191050"/>
            <a:ext cx="10711070" cy="4040406"/>
          </a:xfrm>
          <a:prstGeom prst="rect">
            <a:avLst/>
          </a:prstGeom>
        </p:spPr>
        <p:txBody>
          <a:bodyPr vert="horz" lIns="91440" tIns="45720" rIns="91440" bIns="45720" numCol="2" spcCol="91440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b="1" dirty="0">
                <a:solidFill>
                  <a:srgbClr val="00B050"/>
                </a:solidFill>
              </a:rPr>
              <a:t>攻略</a:t>
            </a:r>
            <a:r>
              <a:rPr lang="en-US" altLang="ja-JP" sz="2400" b="1" dirty="0">
                <a:solidFill>
                  <a:srgbClr val="00B050"/>
                </a:solidFill>
              </a:rPr>
              <a:t>1</a:t>
            </a:r>
            <a:r>
              <a:rPr lang="ja-JP" altLang="en-US" sz="2400" b="1" dirty="0">
                <a:solidFill>
                  <a:srgbClr val="00B050"/>
                </a:solidFill>
              </a:rPr>
              <a:t> </a:t>
            </a:r>
            <a:r>
              <a:rPr lang="en-US" altLang="ja-JP" sz="2400" b="1" dirty="0">
                <a:solidFill>
                  <a:srgbClr val="00B050"/>
                </a:solidFill>
              </a:rPr>
              <a:t>(</a:t>
            </a:r>
            <a:r>
              <a:rPr lang="ja-JP" altLang="en-US" sz="2400" b="1" dirty="0">
                <a:solidFill>
                  <a:srgbClr val="00B050"/>
                </a:solidFill>
              </a:rPr>
              <a:t>回路</a:t>
            </a:r>
            <a:r>
              <a:rPr lang="en-US" altLang="ja-JP" sz="2400" b="1" dirty="0">
                <a:solidFill>
                  <a:srgbClr val="00B050"/>
                </a:solidFill>
              </a:rPr>
              <a:t>)</a:t>
            </a:r>
          </a:p>
          <a:p>
            <a:pPr marL="0" indent="0">
              <a:buFont typeface="Arial" panose="020B0604020202020204" pitchFamily="34" charset="0"/>
              <a:buNone/>
            </a:pPr>
            <a:r>
              <a:rPr lang="en-US" altLang="ja-JP" sz="2400" dirty="0"/>
              <a:t>Raspberry Pi Pico</a:t>
            </a:r>
            <a:r>
              <a:rPr lang="ja-JP" altLang="en-US" sz="2400" dirty="0"/>
              <a:t>をつなげよう</a:t>
            </a:r>
            <a:endParaRPr lang="en-US" altLang="ja-JP" sz="2400" dirty="0"/>
          </a:p>
          <a:p>
            <a:r>
              <a:rPr lang="ja-JP" altLang="en-US" sz="2400" b="1" dirty="0">
                <a:solidFill>
                  <a:srgbClr val="00B050"/>
                </a:solidFill>
              </a:rPr>
              <a:t>攻略</a:t>
            </a:r>
            <a:r>
              <a:rPr lang="en-US" altLang="ja-JP" sz="2400" b="1" dirty="0">
                <a:solidFill>
                  <a:srgbClr val="00B050"/>
                </a:solidFill>
              </a:rPr>
              <a:t>2 (</a:t>
            </a:r>
            <a:r>
              <a:rPr lang="ja-JP" altLang="en-US" sz="2400" b="1" dirty="0">
                <a:solidFill>
                  <a:srgbClr val="00B050"/>
                </a:solidFill>
              </a:rPr>
              <a:t>回路</a:t>
            </a:r>
            <a:r>
              <a:rPr lang="en-US" altLang="ja-JP" sz="2400" b="1" dirty="0">
                <a:solidFill>
                  <a:srgbClr val="00B050"/>
                </a:solidFill>
              </a:rPr>
              <a:t>)</a:t>
            </a:r>
          </a:p>
          <a:p>
            <a:pPr marL="0" indent="0">
              <a:buFont typeface="Arial" panose="020B0604020202020204" pitchFamily="34" charset="0"/>
              <a:buNone/>
            </a:pPr>
            <a:r>
              <a:rPr lang="en-US" sz="2400" dirty="0"/>
              <a:t>LED</a:t>
            </a:r>
            <a:r>
              <a:rPr lang="ja-JP" altLang="en-US" sz="2400" dirty="0"/>
              <a:t>をひからせよう　</a:t>
            </a:r>
            <a:endParaRPr lang="en-US" altLang="ja-JP" sz="2400" dirty="0"/>
          </a:p>
          <a:p>
            <a:pPr marL="0" indent="0">
              <a:buFont typeface="Arial" panose="020B0604020202020204" pitchFamily="34" charset="0"/>
              <a:buNone/>
            </a:pPr>
            <a:r>
              <a:rPr lang="ja-JP" altLang="en-US" sz="2400" dirty="0"/>
              <a:t>（プログラムなし）</a:t>
            </a:r>
            <a:endParaRPr lang="en-US" altLang="ja-JP" sz="2400" dirty="0"/>
          </a:p>
          <a:p>
            <a:r>
              <a:rPr lang="ja-JP" altLang="en-US" sz="2400" b="1" dirty="0">
                <a:solidFill>
                  <a:srgbClr val="00B050"/>
                </a:solidFill>
              </a:rPr>
              <a:t>攻略</a:t>
            </a:r>
            <a:r>
              <a:rPr lang="en-US" sz="2400" b="1" dirty="0">
                <a:solidFill>
                  <a:srgbClr val="00B050"/>
                </a:solidFill>
              </a:rPr>
              <a:t>3  (</a:t>
            </a:r>
            <a:r>
              <a:rPr lang="ja-JP" altLang="en-US" sz="2400" b="1" dirty="0">
                <a:solidFill>
                  <a:srgbClr val="00B050"/>
                </a:solidFill>
              </a:rPr>
              <a:t>回路、プログラム）</a:t>
            </a:r>
            <a:endParaRPr lang="en-US" sz="2400" b="1" dirty="0">
              <a:solidFill>
                <a:srgbClr val="00B050"/>
              </a:solidFill>
            </a:endParaRPr>
          </a:p>
          <a:p>
            <a:pPr marL="0" indent="0">
              <a:buFont typeface="Arial" panose="020B0604020202020204" pitchFamily="34" charset="0"/>
              <a:buNone/>
            </a:pPr>
            <a:r>
              <a:rPr lang="ja-JP" altLang="en-US" sz="2400" dirty="0"/>
              <a:t>プログラムで</a:t>
            </a:r>
            <a:r>
              <a:rPr lang="en-US" altLang="ja-JP" sz="2400" dirty="0"/>
              <a:t>LED</a:t>
            </a:r>
            <a:r>
              <a:rPr lang="ja-JP" altLang="en-US" sz="2400" dirty="0"/>
              <a:t>をひからせよう</a:t>
            </a:r>
            <a:endParaRPr lang="en-US" sz="2400" dirty="0"/>
          </a:p>
          <a:p>
            <a:r>
              <a:rPr lang="ja-JP" altLang="en-US" sz="2400" b="1" dirty="0">
                <a:solidFill>
                  <a:srgbClr val="00B050"/>
                </a:solidFill>
              </a:rPr>
              <a:t>攻略</a:t>
            </a:r>
            <a:r>
              <a:rPr lang="en-US" sz="2400" b="1" dirty="0">
                <a:solidFill>
                  <a:srgbClr val="00B050"/>
                </a:solidFill>
              </a:rPr>
              <a:t>4</a:t>
            </a:r>
            <a:r>
              <a:rPr lang="ja-JP" altLang="en-US" sz="2400" b="1" dirty="0">
                <a:solidFill>
                  <a:srgbClr val="00B050"/>
                </a:solidFill>
              </a:rPr>
              <a:t>  </a:t>
            </a:r>
            <a:r>
              <a:rPr lang="en-US" sz="2400" b="1" dirty="0">
                <a:solidFill>
                  <a:srgbClr val="00B050"/>
                </a:solidFill>
              </a:rPr>
              <a:t>(</a:t>
            </a:r>
            <a:r>
              <a:rPr lang="ja-JP" altLang="en-US" sz="2400" b="1" dirty="0">
                <a:solidFill>
                  <a:srgbClr val="00B050"/>
                </a:solidFill>
              </a:rPr>
              <a:t>回路、プログラム）</a:t>
            </a:r>
            <a:endParaRPr lang="en-US" sz="2400" b="1" dirty="0">
              <a:solidFill>
                <a:srgbClr val="00B050"/>
              </a:solidFill>
            </a:endParaRPr>
          </a:p>
          <a:p>
            <a:pPr marL="0" indent="0">
              <a:buFont typeface="Arial" panose="020B0604020202020204" pitchFamily="34" charset="0"/>
              <a:buNone/>
            </a:pPr>
            <a:r>
              <a:rPr lang="en-US" altLang="ja-JP" sz="2400" dirty="0"/>
              <a:t>LED</a:t>
            </a:r>
            <a:r>
              <a:rPr lang="ja-JP" altLang="en-US" sz="2400" dirty="0"/>
              <a:t>を５つひからせよう</a:t>
            </a:r>
            <a:endParaRPr lang="en-US" sz="2400" dirty="0"/>
          </a:p>
          <a:p>
            <a:endParaRPr lang="en-US" sz="2400" dirty="0"/>
          </a:p>
          <a:p>
            <a:endParaRPr lang="en-US" sz="2400" dirty="0"/>
          </a:p>
          <a:p>
            <a:r>
              <a:rPr lang="ja-JP" altLang="en-US" sz="2400" b="1" dirty="0">
                <a:solidFill>
                  <a:srgbClr val="00B050"/>
                </a:solidFill>
              </a:rPr>
              <a:t>攻略</a:t>
            </a:r>
            <a:r>
              <a:rPr lang="en-US" sz="2400" b="1" dirty="0">
                <a:solidFill>
                  <a:srgbClr val="00B050"/>
                </a:solidFill>
              </a:rPr>
              <a:t>5  (</a:t>
            </a:r>
            <a:r>
              <a:rPr lang="ja-JP" altLang="en-US" sz="2400" b="1" dirty="0">
                <a:solidFill>
                  <a:srgbClr val="00B050"/>
                </a:solidFill>
              </a:rPr>
              <a:t>プログラム</a:t>
            </a:r>
            <a:r>
              <a:rPr lang="en-US" sz="2400" b="1" dirty="0">
                <a:solidFill>
                  <a:srgbClr val="00B050"/>
                </a:solidFill>
              </a:rPr>
              <a:t>)</a:t>
            </a:r>
          </a:p>
          <a:p>
            <a:pPr marL="0" indent="0">
              <a:buFont typeface="Arial" panose="020B0604020202020204" pitchFamily="34" charset="0"/>
              <a:buNone/>
            </a:pPr>
            <a:r>
              <a:rPr lang="en-US" altLang="ja-JP" sz="2400" dirty="0"/>
              <a:t>LED</a:t>
            </a:r>
            <a:r>
              <a:rPr lang="ja-JP" altLang="en-US" sz="2400" dirty="0"/>
              <a:t>を５つ１０回ピカピカさせよう。</a:t>
            </a:r>
            <a:endParaRPr lang="en-US" altLang="ja-JP" sz="2400" dirty="0"/>
          </a:p>
          <a:p>
            <a:r>
              <a:rPr lang="ja-JP" altLang="en-US" sz="2400" b="1" dirty="0">
                <a:solidFill>
                  <a:srgbClr val="00B050"/>
                </a:solidFill>
              </a:rPr>
              <a:t>攻略</a:t>
            </a:r>
            <a:r>
              <a:rPr lang="en-US" altLang="ja-JP" sz="2400" b="1" dirty="0">
                <a:solidFill>
                  <a:srgbClr val="00B050"/>
                </a:solidFill>
              </a:rPr>
              <a:t>6 </a:t>
            </a:r>
            <a:r>
              <a:rPr lang="en-US" sz="2400" b="1" dirty="0">
                <a:solidFill>
                  <a:srgbClr val="00B050"/>
                </a:solidFill>
              </a:rPr>
              <a:t> (</a:t>
            </a:r>
            <a:r>
              <a:rPr lang="ja-JP" altLang="en-US" sz="2400" b="1" dirty="0">
                <a:solidFill>
                  <a:srgbClr val="00B050"/>
                </a:solidFill>
              </a:rPr>
              <a:t>回路、プログラム）</a:t>
            </a:r>
            <a:endParaRPr lang="en-US" altLang="ja-JP" sz="2400" b="1" dirty="0">
              <a:solidFill>
                <a:srgbClr val="00B050"/>
              </a:solidFill>
            </a:endParaRPr>
          </a:p>
          <a:p>
            <a:pPr marL="0" indent="0">
              <a:buFont typeface="Arial" panose="020B0604020202020204" pitchFamily="34" charset="0"/>
              <a:buNone/>
            </a:pPr>
            <a:r>
              <a:rPr lang="ja-JP" altLang="en-US" sz="2400" dirty="0"/>
              <a:t>ボタンを押したらひかる</a:t>
            </a:r>
            <a:endParaRPr lang="en-US" sz="2400" dirty="0"/>
          </a:p>
          <a:p>
            <a:r>
              <a:rPr lang="ja-JP" altLang="en-US" sz="2400" b="1" dirty="0">
                <a:solidFill>
                  <a:srgbClr val="00B050"/>
                </a:solidFill>
              </a:rPr>
              <a:t>攻略</a:t>
            </a:r>
            <a:r>
              <a:rPr lang="en-US" altLang="ja-JP" sz="2400" b="1" dirty="0">
                <a:solidFill>
                  <a:srgbClr val="00B050"/>
                </a:solidFill>
              </a:rPr>
              <a:t>7  (</a:t>
            </a:r>
            <a:r>
              <a:rPr lang="ja-JP" altLang="en-US" sz="2400" b="1" dirty="0">
                <a:solidFill>
                  <a:srgbClr val="00B050"/>
                </a:solidFill>
              </a:rPr>
              <a:t>回路、工作</a:t>
            </a:r>
            <a:r>
              <a:rPr lang="en-US" altLang="ja-JP" sz="2400" b="1" dirty="0">
                <a:solidFill>
                  <a:srgbClr val="00B050"/>
                </a:solidFill>
              </a:rPr>
              <a:t>)</a:t>
            </a:r>
            <a:endParaRPr lang="en-US" sz="2400" b="1" dirty="0">
              <a:solidFill>
                <a:srgbClr val="00B050"/>
              </a:solidFill>
            </a:endParaRPr>
          </a:p>
          <a:p>
            <a:pPr marL="0" indent="0">
              <a:buFont typeface="Arial" panose="020B0604020202020204" pitchFamily="34" charset="0"/>
              <a:buNone/>
            </a:pPr>
            <a:r>
              <a:rPr lang="ja-JP" altLang="en-US" sz="2400" dirty="0"/>
              <a:t>クリスマスツリーをかざろう</a:t>
            </a:r>
            <a:endParaRPr lang="en-US" altLang="ja-JP" sz="2400" dirty="0"/>
          </a:p>
          <a:p>
            <a:pPr marL="0" indent="0">
              <a:buFont typeface="Arial" panose="020B0604020202020204" pitchFamily="34" charset="0"/>
              <a:buNone/>
            </a:pPr>
            <a:r>
              <a:rPr lang="en-US" altLang="ja-JP" sz="2400" b="1" dirty="0"/>
              <a:t>&lt;</a:t>
            </a:r>
            <a:r>
              <a:rPr lang="ja-JP" altLang="en-US" sz="2400" b="1" dirty="0"/>
              <a:t>完成</a:t>
            </a:r>
            <a:r>
              <a:rPr lang="en-US" altLang="ja-JP" sz="2400" b="1" dirty="0"/>
              <a:t>&gt;</a:t>
            </a:r>
          </a:p>
          <a:p>
            <a:endParaRPr lang="en-US" sz="2400" dirty="0"/>
          </a:p>
          <a:p>
            <a:r>
              <a:rPr lang="ja-JP" altLang="en-US" sz="2400" b="1" dirty="0">
                <a:solidFill>
                  <a:srgbClr val="00B050"/>
                </a:solidFill>
              </a:rPr>
              <a:t>攻略</a:t>
            </a:r>
            <a:r>
              <a:rPr lang="en-US" sz="2400" b="1" dirty="0">
                <a:solidFill>
                  <a:srgbClr val="00B050"/>
                </a:solidFill>
              </a:rPr>
              <a:t>8</a:t>
            </a:r>
            <a:r>
              <a:rPr lang="ja-JP" altLang="en-US" sz="2400" dirty="0"/>
              <a:t>　できた人むけ</a:t>
            </a:r>
            <a:endParaRPr lang="en-US" sz="2400" dirty="0"/>
          </a:p>
          <a:p>
            <a:pPr marL="0" indent="0">
              <a:buFont typeface="Arial" panose="020B0604020202020204" pitchFamily="34" charset="0"/>
              <a:buNone/>
            </a:pPr>
            <a:r>
              <a:rPr lang="ja-JP" altLang="en-US" sz="2400" dirty="0"/>
              <a:t>アレンジしよう </a:t>
            </a:r>
            <a:r>
              <a:rPr lang="en-US" altLang="ja-JP" sz="2400" dirty="0"/>
              <a:t>(</a:t>
            </a:r>
            <a:r>
              <a:rPr lang="ja-JP" altLang="en-US" sz="2400" dirty="0"/>
              <a:t>自由</a:t>
            </a:r>
            <a:r>
              <a:rPr lang="en-US" altLang="ja-JP" sz="2400" dirty="0"/>
              <a:t>)</a:t>
            </a:r>
            <a:endParaRPr lang="en-US" sz="2400" dirty="0"/>
          </a:p>
        </p:txBody>
      </p:sp>
      <p:sp>
        <p:nvSpPr>
          <p:cNvPr id="9" name="テキスト ボックス 8">
            <a:extLst>
              <a:ext uri="{FF2B5EF4-FFF2-40B4-BE49-F238E27FC236}">
                <a16:creationId xmlns:a16="http://schemas.microsoft.com/office/drawing/2014/main" id="{6A923132-FA15-41AF-AEEA-EF1B66FFECE6}"/>
              </a:ext>
            </a:extLst>
          </p:cNvPr>
          <p:cNvSpPr txBox="1"/>
          <p:nvPr/>
        </p:nvSpPr>
        <p:spPr>
          <a:xfrm>
            <a:off x="339365" y="2595787"/>
            <a:ext cx="5519460" cy="584775"/>
          </a:xfrm>
          <a:prstGeom prst="rect">
            <a:avLst/>
          </a:prstGeom>
          <a:noFill/>
        </p:spPr>
        <p:txBody>
          <a:bodyPr wrap="none" rtlCol="0">
            <a:spAutoFit/>
          </a:bodyPr>
          <a:lstStyle/>
          <a:p>
            <a:r>
              <a:rPr lang="en-US" altLang="ja-JP" sz="3200" dirty="0"/>
              <a:t>【</a:t>
            </a:r>
            <a:r>
              <a:rPr lang="ja-JP" altLang="en-US" sz="3200" dirty="0"/>
              <a:t>クリスマスツリーの作成</a:t>
            </a:r>
            <a:r>
              <a:rPr lang="en-US" altLang="ja-JP" sz="3200" dirty="0"/>
              <a:t>】</a:t>
            </a:r>
            <a:endParaRPr lang="en-US" sz="3200" dirty="0"/>
          </a:p>
        </p:txBody>
      </p:sp>
    </p:spTree>
    <p:extLst>
      <p:ext uri="{BB962C8B-B14F-4D97-AF65-F5344CB8AC3E}">
        <p14:creationId xmlns:p14="http://schemas.microsoft.com/office/powerpoint/2010/main" val="3653811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7 </a:t>
            </a:r>
            <a:r>
              <a:rPr lang="ja-JP" altLang="en-US" b="1" dirty="0"/>
              <a:t>点滅のパターンを変える</a:t>
            </a:r>
            <a:endParaRPr lang="en-US" altLang="ja-JP" dirty="0"/>
          </a:p>
        </p:txBody>
      </p:sp>
      <p:sp>
        <p:nvSpPr>
          <p:cNvPr id="4" name="コンテンツ プレースホルダー 3">
            <a:extLst>
              <a:ext uri="{FF2B5EF4-FFF2-40B4-BE49-F238E27FC236}">
                <a16:creationId xmlns:a16="http://schemas.microsoft.com/office/drawing/2014/main" id="{F6C9604E-9093-4906-B421-8CCEDFF8A63B}"/>
              </a:ext>
            </a:extLst>
          </p:cNvPr>
          <p:cNvSpPr>
            <a:spLocks noGrp="1"/>
          </p:cNvSpPr>
          <p:nvPr>
            <p:ph idx="1"/>
          </p:nvPr>
        </p:nvSpPr>
        <p:spPr/>
        <p:txBody>
          <a:bodyPr>
            <a:normAutofit fontScale="92500" lnSpcReduction="20000"/>
          </a:bodyPr>
          <a:lstStyle/>
          <a:p>
            <a:pPr marL="0" indent="0">
              <a:buNone/>
            </a:pPr>
            <a:r>
              <a:rPr lang="ja-JP" altLang="en-US" b="1" dirty="0">
                <a:solidFill>
                  <a:schemeClr val="accent6"/>
                </a:solidFill>
              </a:rPr>
              <a:t>点滅のパターンは自由に変えるることができる</a:t>
            </a:r>
            <a:endParaRPr lang="en-US" altLang="ja-JP" b="1" dirty="0">
              <a:solidFill>
                <a:schemeClr val="accent6"/>
              </a:solidFill>
            </a:endParaRPr>
          </a:p>
          <a:p>
            <a:r>
              <a:rPr lang="ja-JP" altLang="en-US" dirty="0"/>
              <a:t>１つずつ点滅する</a:t>
            </a:r>
            <a:endParaRPr lang="en-US" altLang="ja-JP" dirty="0"/>
          </a:p>
          <a:p>
            <a:r>
              <a:rPr lang="ja-JP" altLang="en-US" dirty="0"/>
              <a:t>交互に点滅する</a:t>
            </a:r>
            <a:endParaRPr lang="en-US" altLang="ja-JP" dirty="0"/>
          </a:p>
          <a:p>
            <a:r>
              <a:rPr lang="ja-JP" altLang="en-US" dirty="0"/>
              <a:t>だんだんはやく点滅する</a:t>
            </a:r>
            <a:endParaRPr lang="en-US" altLang="ja-JP" dirty="0"/>
          </a:p>
          <a:p>
            <a:r>
              <a:rPr lang="ja-JP" altLang="en-US" dirty="0"/>
              <a:t>ランダム（ふきそくに）に点滅する</a:t>
            </a:r>
            <a:endParaRPr lang="en-US" altLang="ja-JP" dirty="0"/>
          </a:p>
          <a:p>
            <a:r>
              <a:rPr lang="ja-JP" altLang="en-US" dirty="0"/>
              <a:t>ボタンを押しているときだけ光る</a:t>
            </a:r>
            <a:endParaRPr lang="en-US" altLang="ja-JP" dirty="0"/>
          </a:p>
          <a:p>
            <a:pPr marL="0" indent="0">
              <a:buNone/>
            </a:pPr>
            <a:endParaRPr lang="en-US" altLang="ja-JP" dirty="0"/>
          </a:p>
          <a:p>
            <a:pPr marL="0" indent="0">
              <a:buNone/>
            </a:pPr>
            <a:endParaRPr lang="en-US" altLang="ja-JP" dirty="0"/>
          </a:p>
          <a:p>
            <a:pPr marL="0" indent="0">
              <a:buNone/>
            </a:pPr>
            <a:r>
              <a:rPr lang="ja-JP" altLang="en-US" dirty="0"/>
              <a:t>やりたいことがあったらボランティアの人にそうだんしてね</a:t>
            </a:r>
            <a:endParaRPr lang="en-US" altLang="ja-JP" dirty="0"/>
          </a:p>
          <a:p>
            <a:pPr marL="0" indent="0">
              <a:buNone/>
            </a:pPr>
            <a:r>
              <a:rPr lang="ja-JP" altLang="en-US" dirty="0"/>
              <a:t>プログラムを教えてくれるよ。</a:t>
            </a:r>
            <a:endParaRPr lang="en-US" altLang="ja-JP" dirty="0"/>
          </a:p>
        </p:txBody>
      </p:sp>
      <p:grpSp>
        <p:nvGrpSpPr>
          <p:cNvPr id="5" name="グループ化 4">
            <a:extLst>
              <a:ext uri="{FF2B5EF4-FFF2-40B4-BE49-F238E27FC236}">
                <a16:creationId xmlns:a16="http://schemas.microsoft.com/office/drawing/2014/main" id="{269A41D0-E4E8-40CF-B974-EF184012C3A7}"/>
              </a:ext>
            </a:extLst>
          </p:cNvPr>
          <p:cNvGrpSpPr/>
          <p:nvPr/>
        </p:nvGrpSpPr>
        <p:grpSpPr>
          <a:xfrm>
            <a:off x="0" y="18135"/>
            <a:ext cx="2368794" cy="556900"/>
            <a:chOff x="550139" y="5522942"/>
            <a:chExt cx="2368794" cy="556900"/>
          </a:xfrm>
        </p:grpSpPr>
        <p:sp>
          <p:nvSpPr>
            <p:cNvPr id="7" name="テキスト ボックス 6">
              <a:extLst>
                <a:ext uri="{FF2B5EF4-FFF2-40B4-BE49-F238E27FC236}">
                  <a16:creationId xmlns:a16="http://schemas.microsoft.com/office/drawing/2014/main" id="{9508008F-3309-4E1D-AB81-50556F8A7BE7}"/>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8" name="Picture 2" descr="博士のイラスト">
              <a:extLst>
                <a:ext uri="{FF2B5EF4-FFF2-40B4-BE49-F238E27FC236}">
                  <a16:creationId xmlns:a16="http://schemas.microsoft.com/office/drawing/2014/main" id="{24D55BE2-9B77-40DF-9F3B-966CB572A71B}"/>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45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6485E2-BF99-4619-871C-A7C64964C822}"/>
              </a:ext>
            </a:extLst>
          </p:cNvPr>
          <p:cNvSpPr>
            <a:spLocks noGrp="1"/>
          </p:cNvSpPr>
          <p:nvPr>
            <p:ph type="title"/>
          </p:nvPr>
        </p:nvSpPr>
        <p:spPr/>
        <p:txBody>
          <a:bodyPr/>
          <a:lstStyle/>
          <a:p>
            <a:r>
              <a:rPr lang="ja-JP" altLang="en-US" b="1" dirty="0">
                <a:solidFill>
                  <a:srgbClr val="00B050"/>
                </a:solidFill>
              </a:rPr>
              <a:t>攻略</a:t>
            </a:r>
            <a:r>
              <a:rPr lang="en-US" altLang="ja-JP" b="1" dirty="0">
                <a:solidFill>
                  <a:srgbClr val="00B050"/>
                </a:solidFill>
              </a:rPr>
              <a:t>8</a:t>
            </a:r>
            <a:endParaRPr lang="en-US" dirty="0"/>
          </a:p>
        </p:txBody>
      </p:sp>
      <p:sp>
        <p:nvSpPr>
          <p:cNvPr id="3" name="テキスト プレースホルダー 2">
            <a:extLst>
              <a:ext uri="{FF2B5EF4-FFF2-40B4-BE49-F238E27FC236}">
                <a16:creationId xmlns:a16="http://schemas.microsoft.com/office/drawing/2014/main" id="{E55545EF-ED37-429F-964E-5B4C485E6C1B}"/>
              </a:ext>
            </a:extLst>
          </p:cNvPr>
          <p:cNvSpPr>
            <a:spLocks noGrp="1"/>
          </p:cNvSpPr>
          <p:nvPr>
            <p:ph type="body" idx="1"/>
          </p:nvPr>
        </p:nvSpPr>
        <p:spPr/>
        <p:txBody>
          <a:bodyPr/>
          <a:lstStyle/>
          <a:p>
            <a:r>
              <a:rPr lang="ja-JP" altLang="en-US" dirty="0"/>
              <a:t>ツリーをかざるよ</a:t>
            </a:r>
            <a:endParaRPr lang="en-US" dirty="0"/>
          </a:p>
        </p:txBody>
      </p:sp>
      <p:pic>
        <p:nvPicPr>
          <p:cNvPr id="4" name="Picture 2" descr="クリスマスツリーのイラスト">
            <a:extLst>
              <a:ext uri="{FF2B5EF4-FFF2-40B4-BE49-F238E27FC236}">
                <a16:creationId xmlns:a16="http://schemas.microsoft.com/office/drawing/2014/main" id="{06F43AA7-9889-436C-AA54-95FF1917D6A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10420" y="3361147"/>
            <a:ext cx="1958164" cy="24026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クリスマスの顔マーク（男の子）">
            <a:extLst>
              <a:ext uri="{FF2B5EF4-FFF2-40B4-BE49-F238E27FC236}">
                <a16:creationId xmlns:a16="http://schemas.microsoft.com/office/drawing/2014/main" id="{FCFA5F33-2302-45FB-A98A-2CA46FD988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51307" y="3964602"/>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クリスマスの顔マーク（女の子）">
            <a:extLst>
              <a:ext uri="{FF2B5EF4-FFF2-40B4-BE49-F238E27FC236}">
                <a16:creationId xmlns:a16="http://schemas.microsoft.com/office/drawing/2014/main" id="{783F78E8-5F4E-47F3-8C14-63C0F3F9D33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25435" y="3964602"/>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8617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8 </a:t>
            </a:r>
            <a:r>
              <a:rPr lang="ja-JP" altLang="en-US" dirty="0"/>
              <a:t>クリスマスツリーを飾ろう</a:t>
            </a:r>
            <a:endParaRPr lang="en-US" altLang="ja-JP" dirty="0"/>
          </a:p>
        </p:txBody>
      </p:sp>
      <p:sp>
        <p:nvSpPr>
          <p:cNvPr id="3" name="コンテンツ プレースホルダー 2">
            <a:extLst>
              <a:ext uri="{FF2B5EF4-FFF2-40B4-BE49-F238E27FC236}">
                <a16:creationId xmlns:a16="http://schemas.microsoft.com/office/drawing/2014/main" id="{FB981783-16EF-477A-8D7D-2C3397401C34}"/>
              </a:ext>
            </a:extLst>
          </p:cNvPr>
          <p:cNvSpPr>
            <a:spLocks noGrp="1"/>
          </p:cNvSpPr>
          <p:nvPr>
            <p:ph idx="1"/>
          </p:nvPr>
        </p:nvSpPr>
        <p:spPr>
          <a:xfrm>
            <a:off x="721193" y="1585138"/>
            <a:ext cx="7104929" cy="4351338"/>
          </a:xfrm>
        </p:spPr>
        <p:txBody>
          <a:bodyPr>
            <a:normAutofit/>
          </a:bodyPr>
          <a:lstStyle/>
          <a:p>
            <a:pPr marL="0" indent="0">
              <a:buNone/>
            </a:pPr>
            <a:r>
              <a:rPr lang="ja-JP" altLang="en-US" sz="2000" b="1" dirty="0">
                <a:solidFill>
                  <a:schemeClr val="accent6"/>
                </a:solidFill>
              </a:rPr>
              <a:t>①ケーブルを配るので２本ずつに分ける</a:t>
            </a:r>
            <a:endParaRPr lang="en-US" altLang="ja-JP" sz="2000" b="1" dirty="0">
              <a:solidFill>
                <a:schemeClr val="accent6"/>
              </a:solidFill>
            </a:endParaRPr>
          </a:p>
        </p:txBody>
      </p:sp>
      <p:sp>
        <p:nvSpPr>
          <p:cNvPr id="7" name="コンテンツ プレースホルダー 2">
            <a:extLst>
              <a:ext uri="{FF2B5EF4-FFF2-40B4-BE49-F238E27FC236}">
                <a16:creationId xmlns:a16="http://schemas.microsoft.com/office/drawing/2014/main" id="{C47523E5-93F0-4648-85C9-8C4FB44B595D}"/>
              </a:ext>
            </a:extLst>
          </p:cNvPr>
          <p:cNvSpPr txBox="1">
            <a:spLocks/>
          </p:cNvSpPr>
          <p:nvPr/>
        </p:nvSpPr>
        <p:spPr>
          <a:xfrm>
            <a:off x="7284363" y="3482862"/>
            <a:ext cx="4930613" cy="6812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b="1" dirty="0">
                <a:solidFill>
                  <a:schemeClr val="accent6"/>
                </a:solidFill>
              </a:rPr>
              <a:t>③ケーブルの反対側へ</a:t>
            </a:r>
            <a:r>
              <a:rPr lang="en-US" altLang="ja-JP" sz="2000" b="1" dirty="0">
                <a:solidFill>
                  <a:schemeClr val="accent6"/>
                </a:solidFill>
              </a:rPr>
              <a:t>LED</a:t>
            </a:r>
            <a:r>
              <a:rPr lang="ja-JP" altLang="en-US" sz="2000" b="1" dirty="0">
                <a:solidFill>
                  <a:schemeClr val="accent6"/>
                </a:solidFill>
              </a:rPr>
              <a:t>をさしこむ。</a:t>
            </a:r>
            <a:r>
              <a:rPr lang="en-US" sz="2000" b="1" dirty="0">
                <a:solidFill>
                  <a:schemeClr val="accent6"/>
                </a:solidFill>
              </a:rPr>
              <a:t>Raspberry Pi</a:t>
            </a:r>
            <a:r>
              <a:rPr lang="ja-JP" altLang="en-US" sz="2000" b="1" dirty="0">
                <a:solidFill>
                  <a:schemeClr val="accent6"/>
                </a:solidFill>
              </a:rPr>
              <a:t>に近いほうの線に</a:t>
            </a:r>
            <a:r>
              <a:rPr lang="en-US" altLang="ja-JP" sz="2000" b="1" dirty="0">
                <a:solidFill>
                  <a:schemeClr val="accent6"/>
                </a:solidFill>
              </a:rPr>
              <a:t>LED</a:t>
            </a:r>
            <a:r>
              <a:rPr lang="ja-JP" altLang="en-US" sz="2000" b="1" dirty="0">
                <a:solidFill>
                  <a:schemeClr val="accent6"/>
                </a:solidFill>
              </a:rPr>
              <a:t>の長い足をさす</a:t>
            </a:r>
            <a:endParaRPr lang="en-US" sz="2000" b="1" dirty="0">
              <a:solidFill>
                <a:schemeClr val="accent6"/>
              </a:solidFill>
            </a:endParaRPr>
          </a:p>
        </p:txBody>
      </p:sp>
      <p:sp>
        <p:nvSpPr>
          <p:cNvPr id="9" name="テキスト ボックス 8">
            <a:extLst>
              <a:ext uri="{FF2B5EF4-FFF2-40B4-BE49-F238E27FC236}">
                <a16:creationId xmlns:a16="http://schemas.microsoft.com/office/drawing/2014/main" id="{76494508-4A4C-4E09-BD68-8A1C21515A43}"/>
              </a:ext>
            </a:extLst>
          </p:cNvPr>
          <p:cNvSpPr txBox="1"/>
          <p:nvPr/>
        </p:nvSpPr>
        <p:spPr>
          <a:xfrm>
            <a:off x="7418588" y="6346265"/>
            <a:ext cx="4968208" cy="584775"/>
          </a:xfrm>
          <a:prstGeom prst="rect">
            <a:avLst/>
          </a:prstGeom>
          <a:noFill/>
        </p:spPr>
        <p:txBody>
          <a:bodyPr wrap="square" rtlCol="0">
            <a:spAutoFit/>
          </a:bodyPr>
          <a:lstStyle/>
          <a:p>
            <a:r>
              <a:rPr lang="ja-JP" altLang="en-US" sz="1600" dirty="0"/>
              <a:t>かたくてささらなければボランティアに言ってね</a:t>
            </a:r>
            <a:endParaRPr lang="en-US" altLang="ja-JP" sz="1600" dirty="0"/>
          </a:p>
          <a:p>
            <a:endParaRPr lang="en-US" sz="1600" dirty="0"/>
          </a:p>
        </p:txBody>
      </p:sp>
      <p:pic>
        <p:nvPicPr>
          <p:cNvPr id="17" name="Picture 2" descr="Raspberry Pi 400 Hole Breadboard | vilros.com | Free Shipping – Vilros.com">
            <a:extLst>
              <a:ext uri="{FF2B5EF4-FFF2-40B4-BE49-F238E27FC236}">
                <a16:creationId xmlns:a16="http://schemas.microsoft.com/office/drawing/2014/main" id="{05AE12B6-0EEE-465F-A82D-FADBF083F961}"/>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rot="16200000">
            <a:off x="9888949" y="1688941"/>
            <a:ext cx="956004" cy="2272693"/>
          </a:xfrm>
          <a:prstGeom prst="rect">
            <a:avLst/>
          </a:prstGeom>
          <a:noFill/>
          <a:extLst>
            <a:ext uri="{909E8E84-426E-40DD-AFC4-6F175D3DCCD1}">
              <a14:hiddenFill xmlns:a14="http://schemas.microsoft.com/office/drawing/2010/main">
                <a:solidFill>
                  <a:srgbClr val="FFFFFF"/>
                </a:solidFill>
              </a14:hiddenFill>
            </a:ext>
          </a:extLst>
        </p:spPr>
      </p:pic>
      <p:sp>
        <p:nvSpPr>
          <p:cNvPr id="18" name="楕円 17">
            <a:extLst>
              <a:ext uri="{FF2B5EF4-FFF2-40B4-BE49-F238E27FC236}">
                <a16:creationId xmlns:a16="http://schemas.microsoft.com/office/drawing/2014/main" id="{A584B542-0DD1-4A4A-B704-6D2A3AD22B7B}"/>
              </a:ext>
            </a:extLst>
          </p:cNvPr>
          <p:cNvSpPr/>
          <p:nvPr/>
        </p:nvSpPr>
        <p:spPr>
          <a:xfrm>
            <a:off x="11141310" y="1013444"/>
            <a:ext cx="279049" cy="280672"/>
          </a:xfrm>
          <a:prstGeom prst="ellipse">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直線コネクタ 32">
            <a:extLst>
              <a:ext uri="{FF2B5EF4-FFF2-40B4-BE49-F238E27FC236}">
                <a16:creationId xmlns:a16="http://schemas.microsoft.com/office/drawing/2014/main" id="{1344F340-F066-49D2-BDF0-101B226F01C9}"/>
              </a:ext>
            </a:extLst>
          </p:cNvPr>
          <p:cNvCxnSpPr>
            <a:cxnSpLocks/>
          </p:cNvCxnSpPr>
          <p:nvPr/>
        </p:nvCxnSpPr>
        <p:spPr>
          <a:xfrm flipV="1">
            <a:off x="11206508" y="1260030"/>
            <a:ext cx="8706" cy="226916"/>
          </a:xfrm>
          <a:prstGeom prst="line">
            <a:avLst/>
          </a:prstGeom>
          <a:ln w="381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DA19FF5-B70B-4436-A497-EBD6E9529263}"/>
              </a:ext>
            </a:extLst>
          </p:cNvPr>
          <p:cNvCxnSpPr>
            <a:cxnSpLocks/>
            <a:endCxn id="18" idx="5"/>
          </p:cNvCxnSpPr>
          <p:nvPr/>
        </p:nvCxnSpPr>
        <p:spPr>
          <a:xfrm flipV="1">
            <a:off x="11375695" y="1253013"/>
            <a:ext cx="3798" cy="388322"/>
          </a:xfrm>
          <a:prstGeom prst="line">
            <a:avLst/>
          </a:prstGeom>
          <a:ln w="3810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36" name="フリーフォーム: 図形 35">
            <a:extLst>
              <a:ext uri="{FF2B5EF4-FFF2-40B4-BE49-F238E27FC236}">
                <a16:creationId xmlns:a16="http://schemas.microsoft.com/office/drawing/2014/main" id="{5225A560-15E8-4DAE-B6F4-5ECC92A4A4E7}"/>
              </a:ext>
            </a:extLst>
          </p:cNvPr>
          <p:cNvSpPr/>
          <p:nvPr/>
        </p:nvSpPr>
        <p:spPr>
          <a:xfrm>
            <a:off x="10598010" y="1540702"/>
            <a:ext cx="617203" cy="1037717"/>
          </a:xfrm>
          <a:custGeom>
            <a:avLst/>
            <a:gdLst>
              <a:gd name="connsiteX0" fmla="*/ 31694 w 1779387"/>
              <a:gd name="connsiteY0" fmla="*/ 1952368 h 1952368"/>
              <a:gd name="connsiteX1" fmla="*/ 56407 w 1779387"/>
              <a:gd name="connsiteY1" fmla="*/ 1433384 h 1952368"/>
              <a:gd name="connsiteX2" fmla="*/ 550678 w 1779387"/>
              <a:gd name="connsiteY2" fmla="*/ 1050325 h 1952368"/>
              <a:gd name="connsiteX3" fmla="*/ 1675143 w 1779387"/>
              <a:gd name="connsiteY3" fmla="*/ 667265 h 1952368"/>
              <a:gd name="connsiteX4" fmla="*/ 1662786 w 1779387"/>
              <a:gd name="connsiteY4" fmla="*/ 0 h 1952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387" h="1952368">
                <a:moveTo>
                  <a:pt x="31694" y="1952368"/>
                </a:moveTo>
                <a:cubicBezTo>
                  <a:pt x="802" y="1768046"/>
                  <a:pt x="-30090" y="1583725"/>
                  <a:pt x="56407" y="1433384"/>
                </a:cubicBezTo>
                <a:cubicBezTo>
                  <a:pt x="142904" y="1283043"/>
                  <a:pt x="280889" y="1178011"/>
                  <a:pt x="550678" y="1050325"/>
                </a:cubicBezTo>
                <a:cubicBezTo>
                  <a:pt x="820467" y="922639"/>
                  <a:pt x="1489792" y="842319"/>
                  <a:pt x="1675143" y="667265"/>
                </a:cubicBezTo>
                <a:cubicBezTo>
                  <a:pt x="1860494" y="492211"/>
                  <a:pt x="1761640" y="246105"/>
                  <a:pt x="1662786" y="0"/>
                </a:cubicBezTo>
              </a:path>
            </a:pathLst>
          </a:custGeom>
          <a:noFill/>
          <a:ln w="38100">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フリーフォーム: 図形 37">
            <a:extLst>
              <a:ext uri="{FF2B5EF4-FFF2-40B4-BE49-F238E27FC236}">
                <a16:creationId xmlns:a16="http://schemas.microsoft.com/office/drawing/2014/main" id="{E8693B39-C07B-4B86-9223-8AAEAE765D20}"/>
              </a:ext>
            </a:extLst>
          </p:cNvPr>
          <p:cNvSpPr/>
          <p:nvPr/>
        </p:nvSpPr>
        <p:spPr>
          <a:xfrm>
            <a:off x="10349807" y="1670450"/>
            <a:ext cx="1416161" cy="1327358"/>
          </a:xfrm>
          <a:custGeom>
            <a:avLst/>
            <a:gdLst>
              <a:gd name="connsiteX0" fmla="*/ 0 w 1537187"/>
              <a:gd name="connsiteY0" fmla="*/ 1470454 h 1470454"/>
              <a:gd name="connsiteX1" fmla="*/ 49427 w 1537187"/>
              <a:gd name="connsiteY1" fmla="*/ 1248032 h 1470454"/>
              <a:gd name="connsiteX2" fmla="*/ 494270 w 1537187"/>
              <a:gd name="connsiteY2" fmla="*/ 1025610 h 1470454"/>
              <a:gd name="connsiteX3" fmla="*/ 1519881 w 1537187"/>
              <a:gd name="connsiteY3" fmla="*/ 605481 h 1470454"/>
              <a:gd name="connsiteX4" fmla="*/ 1136822 w 1537187"/>
              <a:gd name="connsiteY4" fmla="*/ 296562 h 1470454"/>
              <a:gd name="connsiteX5" fmla="*/ 1112108 w 1537187"/>
              <a:gd name="connsiteY5" fmla="*/ 0 h 147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7187" h="1470454">
                <a:moveTo>
                  <a:pt x="0" y="1470454"/>
                </a:moveTo>
                <a:lnTo>
                  <a:pt x="49427" y="1248032"/>
                </a:lnTo>
                <a:cubicBezTo>
                  <a:pt x="131805" y="1173891"/>
                  <a:pt x="249194" y="1132702"/>
                  <a:pt x="494270" y="1025610"/>
                </a:cubicBezTo>
                <a:cubicBezTo>
                  <a:pt x="739346" y="918518"/>
                  <a:pt x="1412789" y="726989"/>
                  <a:pt x="1519881" y="605481"/>
                </a:cubicBezTo>
                <a:cubicBezTo>
                  <a:pt x="1626973" y="483973"/>
                  <a:pt x="1204784" y="397475"/>
                  <a:pt x="1136822" y="296562"/>
                </a:cubicBezTo>
                <a:cubicBezTo>
                  <a:pt x="1068860" y="195649"/>
                  <a:pt x="1090484" y="97824"/>
                  <a:pt x="1112108" y="0"/>
                </a:cubicBezTo>
              </a:path>
            </a:pathLst>
          </a:custGeom>
          <a:noFill/>
          <a:ln w="38100">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テキスト ボックス 21">
            <a:extLst>
              <a:ext uri="{FF2B5EF4-FFF2-40B4-BE49-F238E27FC236}">
                <a16:creationId xmlns:a16="http://schemas.microsoft.com/office/drawing/2014/main" id="{674CE544-8155-4BFC-99B2-684259608734}"/>
              </a:ext>
            </a:extLst>
          </p:cNvPr>
          <p:cNvSpPr txBox="1"/>
          <p:nvPr/>
        </p:nvSpPr>
        <p:spPr>
          <a:xfrm>
            <a:off x="10564990" y="0"/>
            <a:ext cx="1621410" cy="523220"/>
          </a:xfrm>
          <a:prstGeom prst="rect">
            <a:avLst/>
          </a:prstGeom>
          <a:solidFill>
            <a:schemeClr val="accent6">
              <a:lumMod val="50000"/>
            </a:schemeClr>
          </a:solidFill>
          <a:ln>
            <a:noFill/>
          </a:ln>
        </p:spPr>
        <p:txBody>
          <a:bodyPr wrap="square" rtlCol="0">
            <a:spAutoFit/>
          </a:bodyPr>
          <a:lstStyle/>
          <a:p>
            <a:r>
              <a:rPr lang="ja-JP" altLang="en-US" sz="2800" b="1" dirty="0">
                <a:solidFill>
                  <a:schemeClr val="bg1"/>
                </a:solidFill>
              </a:rPr>
              <a:t>回路</a:t>
            </a:r>
            <a:r>
              <a:rPr lang="en-US" altLang="ja-JP" sz="2800" b="1" dirty="0">
                <a:solidFill>
                  <a:schemeClr val="bg1"/>
                </a:solidFill>
              </a:rPr>
              <a:t>8-1</a:t>
            </a:r>
            <a:endParaRPr lang="en-US" sz="2800" b="1" dirty="0">
              <a:solidFill>
                <a:schemeClr val="bg1"/>
              </a:solidFill>
            </a:endParaRPr>
          </a:p>
        </p:txBody>
      </p:sp>
      <p:pic>
        <p:nvPicPr>
          <p:cNvPr id="6" name="図 5">
            <a:extLst>
              <a:ext uri="{FF2B5EF4-FFF2-40B4-BE49-F238E27FC236}">
                <a16:creationId xmlns:a16="http://schemas.microsoft.com/office/drawing/2014/main" id="{1EB8C20D-533F-4BA5-BCD6-570D30B23A0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8200" y="1965124"/>
            <a:ext cx="6456722" cy="574966"/>
          </a:xfrm>
          <a:prstGeom prst="rect">
            <a:avLst/>
          </a:prstGeom>
        </p:spPr>
      </p:pic>
      <p:pic>
        <p:nvPicPr>
          <p:cNvPr id="11" name="図 10">
            <a:extLst>
              <a:ext uri="{FF2B5EF4-FFF2-40B4-BE49-F238E27FC236}">
                <a16:creationId xmlns:a16="http://schemas.microsoft.com/office/drawing/2014/main" id="{9C7281CF-24D9-485B-BE94-717A84676A3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a:off x="703722" y="3734312"/>
            <a:ext cx="2924472" cy="2592655"/>
          </a:xfrm>
          <a:prstGeom prst="rect">
            <a:avLst/>
          </a:prstGeom>
        </p:spPr>
      </p:pic>
      <p:pic>
        <p:nvPicPr>
          <p:cNvPr id="20" name="図 19">
            <a:extLst>
              <a:ext uri="{FF2B5EF4-FFF2-40B4-BE49-F238E27FC236}">
                <a16:creationId xmlns:a16="http://schemas.microsoft.com/office/drawing/2014/main" id="{F3B4D5E9-B92C-4C47-9CCC-9B49A9DB7EE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5400000">
            <a:off x="4062510" y="3673048"/>
            <a:ext cx="2934719" cy="2737450"/>
          </a:xfrm>
          <a:prstGeom prst="rect">
            <a:avLst/>
          </a:prstGeom>
        </p:spPr>
      </p:pic>
      <p:pic>
        <p:nvPicPr>
          <p:cNvPr id="23" name="図 22">
            <a:extLst>
              <a:ext uri="{FF2B5EF4-FFF2-40B4-BE49-F238E27FC236}">
                <a16:creationId xmlns:a16="http://schemas.microsoft.com/office/drawing/2014/main" id="{8FC4DA88-767E-4809-BFDE-22D630F834B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459369" y="4331430"/>
            <a:ext cx="4167188" cy="2040231"/>
          </a:xfrm>
          <a:prstGeom prst="rect">
            <a:avLst/>
          </a:prstGeom>
        </p:spPr>
      </p:pic>
      <p:sp>
        <p:nvSpPr>
          <p:cNvPr id="35" name="矢印: 下 34">
            <a:extLst>
              <a:ext uri="{FF2B5EF4-FFF2-40B4-BE49-F238E27FC236}">
                <a16:creationId xmlns:a16="http://schemas.microsoft.com/office/drawing/2014/main" id="{66546172-AFDE-4550-96B5-B8CFB0B0402A}"/>
              </a:ext>
            </a:extLst>
          </p:cNvPr>
          <p:cNvSpPr/>
          <p:nvPr/>
        </p:nvSpPr>
        <p:spPr>
          <a:xfrm flipV="1">
            <a:off x="2012326" y="5928186"/>
            <a:ext cx="361741" cy="73361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矢印: 下 38">
            <a:extLst>
              <a:ext uri="{FF2B5EF4-FFF2-40B4-BE49-F238E27FC236}">
                <a16:creationId xmlns:a16="http://schemas.microsoft.com/office/drawing/2014/main" id="{C4BB050B-67C4-4B7E-99B6-0A6160F97A6A}"/>
              </a:ext>
            </a:extLst>
          </p:cNvPr>
          <p:cNvSpPr/>
          <p:nvPr/>
        </p:nvSpPr>
        <p:spPr>
          <a:xfrm flipV="1">
            <a:off x="2569772" y="6124381"/>
            <a:ext cx="361741" cy="53742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正方形/長方形 25">
            <a:extLst>
              <a:ext uri="{FF2B5EF4-FFF2-40B4-BE49-F238E27FC236}">
                <a16:creationId xmlns:a16="http://schemas.microsoft.com/office/drawing/2014/main" id="{7BCE29A9-D391-46CF-A288-BCCACAD31E78}"/>
              </a:ext>
            </a:extLst>
          </p:cNvPr>
          <p:cNvSpPr/>
          <p:nvPr/>
        </p:nvSpPr>
        <p:spPr>
          <a:xfrm>
            <a:off x="721192" y="2910701"/>
            <a:ext cx="6588189" cy="707886"/>
          </a:xfrm>
          <a:prstGeom prst="rect">
            <a:avLst/>
          </a:prstGeom>
        </p:spPr>
        <p:txBody>
          <a:bodyPr wrap="square">
            <a:spAutoFit/>
          </a:bodyPr>
          <a:lstStyle/>
          <a:p>
            <a:r>
              <a:rPr lang="ja-JP" altLang="en-US" sz="2000" b="1" dirty="0">
                <a:solidFill>
                  <a:schemeClr val="accent6"/>
                </a:solidFill>
              </a:rPr>
              <a:t>②ブレッドボードの</a:t>
            </a:r>
            <a:r>
              <a:rPr lang="en-US" altLang="ja-JP" sz="2000" b="1" dirty="0">
                <a:solidFill>
                  <a:schemeClr val="accent6"/>
                </a:solidFill>
              </a:rPr>
              <a:t>LED</a:t>
            </a:r>
            <a:r>
              <a:rPr lang="ja-JP" altLang="en-US" sz="2000" b="1" dirty="0">
                <a:solidFill>
                  <a:schemeClr val="accent6"/>
                </a:solidFill>
              </a:rPr>
              <a:t>がささっていたところで</a:t>
            </a:r>
            <a:r>
              <a:rPr lang="en-US" altLang="ja-JP" sz="2000" b="1" dirty="0">
                <a:solidFill>
                  <a:schemeClr val="accent6"/>
                </a:solidFill>
              </a:rPr>
              <a:t>LED</a:t>
            </a:r>
            <a:r>
              <a:rPr lang="ja-JP" altLang="en-US" sz="2000" b="1" dirty="0">
                <a:solidFill>
                  <a:schemeClr val="accent6"/>
                </a:solidFill>
              </a:rPr>
              <a:t>を抜いてケーブルのとんがっているほうをさしこむ</a:t>
            </a:r>
            <a:endParaRPr lang="en-US" altLang="ja-JP" sz="2000" b="1" dirty="0">
              <a:solidFill>
                <a:schemeClr val="accent6"/>
              </a:solidFill>
            </a:endParaRPr>
          </a:p>
        </p:txBody>
      </p:sp>
      <p:sp>
        <p:nvSpPr>
          <p:cNvPr id="40" name="矢印: 下 39">
            <a:extLst>
              <a:ext uri="{FF2B5EF4-FFF2-40B4-BE49-F238E27FC236}">
                <a16:creationId xmlns:a16="http://schemas.microsoft.com/office/drawing/2014/main" id="{7CDB5F74-7221-4793-A880-A0660709F71A}"/>
              </a:ext>
            </a:extLst>
          </p:cNvPr>
          <p:cNvSpPr/>
          <p:nvPr/>
        </p:nvSpPr>
        <p:spPr>
          <a:xfrm flipV="1">
            <a:off x="5378164" y="6044225"/>
            <a:ext cx="361741" cy="73361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矢印: 下 40">
            <a:extLst>
              <a:ext uri="{FF2B5EF4-FFF2-40B4-BE49-F238E27FC236}">
                <a16:creationId xmlns:a16="http://schemas.microsoft.com/office/drawing/2014/main" id="{F5321452-6840-4B55-BF99-64681D2F0589}"/>
              </a:ext>
            </a:extLst>
          </p:cNvPr>
          <p:cNvSpPr/>
          <p:nvPr/>
        </p:nvSpPr>
        <p:spPr>
          <a:xfrm flipV="1">
            <a:off x="5885874" y="6224163"/>
            <a:ext cx="361741" cy="53742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矢印: 右 26">
            <a:extLst>
              <a:ext uri="{FF2B5EF4-FFF2-40B4-BE49-F238E27FC236}">
                <a16:creationId xmlns:a16="http://schemas.microsoft.com/office/drawing/2014/main" id="{E0C05F7D-CACF-406A-95CB-11E563AD900E}"/>
              </a:ext>
            </a:extLst>
          </p:cNvPr>
          <p:cNvSpPr/>
          <p:nvPr/>
        </p:nvSpPr>
        <p:spPr>
          <a:xfrm>
            <a:off x="3601021" y="5253361"/>
            <a:ext cx="371367" cy="1100075"/>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正方形/長方形 28">
            <a:extLst>
              <a:ext uri="{FF2B5EF4-FFF2-40B4-BE49-F238E27FC236}">
                <a16:creationId xmlns:a16="http://schemas.microsoft.com/office/drawing/2014/main" id="{EDAB54DA-AB1E-4369-AFAF-7D76D23B0D8D}"/>
              </a:ext>
            </a:extLst>
          </p:cNvPr>
          <p:cNvSpPr/>
          <p:nvPr/>
        </p:nvSpPr>
        <p:spPr>
          <a:xfrm>
            <a:off x="9103807" y="829114"/>
            <a:ext cx="3088193" cy="263703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矢印: 右 45">
            <a:extLst>
              <a:ext uri="{FF2B5EF4-FFF2-40B4-BE49-F238E27FC236}">
                <a16:creationId xmlns:a16="http://schemas.microsoft.com/office/drawing/2014/main" id="{0CDC2CC5-9773-48C7-9224-9133F8421430}"/>
              </a:ext>
            </a:extLst>
          </p:cNvPr>
          <p:cNvSpPr/>
          <p:nvPr/>
        </p:nvSpPr>
        <p:spPr>
          <a:xfrm>
            <a:off x="7013008" y="5272862"/>
            <a:ext cx="371367" cy="1100075"/>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グループ化 31">
            <a:extLst>
              <a:ext uri="{FF2B5EF4-FFF2-40B4-BE49-F238E27FC236}">
                <a16:creationId xmlns:a16="http://schemas.microsoft.com/office/drawing/2014/main" id="{824ED0C8-7B23-4F0F-85C0-C940D6D24B22}"/>
              </a:ext>
            </a:extLst>
          </p:cNvPr>
          <p:cNvGrpSpPr/>
          <p:nvPr/>
        </p:nvGrpSpPr>
        <p:grpSpPr>
          <a:xfrm>
            <a:off x="-5082" y="8472"/>
            <a:ext cx="1786748" cy="546848"/>
            <a:chOff x="550140" y="4508477"/>
            <a:chExt cx="1786748" cy="546848"/>
          </a:xfrm>
        </p:grpSpPr>
        <p:sp>
          <p:nvSpPr>
            <p:cNvPr id="37" name="テキスト ボックス 36">
              <a:extLst>
                <a:ext uri="{FF2B5EF4-FFF2-40B4-BE49-F238E27FC236}">
                  <a16:creationId xmlns:a16="http://schemas.microsoft.com/office/drawing/2014/main" id="{29724FAF-2628-47C1-8A35-DF232E7D153A}"/>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42" name="Picture 2" descr="工作をする子供たちのイラスト | かわいいフリー素材集 いらすとや">
              <a:extLst>
                <a:ext uri="{FF2B5EF4-FFF2-40B4-BE49-F238E27FC236}">
                  <a16:creationId xmlns:a16="http://schemas.microsoft.com/office/drawing/2014/main" id="{57956DC9-8BEC-44F0-93DE-F8BF38D515B8}"/>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27469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8 </a:t>
            </a:r>
            <a:r>
              <a:rPr lang="ja-JP" altLang="en-US" dirty="0"/>
              <a:t>クリスマスツリーを飾ろう</a:t>
            </a:r>
            <a:endParaRPr lang="en-US" altLang="ja-JP" dirty="0"/>
          </a:p>
        </p:txBody>
      </p:sp>
      <p:sp>
        <p:nvSpPr>
          <p:cNvPr id="3" name="コンテンツ プレースホルダー 2">
            <a:extLst>
              <a:ext uri="{FF2B5EF4-FFF2-40B4-BE49-F238E27FC236}">
                <a16:creationId xmlns:a16="http://schemas.microsoft.com/office/drawing/2014/main" id="{FB981783-16EF-477A-8D7D-2C3397401C34}"/>
              </a:ext>
            </a:extLst>
          </p:cNvPr>
          <p:cNvSpPr>
            <a:spLocks noGrp="1"/>
          </p:cNvSpPr>
          <p:nvPr>
            <p:ph idx="1"/>
          </p:nvPr>
        </p:nvSpPr>
        <p:spPr/>
        <p:txBody>
          <a:bodyPr>
            <a:normAutofit/>
          </a:bodyPr>
          <a:lstStyle/>
          <a:p>
            <a:pPr marL="0" indent="0">
              <a:buNone/>
            </a:pPr>
            <a:r>
              <a:rPr lang="ja-JP" altLang="en-US" sz="3200" b="1" dirty="0">
                <a:solidFill>
                  <a:schemeClr val="accent6"/>
                </a:solidFill>
              </a:rPr>
              <a:t>５本全部つなげます</a:t>
            </a:r>
            <a:endParaRPr lang="en-US" altLang="ja-JP" sz="3200" b="1" dirty="0">
              <a:solidFill>
                <a:schemeClr val="accent6"/>
              </a:solidFill>
            </a:endParaRPr>
          </a:p>
        </p:txBody>
      </p:sp>
      <p:sp>
        <p:nvSpPr>
          <p:cNvPr id="22" name="テキスト ボックス 21">
            <a:extLst>
              <a:ext uri="{FF2B5EF4-FFF2-40B4-BE49-F238E27FC236}">
                <a16:creationId xmlns:a16="http://schemas.microsoft.com/office/drawing/2014/main" id="{674CE544-8155-4BFC-99B2-684259608734}"/>
              </a:ext>
            </a:extLst>
          </p:cNvPr>
          <p:cNvSpPr txBox="1"/>
          <p:nvPr/>
        </p:nvSpPr>
        <p:spPr>
          <a:xfrm>
            <a:off x="10608297" y="0"/>
            <a:ext cx="1583703" cy="523220"/>
          </a:xfrm>
          <a:prstGeom prst="rect">
            <a:avLst/>
          </a:prstGeom>
          <a:solidFill>
            <a:schemeClr val="accent6">
              <a:lumMod val="50000"/>
            </a:schemeClr>
          </a:solidFill>
          <a:ln>
            <a:noFill/>
          </a:ln>
        </p:spPr>
        <p:txBody>
          <a:bodyPr wrap="square" rtlCol="0">
            <a:spAutoFit/>
          </a:bodyPr>
          <a:lstStyle/>
          <a:p>
            <a:r>
              <a:rPr lang="ja-JP" altLang="en-US" sz="2800" b="1" dirty="0">
                <a:solidFill>
                  <a:schemeClr val="bg1"/>
                </a:solidFill>
              </a:rPr>
              <a:t>回路</a:t>
            </a:r>
            <a:r>
              <a:rPr lang="en-US" altLang="ja-JP" sz="2800" b="1" dirty="0">
                <a:solidFill>
                  <a:schemeClr val="bg1"/>
                </a:solidFill>
              </a:rPr>
              <a:t>8-2</a:t>
            </a:r>
            <a:endParaRPr lang="en-US" sz="2800" b="1" dirty="0">
              <a:solidFill>
                <a:schemeClr val="bg1"/>
              </a:solidFill>
            </a:endParaRPr>
          </a:p>
        </p:txBody>
      </p:sp>
      <p:pic>
        <p:nvPicPr>
          <p:cNvPr id="5" name="図 4">
            <a:extLst>
              <a:ext uri="{FF2B5EF4-FFF2-40B4-BE49-F238E27FC236}">
                <a16:creationId xmlns:a16="http://schemas.microsoft.com/office/drawing/2014/main" id="{892F795B-9536-496A-89B5-ED1F18A4458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9666" y="2552671"/>
            <a:ext cx="4225628" cy="2897246"/>
          </a:xfrm>
          <a:prstGeom prst="rect">
            <a:avLst/>
          </a:prstGeom>
        </p:spPr>
      </p:pic>
      <p:pic>
        <p:nvPicPr>
          <p:cNvPr id="10" name="図 9">
            <a:extLst>
              <a:ext uri="{FF2B5EF4-FFF2-40B4-BE49-F238E27FC236}">
                <a16:creationId xmlns:a16="http://schemas.microsoft.com/office/drawing/2014/main" id="{2AA7C1A5-6DB3-4DBA-8315-071BA567FFF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7097261" y="1050666"/>
            <a:ext cx="1760318" cy="2996351"/>
          </a:xfrm>
          <a:prstGeom prst="rect">
            <a:avLst/>
          </a:prstGeom>
        </p:spPr>
      </p:pic>
      <p:pic>
        <p:nvPicPr>
          <p:cNvPr id="13" name="図 12">
            <a:extLst>
              <a:ext uri="{FF2B5EF4-FFF2-40B4-BE49-F238E27FC236}">
                <a16:creationId xmlns:a16="http://schemas.microsoft.com/office/drawing/2014/main" id="{92E78419-284E-41EE-BF36-CD6F2AF3B8A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6055007" y="4577709"/>
            <a:ext cx="2540791" cy="1692314"/>
          </a:xfrm>
          <a:prstGeom prst="rect">
            <a:avLst/>
          </a:prstGeom>
        </p:spPr>
      </p:pic>
      <p:sp>
        <p:nvSpPr>
          <p:cNvPr id="14" name="テキスト ボックス 13">
            <a:extLst>
              <a:ext uri="{FF2B5EF4-FFF2-40B4-BE49-F238E27FC236}">
                <a16:creationId xmlns:a16="http://schemas.microsoft.com/office/drawing/2014/main" id="{2BACD332-32AD-4CB7-9F79-108B4FEF50FB}"/>
              </a:ext>
            </a:extLst>
          </p:cNvPr>
          <p:cNvSpPr txBox="1"/>
          <p:nvPr/>
        </p:nvSpPr>
        <p:spPr>
          <a:xfrm>
            <a:off x="6380906" y="3408991"/>
            <a:ext cx="5576632" cy="646331"/>
          </a:xfrm>
          <a:prstGeom prst="rect">
            <a:avLst/>
          </a:prstGeom>
          <a:noFill/>
        </p:spPr>
        <p:txBody>
          <a:bodyPr wrap="square" rtlCol="0">
            <a:spAutoFit/>
          </a:bodyPr>
          <a:lstStyle/>
          <a:p>
            <a:r>
              <a:rPr lang="ja-JP" altLang="en-US" dirty="0"/>
              <a:t>ヒント：ケーブルがばらつくようならモールタイでまとめる</a:t>
            </a:r>
            <a:endParaRPr lang="en-US" dirty="0"/>
          </a:p>
        </p:txBody>
      </p:sp>
      <p:sp>
        <p:nvSpPr>
          <p:cNvPr id="37" name="テキスト ボックス 36">
            <a:extLst>
              <a:ext uri="{FF2B5EF4-FFF2-40B4-BE49-F238E27FC236}">
                <a16:creationId xmlns:a16="http://schemas.microsoft.com/office/drawing/2014/main" id="{9B5454CF-1964-49E5-969F-5A14B513FDA4}"/>
              </a:ext>
            </a:extLst>
          </p:cNvPr>
          <p:cNvSpPr txBox="1"/>
          <p:nvPr/>
        </p:nvSpPr>
        <p:spPr>
          <a:xfrm>
            <a:off x="8240909" y="4883201"/>
            <a:ext cx="3389639" cy="646331"/>
          </a:xfrm>
          <a:prstGeom prst="rect">
            <a:avLst/>
          </a:prstGeom>
          <a:noFill/>
        </p:spPr>
        <p:txBody>
          <a:bodyPr wrap="square" rtlCol="0">
            <a:spAutoFit/>
          </a:bodyPr>
          <a:lstStyle/>
          <a:p>
            <a:r>
              <a:rPr lang="ja-JP" altLang="en-US" dirty="0"/>
              <a:t>ヒント：</a:t>
            </a:r>
            <a:r>
              <a:rPr lang="en-US" altLang="ja-JP" dirty="0"/>
              <a:t>LED</a:t>
            </a:r>
            <a:r>
              <a:rPr lang="ja-JP" altLang="en-US" dirty="0"/>
              <a:t>が取れやすい場合はセロテープでとめる</a:t>
            </a:r>
            <a:endParaRPr lang="en-US" dirty="0"/>
          </a:p>
        </p:txBody>
      </p:sp>
      <p:grpSp>
        <p:nvGrpSpPr>
          <p:cNvPr id="11" name="グループ化 10">
            <a:extLst>
              <a:ext uri="{FF2B5EF4-FFF2-40B4-BE49-F238E27FC236}">
                <a16:creationId xmlns:a16="http://schemas.microsoft.com/office/drawing/2014/main" id="{6B7C626C-B3C3-451A-80E8-867ECB72564E}"/>
              </a:ext>
            </a:extLst>
          </p:cNvPr>
          <p:cNvGrpSpPr/>
          <p:nvPr/>
        </p:nvGrpSpPr>
        <p:grpSpPr>
          <a:xfrm>
            <a:off x="-5082" y="8472"/>
            <a:ext cx="1786748" cy="546848"/>
            <a:chOff x="550140" y="4508477"/>
            <a:chExt cx="1786748" cy="546848"/>
          </a:xfrm>
        </p:grpSpPr>
        <p:sp>
          <p:nvSpPr>
            <p:cNvPr id="12" name="テキスト ボックス 11">
              <a:extLst>
                <a:ext uri="{FF2B5EF4-FFF2-40B4-BE49-F238E27FC236}">
                  <a16:creationId xmlns:a16="http://schemas.microsoft.com/office/drawing/2014/main" id="{135FFF25-312C-4BF3-BBAD-49B2A023A3F7}"/>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15" name="Picture 2" descr="工作をする子供たちのイラスト | かわいいフリー素材集 いらすとや">
              <a:extLst>
                <a:ext uri="{FF2B5EF4-FFF2-40B4-BE49-F238E27FC236}">
                  <a16:creationId xmlns:a16="http://schemas.microsoft.com/office/drawing/2014/main" id="{B403D7E8-56C5-4A9E-B420-2BE453E0B975}"/>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388217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8 </a:t>
            </a:r>
            <a:r>
              <a:rPr lang="ja-JP" altLang="en-US" dirty="0"/>
              <a:t>クリスマスツリーを飾ろう</a:t>
            </a:r>
            <a:endParaRPr lang="en-US" altLang="ja-JP" dirty="0"/>
          </a:p>
        </p:txBody>
      </p:sp>
      <p:sp>
        <p:nvSpPr>
          <p:cNvPr id="3" name="コンテンツ プレースホルダー 2">
            <a:extLst>
              <a:ext uri="{FF2B5EF4-FFF2-40B4-BE49-F238E27FC236}">
                <a16:creationId xmlns:a16="http://schemas.microsoft.com/office/drawing/2014/main" id="{FB981783-16EF-477A-8D7D-2C3397401C34}"/>
              </a:ext>
            </a:extLst>
          </p:cNvPr>
          <p:cNvSpPr>
            <a:spLocks noGrp="1"/>
          </p:cNvSpPr>
          <p:nvPr>
            <p:ph idx="1"/>
          </p:nvPr>
        </p:nvSpPr>
        <p:spPr>
          <a:xfrm>
            <a:off x="217549" y="1534255"/>
            <a:ext cx="10515600" cy="4351338"/>
          </a:xfrm>
        </p:spPr>
        <p:txBody>
          <a:bodyPr>
            <a:normAutofit/>
          </a:bodyPr>
          <a:lstStyle/>
          <a:p>
            <a:pPr marL="0" indent="0">
              <a:buNone/>
            </a:pPr>
            <a:r>
              <a:rPr lang="ja-JP" altLang="en-US" sz="3200" b="1" dirty="0">
                <a:solidFill>
                  <a:schemeClr val="accent4"/>
                </a:solidFill>
              </a:rPr>
              <a:t>うまくいかないとき</a:t>
            </a:r>
            <a:endParaRPr lang="en-US" altLang="ja-JP" sz="3200" b="1" dirty="0">
              <a:solidFill>
                <a:schemeClr val="accent4"/>
              </a:solidFill>
            </a:endParaRPr>
          </a:p>
        </p:txBody>
      </p:sp>
      <p:sp>
        <p:nvSpPr>
          <p:cNvPr id="14" name="テキスト ボックス 13">
            <a:extLst>
              <a:ext uri="{FF2B5EF4-FFF2-40B4-BE49-F238E27FC236}">
                <a16:creationId xmlns:a16="http://schemas.microsoft.com/office/drawing/2014/main" id="{2BACD332-32AD-4CB7-9F79-108B4FEF50FB}"/>
              </a:ext>
            </a:extLst>
          </p:cNvPr>
          <p:cNvSpPr txBox="1"/>
          <p:nvPr/>
        </p:nvSpPr>
        <p:spPr>
          <a:xfrm>
            <a:off x="21247" y="4660627"/>
            <a:ext cx="5576632" cy="2308324"/>
          </a:xfrm>
          <a:prstGeom prst="rect">
            <a:avLst/>
          </a:prstGeom>
          <a:noFill/>
        </p:spPr>
        <p:txBody>
          <a:bodyPr wrap="square" rtlCol="0">
            <a:spAutoFit/>
          </a:bodyPr>
          <a:lstStyle/>
          <a:p>
            <a:r>
              <a:rPr lang="ja-JP" altLang="en-US" b="1" dirty="0">
                <a:solidFill>
                  <a:schemeClr val="accent2"/>
                </a:solidFill>
              </a:rPr>
              <a:t>これが硬くて</a:t>
            </a:r>
            <a:r>
              <a:rPr lang="en-US" altLang="ja-JP" b="1" dirty="0">
                <a:solidFill>
                  <a:schemeClr val="accent2"/>
                </a:solidFill>
              </a:rPr>
              <a:t>LED</a:t>
            </a:r>
            <a:r>
              <a:rPr lang="ja-JP" altLang="en-US" b="1" dirty="0">
                <a:solidFill>
                  <a:schemeClr val="accent2"/>
                </a:solidFill>
              </a:rPr>
              <a:t>や抵抗が入らないとき</a:t>
            </a:r>
            <a:endParaRPr lang="en-US" altLang="ja-JP" b="1" dirty="0">
              <a:solidFill>
                <a:schemeClr val="accent2"/>
              </a:solidFill>
            </a:endParaRPr>
          </a:p>
          <a:p>
            <a:r>
              <a:rPr lang="ja-JP" altLang="en-US" dirty="0"/>
              <a:t>けがしないようにきをつけて</a:t>
            </a:r>
            <a:endParaRPr lang="en-US" altLang="ja-JP" dirty="0"/>
          </a:p>
          <a:p>
            <a:r>
              <a:rPr lang="ja-JP" altLang="en-US" dirty="0"/>
              <a:t>まず反対側の端子をさして広げたあと</a:t>
            </a:r>
            <a:endParaRPr lang="en-US" altLang="ja-JP" dirty="0"/>
          </a:p>
          <a:p>
            <a:r>
              <a:rPr lang="en-US" altLang="ja-JP" dirty="0"/>
              <a:t>LED</a:t>
            </a:r>
            <a:r>
              <a:rPr lang="ja-JP" altLang="en-US" dirty="0"/>
              <a:t>をつなげる。かたいから注意。</a:t>
            </a:r>
            <a:endParaRPr lang="en-US" altLang="ja-JP" dirty="0"/>
          </a:p>
          <a:p>
            <a:endParaRPr lang="en-US" altLang="ja-JP" dirty="0"/>
          </a:p>
          <a:p>
            <a:r>
              <a:rPr lang="en-US" altLang="ja-JP" dirty="0"/>
              <a:t>LED</a:t>
            </a:r>
            <a:r>
              <a:rPr lang="ja-JP" altLang="en-US" dirty="0"/>
              <a:t>や抵抗の足はやわらかいので</a:t>
            </a:r>
            <a:endParaRPr lang="en-US" altLang="ja-JP" dirty="0"/>
          </a:p>
          <a:p>
            <a:r>
              <a:rPr lang="ja-JP" altLang="en-US" dirty="0"/>
              <a:t>無理に入れても入らないし</a:t>
            </a:r>
            <a:endParaRPr lang="en-US" altLang="ja-JP" dirty="0"/>
          </a:p>
          <a:p>
            <a:r>
              <a:rPr lang="ja-JP" altLang="en-US" dirty="0"/>
              <a:t>折れる場合があり注意</a:t>
            </a:r>
            <a:endParaRPr lang="en-US" altLang="ja-JP" dirty="0"/>
          </a:p>
        </p:txBody>
      </p:sp>
      <p:sp>
        <p:nvSpPr>
          <p:cNvPr id="37" name="テキスト ボックス 36">
            <a:extLst>
              <a:ext uri="{FF2B5EF4-FFF2-40B4-BE49-F238E27FC236}">
                <a16:creationId xmlns:a16="http://schemas.microsoft.com/office/drawing/2014/main" id="{9B5454CF-1964-49E5-969F-5A14B513FDA4}"/>
              </a:ext>
            </a:extLst>
          </p:cNvPr>
          <p:cNvSpPr txBox="1"/>
          <p:nvPr/>
        </p:nvSpPr>
        <p:spPr>
          <a:xfrm>
            <a:off x="4775874" y="4485604"/>
            <a:ext cx="3695951" cy="2308324"/>
          </a:xfrm>
          <a:prstGeom prst="rect">
            <a:avLst/>
          </a:prstGeom>
          <a:noFill/>
        </p:spPr>
        <p:txBody>
          <a:bodyPr wrap="square" rtlCol="0">
            <a:spAutoFit/>
          </a:bodyPr>
          <a:lstStyle/>
          <a:p>
            <a:r>
              <a:rPr lang="ja-JP" altLang="en-US" b="1" dirty="0">
                <a:solidFill>
                  <a:schemeClr val="accent2"/>
                </a:solidFill>
              </a:rPr>
              <a:t>これが外れてしまったとき</a:t>
            </a:r>
            <a:endParaRPr lang="en-US" altLang="ja-JP" b="1" dirty="0">
              <a:solidFill>
                <a:schemeClr val="accent2"/>
              </a:solidFill>
            </a:endParaRPr>
          </a:p>
          <a:p>
            <a:r>
              <a:rPr lang="ja-JP" altLang="en-US" dirty="0"/>
              <a:t>①ピンの出っ張り部分をあわせて入れなおします。きっちり最後まで差し込む。</a:t>
            </a:r>
            <a:endParaRPr lang="en-US" altLang="ja-JP" dirty="0"/>
          </a:p>
          <a:p>
            <a:r>
              <a:rPr lang="ja-JP" altLang="en-US" dirty="0"/>
              <a:t>②この部分を爪でおしこんで</a:t>
            </a:r>
            <a:endParaRPr lang="en-US" altLang="ja-JP" dirty="0"/>
          </a:p>
          <a:p>
            <a:r>
              <a:rPr lang="ja-JP" altLang="en-US" dirty="0"/>
              <a:t>はずれないようにします。（小さいので難しいけどできます）</a:t>
            </a:r>
            <a:endParaRPr lang="en-US" altLang="ja-JP" dirty="0"/>
          </a:p>
          <a:p>
            <a:r>
              <a:rPr lang="en-US" altLang="ja-JP" dirty="0"/>
              <a:t>※MF</a:t>
            </a:r>
            <a:r>
              <a:rPr lang="ja-JP" altLang="en-US" dirty="0"/>
              <a:t>どちら側も同じ仕組みです。</a:t>
            </a:r>
            <a:endParaRPr lang="en-US" dirty="0"/>
          </a:p>
        </p:txBody>
      </p:sp>
      <p:pic>
        <p:nvPicPr>
          <p:cNvPr id="6" name="図 5">
            <a:extLst>
              <a:ext uri="{FF2B5EF4-FFF2-40B4-BE49-F238E27FC236}">
                <a16:creationId xmlns:a16="http://schemas.microsoft.com/office/drawing/2014/main" id="{0F909906-36C7-4B70-B389-0687443B746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8580294" y="3999244"/>
            <a:ext cx="3222400" cy="2114795"/>
          </a:xfrm>
          <a:prstGeom prst="rect">
            <a:avLst/>
          </a:prstGeom>
        </p:spPr>
      </p:pic>
      <p:pic>
        <p:nvPicPr>
          <p:cNvPr id="8" name="図 7">
            <a:extLst>
              <a:ext uri="{FF2B5EF4-FFF2-40B4-BE49-F238E27FC236}">
                <a16:creationId xmlns:a16="http://schemas.microsoft.com/office/drawing/2014/main" id="{4CF5D121-E83D-471E-B8E1-A627102B906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389307" y="2281732"/>
            <a:ext cx="3577211" cy="2214216"/>
          </a:xfrm>
          <a:prstGeom prst="rect">
            <a:avLst/>
          </a:prstGeom>
        </p:spPr>
      </p:pic>
      <p:pic>
        <p:nvPicPr>
          <p:cNvPr id="11" name="図 10">
            <a:extLst>
              <a:ext uri="{FF2B5EF4-FFF2-40B4-BE49-F238E27FC236}">
                <a16:creationId xmlns:a16="http://schemas.microsoft.com/office/drawing/2014/main" id="{48F31E07-AE36-4EBD-B7CC-D516014FE27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0800000">
            <a:off x="4697702" y="2335267"/>
            <a:ext cx="3318210" cy="1936255"/>
          </a:xfrm>
          <a:prstGeom prst="rect">
            <a:avLst/>
          </a:prstGeom>
        </p:spPr>
      </p:pic>
      <p:cxnSp>
        <p:nvCxnSpPr>
          <p:cNvPr id="17" name="直線矢印コネクタ 16">
            <a:extLst>
              <a:ext uri="{FF2B5EF4-FFF2-40B4-BE49-F238E27FC236}">
                <a16:creationId xmlns:a16="http://schemas.microsoft.com/office/drawing/2014/main" id="{0858058C-0B4B-4C01-B608-5FB36D9BE36C}"/>
              </a:ext>
            </a:extLst>
          </p:cNvPr>
          <p:cNvCxnSpPr>
            <a:cxnSpLocks/>
          </p:cNvCxnSpPr>
          <p:nvPr/>
        </p:nvCxnSpPr>
        <p:spPr>
          <a:xfrm flipV="1">
            <a:off x="389305" y="3639588"/>
            <a:ext cx="1900814" cy="1021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5241188A-4AF5-409D-9E6B-6F446533EA0D}"/>
              </a:ext>
            </a:extLst>
          </p:cNvPr>
          <p:cNvSpPr/>
          <p:nvPr/>
        </p:nvSpPr>
        <p:spPr>
          <a:xfrm>
            <a:off x="2247551" y="2965887"/>
            <a:ext cx="1124024" cy="91979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直線矢印コネクタ 20">
            <a:extLst>
              <a:ext uri="{FF2B5EF4-FFF2-40B4-BE49-F238E27FC236}">
                <a16:creationId xmlns:a16="http://schemas.microsoft.com/office/drawing/2014/main" id="{B3CFE926-B9FF-4391-8AAF-326DA0A289F0}"/>
              </a:ext>
            </a:extLst>
          </p:cNvPr>
          <p:cNvCxnSpPr>
            <a:cxnSpLocks/>
          </p:cNvCxnSpPr>
          <p:nvPr/>
        </p:nvCxnSpPr>
        <p:spPr>
          <a:xfrm flipV="1">
            <a:off x="4993421" y="3801417"/>
            <a:ext cx="1501420" cy="6945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DCC54D27-60E1-41F6-8D9D-AE1876DFA890}"/>
              </a:ext>
            </a:extLst>
          </p:cNvPr>
          <p:cNvSpPr/>
          <p:nvPr/>
        </p:nvSpPr>
        <p:spPr>
          <a:xfrm>
            <a:off x="6452272" y="3127715"/>
            <a:ext cx="1445731" cy="87152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矢印: 下 19">
            <a:extLst>
              <a:ext uri="{FF2B5EF4-FFF2-40B4-BE49-F238E27FC236}">
                <a16:creationId xmlns:a16="http://schemas.microsoft.com/office/drawing/2014/main" id="{70AD8993-5313-430B-9C9A-24919B09CB1C}"/>
              </a:ext>
            </a:extLst>
          </p:cNvPr>
          <p:cNvSpPr/>
          <p:nvPr/>
        </p:nvSpPr>
        <p:spPr>
          <a:xfrm>
            <a:off x="5491870" y="2270922"/>
            <a:ext cx="212018" cy="63062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楕円 24">
            <a:extLst>
              <a:ext uri="{FF2B5EF4-FFF2-40B4-BE49-F238E27FC236}">
                <a16:creationId xmlns:a16="http://schemas.microsoft.com/office/drawing/2014/main" id="{452E53B4-C21B-41B2-84B0-1D43854CC987}"/>
              </a:ext>
            </a:extLst>
          </p:cNvPr>
          <p:cNvSpPr/>
          <p:nvPr/>
        </p:nvSpPr>
        <p:spPr>
          <a:xfrm>
            <a:off x="9433339" y="4762918"/>
            <a:ext cx="1016948" cy="56082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直線矢印コネクタ 25">
            <a:extLst>
              <a:ext uri="{FF2B5EF4-FFF2-40B4-BE49-F238E27FC236}">
                <a16:creationId xmlns:a16="http://schemas.microsoft.com/office/drawing/2014/main" id="{A51CCB61-E135-4E6C-B446-76137B74175A}"/>
              </a:ext>
            </a:extLst>
          </p:cNvPr>
          <p:cNvCxnSpPr>
            <a:cxnSpLocks/>
          </p:cNvCxnSpPr>
          <p:nvPr/>
        </p:nvCxnSpPr>
        <p:spPr>
          <a:xfrm flipV="1">
            <a:off x="7898003" y="5159446"/>
            <a:ext cx="1426867" cy="5608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矢印: 下 30">
            <a:extLst>
              <a:ext uri="{FF2B5EF4-FFF2-40B4-BE49-F238E27FC236}">
                <a16:creationId xmlns:a16="http://schemas.microsoft.com/office/drawing/2014/main" id="{50C7C17E-8E58-47F7-81A5-C5DE7C8A1262}"/>
              </a:ext>
            </a:extLst>
          </p:cNvPr>
          <p:cNvSpPr/>
          <p:nvPr/>
        </p:nvSpPr>
        <p:spPr>
          <a:xfrm>
            <a:off x="10352506" y="3885679"/>
            <a:ext cx="230217" cy="97513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テキスト ボックス 31">
            <a:extLst>
              <a:ext uri="{FF2B5EF4-FFF2-40B4-BE49-F238E27FC236}">
                <a16:creationId xmlns:a16="http://schemas.microsoft.com/office/drawing/2014/main" id="{E44E12E4-5A82-4618-9014-E342D1DBBBF8}"/>
              </a:ext>
            </a:extLst>
          </p:cNvPr>
          <p:cNvSpPr txBox="1"/>
          <p:nvPr/>
        </p:nvSpPr>
        <p:spPr>
          <a:xfrm>
            <a:off x="9201755" y="3225593"/>
            <a:ext cx="3389639" cy="646331"/>
          </a:xfrm>
          <a:prstGeom prst="rect">
            <a:avLst/>
          </a:prstGeom>
          <a:noFill/>
        </p:spPr>
        <p:txBody>
          <a:bodyPr wrap="square" rtlCol="0">
            <a:spAutoFit/>
          </a:bodyPr>
          <a:lstStyle/>
          <a:p>
            <a:r>
              <a:rPr lang="ja-JP" altLang="en-US" dirty="0"/>
              <a:t>出っ張りがひっかかって</a:t>
            </a:r>
            <a:endParaRPr lang="en-US" altLang="ja-JP" dirty="0"/>
          </a:p>
          <a:p>
            <a:r>
              <a:rPr lang="ja-JP" altLang="en-US" dirty="0"/>
              <a:t>はずれなくなる</a:t>
            </a:r>
            <a:endParaRPr lang="en-US" dirty="0"/>
          </a:p>
        </p:txBody>
      </p:sp>
      <p:sp>
        <p:nvSpPr>
          <p:cNvPr id="19" name="テキスト ボックス 18">
            <a:extLst>
              <a:ext uri="{FF2B5EF4-FFF2-40B4-BE49-F238E27FC236}">
                <a16:creationId xmlns:a16="http://schemas.microsoft.com/office/drawing/2014/main" id="{093C6612-A561-47FF-A2BB-64D33F13F434}"/>
              </a:ext>
            </a:extLst>
          </p:cNvPr>
          <p:cNvSpPr txBox="1"/>
          <p:nvPr/>
        </p:nvSpPr>
        <p:spPr>
          <a:xfrm>
            <a:off x="5221797" y="1909153"/>
            <a:ext cx="3389639" cy="369332"/>
          </a:xfrm>
          <a:prstGeom prst="rect">
            <a:avLst/>
          </a:prstGeom>
          <a:noFill/>
        </p:spPr>
        <p:txBody>
          <a:bodyPr wrap="square" rtlCol="0">
            <a:spAutoFit/>
          </a:bodyPr>
          <a:lstStyle/>
          <a:p>
            <a:r>
              <a:rPr lang="ja-JP" altLang="en-US" dirty="0"/>
              <a:t>出っ張り</a:t>
            </a:r>
            <a:endParaRPr lang="en-US" dirty="0"/>
          </a:p>
        </p:txBody>
      </p:sp>
      <p:grpSp>
        <p:nvGrpSpPr>
          <p:cNvPr id="22" name="グループ化 21">
            <a:extLst>
              <a:ext uri="{FF2B5EF4-FFF2-40B4-BE49-F238E27FC236}">
                <a16:creationId xmlns:a16="http://schemas.microsoft.com/office/drawing/2014/main" id="{C17A405C-2E5C-4639-B644-063111E825D6}"/>
              </a:ext>
            </a:extLst>
          </p:cNvPr>
          <p:cNvGrpSpPr/>
          <p:nvPr/>
        </p:nvGrpSpPr>
        <p:grpSpPr>
          <a:xfrm>
            <a:off x="0" y="18135"/>
            <a:ext cx="2368794" cy="556900"/>
            <a:chOff x="550139" y="5522942"/>
            <a:chExt cx="2368794" cy="556900"/>
          </a:xfrm>
        </p:grpSpPr>
        <p:sp>
          <p:nvSpPr>
            <p:cNvPr id="24" name="テキスト ボックス 23">
              <a:extLst>
                <a:ext uri="{FF2B5EF4-FFF2-40B4-BE49-F238E27FC236}">
                  <a16:creationId xmlns:a16="http://schemas.microsoft.com/office/drawing/2014/main" id="{D1BBC787-72AA-469D-B77D-E5EC786A8794}"/>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27" name="Picture 2" descr="博士のイラスト">
              <a:extLst>
                <a:ext uri="{FF2B5EF4-FFF2-40B4-BE49-F238E27FC236}">
                  <a16:creationId xmlns:a16="http://schemas.microsoft.com/office/drawing/2014/main" id="{C734EF75-A799-4B7C-A243-3B218BFE0481}"/>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668215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8 </a:t>
            </a:r>
            <a:r>
              <a:rPr lang="ja-JP" altLang="en-US" dirty="0"/>
              <a:t>クリスマスツリーをかざろう</a:t>
            </a:r>
            <a:endParaRPr lang="en-US" altLang="ja-JP" dirty="0"/>
          </a:p>
        </p:txBody>
      </p:sp>
      <p:sp>
        <p:nvSpPr>
          <p:cNvPr id="3" name="コンテンツ プレースホルダー 2">
            <a:extLst>
              <a:ext uri="{FF2B5EF4-FFF2-40B4-BE49-F238E27FC236}">
                <a16:creationId xmlns:a16="http://schemas.microsoft.com/office/drawing/2014/main" id="{FB981783-16EF-477A-8D7D-2C3397401C34}"/>
              </a:ext>
            </a:extLst>
          </p:cNvPr>
          <p:cNvSpPr>
            <a:spLocks noGrp="1"/>
          </p:cNvSpPr>
          <p:nvPr>
            <p:ph idx="1"/>
          </p:nvPr>
        </p:nvSpPr>
        <p:spPr>
          <a:xfrm>
            <a:off x="838200" y="1825625"/>
            <a:ext cx="10355664" cy="4351338"/>
          </a:xfrm>
        </p:spPr>
        <p:txBody>
          <a:bodyPr/>
          <a:lstStyle/>
          <a:p>
            <a:r>
              <a:rPr lang="ja-JP" altLang="en-US" b="1" dirty="0">
                <a:solidFill>
                  <a:schemeClr val="accent6"/>
                </a:solidFill>
              </a:rPr>
              <a:t>選んだツリーに、</a:t>
            </a:r>
            <a:r>
              <a:rPr lang="en-US" altLang="ja-JP" b="1" dirty="0">
                <a:solidFill>
                  <a:schemeClr val="accent6"/>
                </a:solidFill>
              </a:rPr>
              <a:t>LED</a:t>
            </a:r>
            <a:r>
              <a:rPr lang="ja-JP" altLang="en-US" b="1" dirty="0">
                <a:solidFill>
                  <a:schemeClr val="accent6"/>
                </a:solidFill>
              </a:rPr>
              <a:t>をかざるよ</a:t>
            </a:r>
            <a:endParaRPr lang="en-US" altLang="ja-JP" b="1" dirty="0">
              <a:solidFill>
                <a:schemeClr val="accent6"/>
              </a:solidFill>
            </a:endParaRPr>
          </a:p>
          <a:p>
            <a:pPr marL="0" indent="0">
              <a:buNone/>
            </a:pPr>
            <a:r>
              <a:rPr lang="ja-JP" altLang="en-US" b="1" dirty="0"/>
              <a:t>ケーブルをうまくのばして、</a:t>
            </a:r>
            <a:endParaRPr lang="en-US" altLang="ja-JP" b="1" dirty="0"/>
          </a:p>
          <a:p>
            <a:pPr marL="0" indent="0">
              <a:buNone/>
            </a:pPr>
            <a:r>
              <a:rPr lang="ja-JP" altLang="en-US" b="1" dirty="0"/>
              <a:t>光らせたい場所に</a:t>
            </a:r>
            <a:r>
              <a:rPr lang="en-US" altLang="ja-JP" b="1" dirty="0"/>
              <a:t>LED</a:t>
            </a:r>
            <a:r>
              <a:rPr lang="ja-JP" altLang="en-US" b="1" dirty="0"/>
              <a:t>をテープでとめる。</a:t>
            </a:r>
            <a:endParaRPr lang="en-US" altLang="ja-JP" b="1" dirty="0"/>
          </a:p>
          <a:p>
            <a:pPr marL="0" indent="0">
              <a:buNone/>
            </a:pPr>
            <a:endParaRPr lang="en-US" altLang="ja-JP" b="1" dirty="0"/>
          </a:p>
          <a:p>
            <a:pPr marL="0" indent="0">
              <a:buNone/>
            </a:pPr>
            <a:r>
              <a:rPr lang="ja-JP" altLang="en-US" b="1" dirty="0"/>
              <a:t>難しかったらボランティアの人に言ってね</a:t>
            </a:r>
            <a:endParaRPr lang="en-US" b="1" dirty="0"/>
          </a:p>
        </p:txBody>
      </p:sp>
      <p:pic>
        <p:nvPicPr>
          <p:cNvPr id="1026" name="Picture 2" descr="クリスマスツリーのイラスト">
            <a:extLst>
              <a:ext uri="{FF2B5EF4-FFF2-40B4-BE49-F238E27FC236}">
                <a16:creationId xmlns:a16="http://schemas.microsoft.com/office/drawing/2014/main" id="{8B1C527C-075C-46A0-BE37-DE6834A2759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967914" y="4279695"/>
            <a:ext cx="1958164" cy="24026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クリスマスの顔マーク（男の子）">
            <a:extLst>
              <a:ext uri="{FF2B5EF4-FFF2-40B4-BE49-F238E27FC236}">
                <a16:creationId xmlns:a16="http://schemas.microsoft.com/office/drawing/2014/main" id="{8ECB5483-5562-46B2-A8AF-AC278D8ED97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08801" y="488315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クリスマスの顔マーク（女の子）">
            <a:extLst>
              <a:ext uri="{FF2B5EF4-FFF2-40B4-BE49-F238E27FC236}">
                <a16:creationId xmlns:a16="http://schemas.microsoft.com/office/drawing/2014/main" id="{90C3165B-2CD1-4A70-A42F-D324182D6B9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082929" y="4883150"/>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610A1DD1-3D38-4322-8A0D-539107F5436A}"/>
              </a:ext>
            </a:extLst>
          </p:cNvPr>
          <p:cNvSpPr txBox="1"/>
          <p:nvPr/>
        </p:nvSpPr>
        <p:spPr>
          <a:xfrm>
            <a:off x="10213476" y="-6355"/>
            <a:ext cx="1960775" cy="523220"/>
          </a:xfrm>
          <a:prstGeom prst="rect">
            <a:avLst/>
          </a:prstGeom>
          <a:solidFill>
            <a:srgbClr val="00B0F0"/>
          </a:solidFill>
          <a:ln>
            <a:noFill/>
          </a:ln>
        </p:spPr>
        <p:txBody>
          <a:bodyPr wrap="square" rtlCol="0">
            <a:spAutoFit/>
          </a:bodyPr>
          <a:lstStyle/>
          <a:p>
            <a:r>
              <a:rPr lang="ja-JP" altLang="en-US" sz="2800" b="1" dirty="0">
                <a:solidFill>
                  <a:schemeClr val="bg1"/>
                </a:solidFill>
              </a:rPr>
              <a:t>かざる</a:t>
            </a:r>
            <a:r>
              <a:rPr lang="en-US" altLang="ja-JP" sz="2800" b="1" dirty="0">
                <a:solidFill>
                  <a:schemeClr val="bg1"/>
                </a:solidFill>
              </a:rPr>
              <a:t>8-1</a:t>
            </a:r>
            <a:endParaRPr lang="en-US" sz="2800" b="1" dirty="0">
              <a:solidFill>
                <a:schemeClr val="bg1"/>
              </a:solidFill>
            </a:endParaRPr>
          </a:p>
        </p:txBody>
      </p:sp>
      <p:grpSp>
        <p:nvGrpSpPr>
          <p:cNvPr id="9" name="グループ化 8">
            <a:extLst>
              <a:ext uri="{FF2B5EF4-FFF2-40B4-BE49-F238E27FC236}">
                <a16:creationId xmlns:a16="http://schemas.microsoft.com/office/drawing/2014/main" id="{6CFA6969-9A7B-4049-8EA7-FC3117368F93}"/>
              </a:ext>
            </a:extLst>
          </p:cNvPr>
          <p:cNvGrpSpPr/>
          <p:nvPr/>
        </p:nvGrpSpPr>
        <p:grpSpPr>
          <a:xfrm>
            <a:off x="-5082" y="8472"/>
            <a:ext cx="1786748" cy="546848"/>
            <a:chOff x="550140" y="4508477"/>
            <a:chExt cx="1786748" cy="546848"/>
          </a:xfrm>
        </p:grpSpPr>
        <p:sp>
          <p:nvSpPr>
            <p:cNvPr id="10" name="テキスト ボックス 9">
              <a:extLst>
                <a:ext uri="{FF2B5EF4-FFF2-40B4-BE49-F238E27FC236}">
                  <a16:creationId xmlns:a16="http://schemas.microsoft.com/office/drawing/2014/main" id="{59B2D520-12A5-4E14-B785-86408D2C61C7}"/>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11" name="Picture 2" descr="工作をする子供たちのイラスト | かわいいフリー素材集 いらすとや">
              <a:extLst>
                <a:ext uri="{FF2B5EF4-FFF2-40B4-BE49-F238E27FC236}">
                  <a16:creationId xmlns:a16="http://schemas.microsoft.com/office/drawing/2014/main" id="{903B979F-A52A-456C-B5A0-944A78086CE0}"/>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04572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8 </a:t>
            </a:r>
            <a:r>
              <a:rPr lang="ja-JP" altLang="en-US" dirty="0"/>
              <a:t>クリスマスツリーを飾ろう</a:t>
            </a:r>
            <a:endParaRPr lang="en-US" dirty="0"/>
          </a:p>
        </p:txBody>
      </p:sp>
      <p:pic>
        <p:nvPicPr>
          <p:cNvPr id="5" name="コンテンツ プレースホルダー 4">
            <a:extLst>
              <a:ext uri="{FF2B5EF4-FFF2-40B4-BE49-F238E27FC236}">
                <a16:creationId xmlns:a16="http://schemas.microsoft.com/office/drawing/2014/main" id="{099D53C9-1BC3-4BA8-95FE-3838E24DCB9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069696" y="2097195"/>
            <a:ext cx="2593743" cy="1458980"/>
          </a:xfrm>
        </p:spPr>
      </p:pic>
      <p:pic>
        <p:nvPicPr>
          <p:cNvPr id="7" name="図 6">
            <a:extLst>
              <a:ext uri="{FF2B5EF4-FFF2-40B4-BE49-F238E27FC236}">
                <a16:creationId xmlns:a16="http://schemas.microsoft.com/office/drawing/2014/main" id="{D110CCE7-DE7D-4FFE-BBA9-E43E53622D4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5483" y="4032524"/>
            <a:ext cx="1371369" cy="2190543"/>
          </a:xfrm>
          <a:prstGeom prst="rect">
            <a:avLst/>
          </a:prstGeom>
        </p:spPr>
      </p:pic>
      <p:pic>
        <p:nvPicPr>
          <p:cNvPr id="9" name="図 8">
            <a:extLst>
              <a:ext uri="{FF2B5EF4-FFF2-40B4-BE49-F238E27FC236}">
                <a16:creationId xmlns:a16="http://schemas.microsoft.com/office/drawing/2014/main" id="{63598110-7142-4BDF-9730-982C7F3209E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036221" y="4026438"/>
            <a:ext cx="1493510" cy="2160034"/>
          </a:xfrm>
          <a:prstGeom prst="rect">
            <a:avLst/>
          </a:prstGeom>
        </p:spPr>
      </p:pic>
      <p:pic>
        <p:nvPicPr>
          <p:cNvPr id="13" name="図 12">
            <a:extLst>
              <a:ext uri="{FF2B5EF4-FFF2-40B4-BE49-F238E27FC236}">
                <a16:creationId xmlns:a16="http://schemas.microsoft.com/office/drawing/2014/main" id="{AC9CB00C-A9DC-480B-9CB2-E144738F9D0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5400000">
            <a:off x="9745676" y="1892251"/>
            <a:ext cx="1941052" cy="1330017"/>
          </a:xfrm>
          <a:prstGeom prst="rect">
            <a:avLst/>
          </a:prstGeom>
        </p:spPr>
      </p:pic>
      <p:pic>
        <p:nvPicPr>
          <p:cNvPr id="15" name="図 14">
            <a:extLst>
              <a:ext uri="{FF2B5EF4-FFF2-40B4-BE49-F238E27FC236}">
                <a16:creationId xmlns:a16="http://schemas.microsoft.com/office/drawing/2014/main" id="{659240B9-6F2C-4B44-AD9F-5BF20E1FF4B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405180" y="2085401"/>
            <a:ext cx="1516801" cy="1451563"/>
          </a:xfrm>
          <a:prstGeom prst="rect">
            <a:avLst/>
          </a:prstGeom>
        </p:spPr>
      </p:pic>
      <p:sp>
        <p:nvSpPr>
          <p:cNvPr id="16" name="テキスト ボックス 15">
            <a:extLst>
              <a:ext uri="{FF2B5EF4-FFF2-40B4-BE49-F238E27FC236}">
                <a16:creationId xmlns:a16="http://schemas.microsoft.com/office/drawing/2014/main" id="{3A165BF6-F770-4AED-A4F5-0BB7560A8911}"/>
              </a:ext>
            </a:extLst>
          </p:cNvPr>
          <p:cNvSpPr txBox="1"/>
          <p:nvPr/>
        </p:nvSpPr>
        <p:spPr>
          <a:xfrm>
            <a:off x="288052" y="3556175"/>
            <a:ext cx="4989847" cy="369332"/>
          </a:xfrm>
          <a:prstGeom prst="rect">
            <a:avLst/>
          </a:prstGeom>
          <a:noFill/>
        </p:spPr>
        <p:txBody>
          <a:bodyPr wrap="square" rtlCol="0">
            <a:spAutoFit/>
          </a:bodyPr>
          <a:lstStyle/>
          <a:p>
            <a:r>
              <a:rPr lang="en-US" altLang="ja-JP" dirty="0"/>
              <a:t>LED</a:t>
            </a:r>
            <a:r>
              <a:rPr lang="ja-JP" altLang="en-US" dirty="0"/>
              <a:t>の色を変える →ボランティアに言ってね</a:t>
            </a:r>
            <a:endParaRPr lang="en-US" dirty="0"/>
          </a:p>
        </p:txBody>
      </p:sp>
      <p:sp>
        <p:nvSpPr>
          <p:cNvPr id="17" name="テキスト ボックス 16">
            <a:extLst>
              <a:ext uri="{FF2B5EF4-FFF2-40B4-BE49-F238E27FC236}">
                <a16:creationId xmlns:a16="http://schemas.microsoft.com/office/drawing/2014/main" id="{A73BABED-19A1-49B6-951B-A48842DD18EC}"/>
              </a:ext>
            </a:extLst>
          </p:cNvPr>
          <p:cNvSpPr txBox="1"/>
          <p:nvPr/>
        </p:nvSpPr>
        <p:spPr>
          <a:xfrm>
            <a:off x="288052" y="6209548"/>
            <a:ext cx="5404573" cy="646331"/>
          </a:xfrm>
          <a:prstGeom prst="rect">
            <a:avLst/>
          </a:prstGeom>
          <a:noFill/>
        </p:spPr>
        <p:txBody>
          <a:bodyPr wrap="square" rtlCol="0">
            <a:spAutoFit/>
          </a:bodyPr>
          <a:lstStyle/>
          <a:p>
            <a:r>
              <a:rPr lang="en-US" altLang="ja-JP" dirty="0"/>
              <a:t>LED</a:t>
            </a:r>
            <a:r>
              <a:rPr lang="ja-JP" altLang="en-US" dirty="0"/>
              <a:t>の形状を変える　→ボランティアに言ってね</a:t>
            </a:r>
            <a:endParaRPr lang="en-US" altLang="ja-JP" dirty="0"/>
          </a:p>
          <a:p>
            <a:r>
              <a:rPr lang="ja-JP" altLang="en-US" dirty="0"/>
              <a:t>星が</a:t>
            </a:r>
            <a:r>
              <a:rPr lang="en-US" altLang="ja-JP" dirty="0"/>
              <a:t>10</a:t>
            </a:r>
            <a:r>
              <a:rPr lang="ja-JP" altLang="en-US" dirty="0"/>
              <a:t>こ、雪が５つ、丸が５つある</a:t>
            </a:r>
            <a:endParaRPr lang="en-US" dirty="0"/>
          </a:p>
        </p:txBody>
      </p:sp>
      <p:sp>
        <p:nvSpPr>
          <p:cNvPr id="18" name="テキスト ボックス 17">
            <a:extLst>
              <a:ext uri="{FF2B5EF4-FFF2-40B4-BE49-F238E27FC236}">
                <a16:creationId xmlns:a16="http://schemas.microsoft.com/office/drawing/2014/main" id="{98001252-DAEF-4FA5-8969-D2639681F76B}"/>
              </a:ext>
            </a:extLst>
          </p:cNvPr>
          <p:cNvSpPr txBox="1"/>
          <p:nvPr/>
        </p:nvSpPr>
        <p:spPr>
          <a:xfrm>
            <a:off x="5405749" y="3544166"/>
            <a:ext cx="4989847" cy="369332"/>
          </a:xfrm>
          <a:prstGeom prst="rect">
            <a:avLst/>
          </a:prstGeom>
          <a:noFill/>
        </p:spPr>
        <p:txBody>
          <a:bodyPr wrap="square" rtlCol="0">
            <a:spAutoFit/>
          </a:bodyPr>
          <a:lstStyle/>
          <a:p>
            <a:r>
              <a:rPr lang="ja-JP" altLang="en-US" dirty="0"/>
              <a:t>オーロラシートでまくときれいに光る</a:t>
            </a:r>
            <a:endParaRPr lang="en-US" dirty="0"/>
          </a:p>
        </p:txBody>
      </p:sp>
      <p:pic>
        <p:nvPicPr>
          <p:cNvPr id="20" name="図 19">
            <a:extLst>
              <a:ext uri="{FF2B5EF4-FFF2-40B4-BE49-F238E27FC236}">
                <a16:creationId xmlns:a16="http://schemas.microsoft.com/office/drawing/2014/main" id="{A86356A1-7C4E-4267-86C9-356085043B7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5400000">
            <a:off x="6062547" y="4332458"/>
            <a:ext cx="1917111" cy="1887456"/>
          </a:xfrm>
          <a:prstGeom prst="rect">
            <a:avLst/>
          </a:prstGeom>
        </p:spPr>
      </p:pic>
      <p:pic>
        <p:nvPicPr>
          <p:cNvPr id="22" name="図 21">
            <a:extLst>
              <a:ext uri="{FF2B5EF4-FFF2-40B4-BE49-F238E27FC236}">
                <a16:creationId xmlns:a16="http://schemas.microsoft.com/office/drawing/2014/main" id="{ED0B5269-E5B4-4ED5-BED9-50F72A672196}"/>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137207" y="4317630"/>
            <a:ext cx="1436323" cy="1917111"/>
          </a:xfrm>
          <a:prstGeom prst="rect">
            <a:avLst/>
          </a:prstGeom>
        </p:spPr>
      </p:pic>
      <p:sp>
        <p:nvSpPr>
          <p:cNvPr id="23" name="テキスト ボックス 22">
            <a:extLst>
              <a:ext uri="{FF2B5EF4-FFF2-40B4-BE49-F238E27FC236}">
                <a16:creationId xmlns:a16="http://schemas.microsoft.com/office/drawing/2014/main" id="{9A6FE035-E501-4810-A102-8B1F48A8D0CE}"/>
              </a:ext>
            </a:extLst>
          </p:cNvPr>
          <p:cNvSpPr txBox="1"/>
          <p:nvPr/>
        </p:nvSpPr>
        <p:spPr>
          <a:xfrm>
            <a:off x="5962461" y="6302687"/>
            <a:ext cx="5633779" cy="369332"/>
          </a:xfrm>
          <a:prstGeom prst="rect">
            <a:avLst/>
          </a:prstGeom>
          <a:noFill/>
        </p:spPr>
        <p:txBody>
          <a:bodyPr wrap="square" rtlCol="0">
            <a:spAutoFit/>
          </a:bodyPr>
          <a:lstStyle/>
          <a:p>
            <a:r>
              <a:rPr lang="ja-JP" altLang="en-US" dirty="0"/>
              <a:t>モールタイでかたちをつくる        かざりもつくれる</a:t>
            </a:r>
            <a:endParaRPr lang="en-US" dirty="0"/>
          </a:p>
        </p:txBody>
      </p:sp>
      <p:sp>
        <p:nvSpPr>
          <p:cNvPr id="21" name="テキスト ボックス 20">
            <a:extLst>
              <a:ext uri="{FF2B5EF4-FFF2-40B4-BE49-F238E27FC236}">
                <a16:creationId xmlns:a16="http://schemas.microsoft.com/office/drawing/2014/main" id="{74881689-C050-48FF-9C14-DFDB71690693}"/>
              </a:ext>
            </a:extLst>
          </p:cNvPr>
          <p:cNvSpPr txBox="1"/>
          <p:nvPr/>
        </p:nvSpPr>
        <p:spPr>
          <a:xfrm>
            <a:off x="288052" y="1438684"/>
            <a:ext cx="4989847" cy="523220"/>
          </a:xfrm>
          <a:prstGeom prst="rect">
            <a:avLst/>
          </a:prstGeom>
          <a:noFill/>
        </p:spPr>
        <p:txBody>
          <a:bodyPr wrap="square" rtlCol="0">
            <a:spAutoFit/>
          </a:bodyPr>
          <a:lstStyle/>
          <a:p>
            <a:r>
              <a:rPr lang="ja-JP" altLang="en-US" sz="2800" b="1" dirty="0">
                <a:solidFill>
                  <a:schemeClr val="accent6"/>
                </a:solidFill>
              </a:rPr>
              <a:t>かざりの工夫する</a:t>
            </a:r>
            <a:endParaRPr lang="en-US" b="1" dirty="0">
              <a:solidFill>
                <a:schemeClr val="accent6"/>
              </a:solidFill>
            </a:endParaRPr>
          </a:p>
        </p:txBody>
      </p:sp>
      <p:pic>
        <p:nvPicPr>
          <p:cNvPr id="3" name="図 2">
            <a:extLst>
              <a:ext uri="{FF2B5EF4-FFF2-40B4-BE49-F238E27FC236}">
                <a16:creationId xmlns:a16="http://schemas.microsoft.com/office/drawing/2014/main" id="{4A6113C8-9969-44BA-992E-489309E9AB94}"/>
              </a:ext>
            </a:extLst>
          </p:cNvPr>
          <p:cNvPicPr>
            <a:picLocks noChangeAspect="1"/>
          </p:cNvPicPr>
          <p:nvPr/>
        </p:nvPicPr>
        <p:blipFill>
          <a:blip r:embed="rId9"/>
          <a:stretch>
            <a:fillRect/>
          </a:stretch>
        </p:blipFill>
        <p:spPr>
          <a:xfrm>
            <a:off x="9866240" y="4317630"/>
            <a:ext cx="1762125" cy="1724025"/>
          </a:xfrm>
          <a:prstGeom prst="rect">
            <a:avLst/>
          </a:prstGeom>
        </p:spPr>
      </p:pic>
      <p:pic>
        <p:nvPicPr>
          <p:cNvPr id="4" name="図 3">
            <a:extLst>
              <a:ext uri="{FF2B5EF4-FFF2-40B4-BE49-F238E27FC236}">
                <a16:creationId xmlns:a16="http://schemas.microsoft.com/office/drawing/2014/main" id="{91E9CBDE-7447-492B-8E5C-529530C231E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474877" y="1669632"/>
            <a:ext cx="1476796" cy="1808093"/>
          </a:xfrm>
          <a:prstGeom prst="rect">
            <a:avLst/>
          </a:prstGeom>
        </p:spPr>
      </p:pic>
      <p:pic>
        <p:nvPicPr>
          <p:cNvPr id="12" name="図 11">
            <a:extLst>
              <a:ext uri="{FF2B5EF4-FFF2-40B4-BE49-F238E27FC236}">
                <a16:creationId xmlns:a16="http://schemas.microsoft.com/office/drawing/2014/main" id="{F5C7FA36-9148-4184-9F23-DD9B72A7D9F3}"/>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rot="16200000">
            <a:off x="6705037" y="1984645"/>
            <a:ext cx="1808093" cy="1122416"/>
          </a:xfrm>
          <a:prstGeom prst="rect">
            <a:avLst/>
          </a:prstGeom>
        </p:spPr>
      </p:pic>
      <p:sp>
        <p:nvSpPr>
          <p:cNvPr id="24" name="テキスト ボックス 23">
            <a:extLst>
              <a:ext uri="{FF2B5EF4-FFF2-40B4-BE49-F238E27FC236}">
                <a16:creationId xmlns:a16="http://schemas.microsoft.com/office/drawing/2014/main" id="{0219B0F5-BC87-4CE2-BF04-16DAF96A48DC}"/>
              </a:ext>
            </a:extLst>
          </p:cNvPr>
          <p:cNvSpPr txBox="1"/>
          <p:nvPr/>
        </p:nvSpPr>
        <p:spPr>
          <a:xfrm>
            <a:off x="9825506" y="3556175"/>
            <a:ext cx="2280976" cy="369332"/>
          </a:xfrm>
          <a:prstGeom prst="rect">
            <a:avLst/>
          </a:prstGeom>
          <a:noFill/>
        </p:spPr>
        <p:txBody>
          <a:bodyPr wrap="square" rtlCol="0">
            <a:spAutoFit/>
          </a:bodyPr>
          <a:lstStyle/>
          <a:p>
            <a:r>
              <a:rPr lang="ja-JP" altLang="en-US" dirty="0"/>
              <a:t>ラメのりできらきら</a:t>
            </a:r>
            <a:endParaRPr lang="en-US" dirty="0"/>
          </a:p>
        </p:txBody>
      </p:sp>
      <p:sp>
        <p:nvSpPr>
          <p:cNvPr id="6" name="楕円 5">
            <a:extLst>
              <a:ext uri="{FF2B5EF4-FFF2-40B4-BE49-F238E27FC236}">
                <a16:creationId xmlns:a16="http://schemas.microsoft.com/office/drawing/2014/main" id="{20ED5A44-C384-4EA1-B4A7-7F45CD725E1B}"/>
              </a:ext>
            </a:extLst>
          </p:cNvPr>
          <p:cNvSpPr/>
          <p:nvPr/>
        </p:nvSpPr>
        <p:spPr>
          <a:xfrm>
            <a:off x="8238247" y="1609646"/>
            <a:ext cx="785876" cy="75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t>直径</a:t>
            </a:r>
            <a:r>
              <a:rPr lang="en-US" altLang="ja-JP" sz="800" dirty="0"/>
              <a:t>6cm</a:t>
            </a:r>
            <a:r>
              <a:rPr lang="ja-JP" altLang="en-US" sz="800" dirty="0"/>
              <a:t>くらい</a:t>
            </a:r>
            <a:endParaRPr lang="en-US" sz="800" dirty="0"/>
          </a:p>
        </p:txBody>
      </p:sp>
      <p:sp>
        <p:nvSpPr>
          <p:cNvPr id="10" name="テキスト ボックス 9">
            <a:extLst>
              <a:ext uri="{FF2B5EF4-FFF2-40B4-BE49-F238E27FC236}">
                <a16:creationId xmlns:a16="http://schemas.microsoft.com/office/drawing/2014/main" id="{701BCB3B-C246-4458-8F38-979AB697951C}"/>
              </a:ext>
            </a:extLst>
          </p:cNvPr>
          <p:cNvSpPr txBox="1"/>
          <p:nvPr/>
        </p:nvSpPr>
        <p:spPr>
          <a:xfrm>
            <a:off x="9086990" y="1751047"/>
            <a:ext cx="644664" cy="507831"/>
          </a:xfrm>
          <a:prstGeom prst="rect">
            <a:avLst/>
          </a:prstGeom>
          <a:noFill/>
        </p:spPr>
        <p:txBody>
          <a:bodyPr wrap="square" rtlCol="0">
            <a:spAutoFit/>
          </a:bodyPr>
          <a:lstStyle/>
          <a:p>
            <a:r>
              <a:rPr lang="ja-JP" altLang="en-US" sz="900" dirty="0"/>
              <a:t>方法１</a:t>
            </a:r>
            <a:endParaRPr lang="en-US" altLang="ja-JP" sz="900" dirty="0"/>
          </a:p>
          <a:p>
            <a:r>
              <a:rPr lang="ja-JP" altLang="en-US" sz="900" dirty="0"/>
              <a:t>←これをまく</a:t>
            </a:r>
            <a:endParaRPr lang="en-US" sz="900" dirty="0"/>
          </a:p>
        </p:txBody>
      </p:sp>
      <p:sp>
        <p:nvSpPr>
          <p:cNvPr id="11" name="平行四辺形 10">
            <a:extLst>
              <a:ext uri="{FF2B5EF4-FFF2-40B4-BE49-F238E27FC236}">
                <a16:creationId xmlns:a16="http://schemas.microsoft.com/office/drawing/2014/main" id="{4D6A6529-3445-4D52-B7DD-3D3489EF5CE2}"/>
              </a:ext>
            </a:extLst>
          </p:cNvPr>
          <p:cNvSpPr/>
          <p:nvPr/>
        </p:nvSpPr>
        <p:spPr>
          <a:xfrm>
            <a:off x="8245782" y="2588357"/>
            <a:ext cx="554764" cy="47665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平行四辺形 27">
            <a:extLst>
              <a:ext uri="{FF2B5EF4-FFF2-40B4-BE49-F238E27FC236}">
                <a16:creationId xmlns:a16="http://schemas.microsoft.com/office/drawing/2014/main" id="{7ADB67C4-BAB1-4CFF-8BBE-CE76C30871A8}"/>
              </a:ext>
            </a:extLst>
          </p:cNvPr>
          <p:cNvSpPr/>
          <p:nvPr/>
        </p:nvSpPr>
        <p:spPr>
          <a:xfrm>
            <a:off x="8315727" y="3065013"/>
            <a:ext cx="222774" cy="175497"/>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平行四辺形 28">
            <a:extLst>
              <a:ext uri="{FF2B5EF4-FFF2-40B4-BE49-F238E27FC236}">
                <a16:creationId xmlns:a16="http://schemas.microsoft.com/office/drawing/2014/main" id="{A3F3AC82-4C39-4B97-A8E2-38F36B2CB7C4}"/>
              </a:ext>
            </a:extLst>
          </p:cNvPr>
          <p:cNvSpPr/>
          <p:nvPr/>
        </p:nvSpPr>
        <p:spPr>
          <a:xfrm>
            <a:off x="8274046" y="3216064"/>
            <a:ext cx="222774" cy="175497"/>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平行四辺形 29">
            <a:extLst>
              <a:ext uri="{FF2B5EF4-FFF2-40B4-BE49-F238E27FC236}">
                <a16:creationId xmlns:a16="http://schemas.microsoft.com/office/drawing/2014/main" id="{EEF84ACB-9D98-4013-9C05-B619BE860920}"/>
              </a:ext>
            </a:extLst>
          </p:cNvPr>
          <p:cNvSpPr/>
          <p:nvPr/>
        </p:nvSpPr>
        <p:spPr>
          <a:xfrm flipH="1">
            <a:off x="8374317" y="2588357"/>
            <a:ext cx="554764" cy="476656"/>
          </a:xfrm>
          <a:prstGeom prst="parallelogram">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平行四辺形 30">
            <a:extLst>
              <a:ext uri="{FF2B5EF4-FFF2-40B4-BE49-F238E27FC236}">
                <a16:creationId xmlns:a16="http://schemas.microsoft.com/office/drawing/2014/main" id="{B1B069C9-2054-45E6-B3B2-43E863B76218}"/>
              </a:ext>
            </a:extLst>
          </p:cNvPr>
          <p:cNvSpPr/>
          <p:nvPr/>
        </p:nvSpPr>
        <p:spPr>
          <a:xfrm flipH="1">
            <a:off x="8667964" y="3218958"/>
            <a:ext cx="222774" cy="175497"/>
          </a:xfrm>
          <a:prstGeom prst="parallelogram">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平行四辺形 31">
            <a:extLst>
              <a:ext uri="{FF2B5EF4-FFF2-40B4-BE49-F238E27FC236}">
                <a16:creationId xmlns:a16="http://schemas.microsoft.com/office/drawing/2014/main" id="{F587111F-756E-4472-8D07-AA38AADB8D0A}"/>
              </a:ext>
            </a:extLst>
          </p:cNvPr>
          <p:cNvSpPr/>
          <p:nvPr/>
        </p:nvSpPr>
        <p:spPr>
          <a:xfrm flipH="1">
            <a:off x="8632595" y="3046760"/>
            <a:ext cx="222774" cy="175497"/>
          </a:xfrm>
          <a:prstGeom prst="parallelogram">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テキスト ボックス 32">
            <a:extLst>
              <a:ext uri="{FF2B5EF4-FFF2-40B4-BE49-F238E27FC236}">
                <a16:creationId xmlns:a16="http://schemas.microsoft.com/office/drawing/2014/main" id="{8A4AD857-8B6E-49CB-ABFD-A92003419818}"/>
              </a:ext>
            </a:extLst>
          </p:cNvPr>
          <p:cNvSpPr txBox="1"/>
          <p:nvPr/>
        </p:nvSpPr>
        <p:spPr>
          <a:xfrm>
            <a:off x="8898877" y="2573678"/>
            <a:ext cx="862860" cy="954107"/>
          </a:xfrm>
          <a:prstGeom prst="rect">
            <a:avLst/>
          </a:prstGeom>
          <a:noFill/>
        </p:spPr>
        <p:txBody>
          <a:bodyPr wrap="square" rtlCol="0">
            <a:spAutoFit/>
          </a:bodyPr>
          <a:lstStyle/>
          <a:p>
            <a:r>
              <a:rPr lang="ja-JP" altLang="en-US" sz="700" dirty="0"/>
              <a:t>方法２</a:t>
            </a:r>
            <a:endParaRPr lang="en-US" altLang="ja-JP" sz="700" dirty="0"/>
          </a:p>
          <a:p>
            <a:r>
              <a:rPr lang="ja-JP" altLang="en-US" sz="700" dirty="0"/>
              <a:t>シートの端の折口を境にこうやって切って、</a:t>
            </a:r>
            <a:endParaRPr lang="en-US" altLang="ja-JP" sz="700" dirty="0"/>
          </a:p>
          <a:p>
            <a:r>
              <a:rPr lang="en-US" altLang="ja-JP" sz="700" dirty="0"/>
              <a:t>LED</a:t>
            </a:r>
            <a:r>
              <a:rPr lang="ja-JP" altLang="en-US" sz="700" dirty="0"/>
              <a:t>をはさみ、</a:t>
            </a:r>
          </a:p>
          <a:p>
            <a:r>
              <a:rPr lang="ja-JP" altLang="en-US" sz="700" dirty="0"/>
              <a:t>細いところを巻く</a:t>
            </a:r>
          </a:p>
          <a:p>
            <a:endParaRPr lang="en-US" sz="700" dirty="0"/>
          </a:p>
        </p:txBody>
      </p:sp>
      <p:sp>
        <p:nvSpPr>
          <p:cNvPr id="34" name="テキスト ボックス 33">
            <a:extLst>
              <a:ext uri="{FF2B5EF4-FFF2-40B4-BE49-F238E27FC236}">
                <a16:creationId xmlns:a16="http://schemas.microsoft.com/office/drawing/2014/main" id="{D5261B8D-DDAC-4B2D-B49E-620FCB4B575B}"/>
              </a:ext>
            </a:extLst>
          </p:cNvPr>
          <p:cNvSpPr txBox="1"/>
          <p:nvPr/>
        </p:nvSpPr>
        <p:spPr>
          <a:xfrm>
            <a:off x="11385947" y="3134508"/>
            <a:ext cx="862860" cy="415498"/>
          </a:xfrm>
          <a:prstGeom prst="rect">
            <a:avLst/>
          </a:prstGeom>
          <a:noFill/>
        </p:spPr>
        <p:txBody>
          <a:bodyPr wrap="square" rtlCol="0">
            <a:spAutoFit/>
          </a:bodyPr>
          <a:lstStyle/>
          <a:p>
            <a:r>
              <a:rPr lang="en-US" altLang="ja-JP" sz="700" dirty="0"/>
              <a:t>LED</a:t>
            </a:r>
            <a:r>
              <a:rPr lang="ja-JP" altLang="en-US" sz="700" dirty="0"/>
              <a:t>にぬると</a:t>
            </a:r>
            <a:endParaRPr lang="en-US" altLang="ja-JP" sz="700" dirty="0"/>
          </a:p>
          <a:p>
            <a:r>
              <a:rPr lang="ja-JP" altLang="en-US" sz="700" dirty="0"/>
              <a:t>色が変わる</a:t>
            </a:r>
          </a:p>
          <a:p>
            <a:endParaRPr lang="en-US" sz="700" dirty="0"/>
          </a:p>
        </p:txBody>
      </p:sp>
      <p:sp>
        <p:nvSpPr>
          <p:cNvPr id="8" name="正方形/長方形 7">
            <a:extLst>
              <a:ext uri="{FF2B5EF4-FFF2-40B4-BE49-F238E27FC236}">
                <a16:creationId xmlns:a16="http://schemas.microsoft.com/office/drawing/2014/main" id="{28CB3FC6-1BFB-428B-9E52-9808DD8333C1}"/>
              </a:ext>
            </a:extLst>
          </p:cNvPr>
          <p:cNvSpPr/>
          <p:nvPr/>
        </p:nvSpPr>
        <p:spPr>
          <a:xfrm>
            <a:off x="9761737" y="6075562"/>
            <a:ext cx="2422458" cy="369332"/>
          </a:xfrm>
          <a:prstGeom prst="rect">
            <a:avLst/>
          </a:prstGeom>
        </p:spPr>
        <p:txBody>
          <a:bodyPr wrap="none">
            <a:spAutoFit/>
          </a:bodyPr>
          <a:lstStyle/>
          <a:p>
            <a:r>
              <a:rPr lang="en-US" sz="900" dirty="0">
                <a:hlinkClick r:id="rId12"/>
              </a:rPr>
              <a:t>https://tanoden.fun/christmas_wreath_1/</a:t>
            </a:r>
            <a:endParaRPr lang="en-US" sz="900" dirty="0"/>
          </a:p>
          <a:p>
            <a:endParaRPr lang="en-US" sz="900" dirty="0"/>
          </a:p>
        </p:txBody>
      </p:sp>
      <p:sp>
        <p:nvSpPr>
          <p:cNvPr id="14" name="テキスト ボックス 13">
            <a:extLst>
              <a:ext uri="{FF2B5EF4-FFF2-40B4-BE49-F238E27FC236}">
                <a16:creationId xmlns:a16="http://schemas.microsoft.com/office/drawing/2014/main" id="{335EE6BD-EA37-41B2-8768-C7DEDED81FF6}"/>
              </a:ext>
            </a:extLst>
          </p:cNvPr>
          <p:cNvSpPr txBox="1"/>
          <p:nvPr/>
        </p:nvSpPr>
        <p:spPr>
          <a:xfrm>
            <a:off x="3517901" y="5533059"/>
            <a:ext cx="1796906" cy="830997"/>
          </a:xfrm>
          <a:prstGeom prst="rect">
            <a:avLst/>
          </a:prstGeom>
          <a:noFill/>
        </p:spPr>
        <p:txBody>
          <a:bodyPr wrap="square" rtlCol="0">
            <a:spAutoFit/>
          </a:bodyPr>
          <a:lstStyle/>
          <a:p>
            <a:r>
              <a:rPr lang="ja-JP" altLang="en-US" sz="800" dirty="0"/>
              <a:t>形付き</a:t>
            </a:r>
            <a:r>
              <a:rPr lang="en-US" altLang="ja-JP" sz="800" dirty="0"/>
              <a:t>LED</a:t>
            </a:r>
            <a:r>
              <a:rPr lang="ja-JP" altLang="en-US" sz="800" dirty="0"/>
              <a:t>キャップは</a:t>
            </a:r>
            <a:r>
              <a:rPr lang="en-US" altLang="ja-JP" sz="800" dirty="0"/>
              <a:t>amazon</a:t>
            </a:r>
            <a:r>
              <a:rPr lang="ja-JP" altLang="en-US" sz="800" dirty="0"/>
              <a:t>や秋月でも売られてない。</a:t>
            </a:r>
            <a:endParaRPr lang="en-US" altLang="ja-JP" sz="800" dirty="0"/>
          </a:p>
          <a:p>
            <a:r>
              <a:rPr lang="ja-JP" altLang="en-US" sz="800" dirty="0"/>
              <a:t>大き目の１００円ショップでイルミ用５連</a:t>
            </a:r>
            <a:r>
              <a:rPr lang="en-US" altLang="ja-JP" sz="800" dirty="0"/>
              <a:t>LED</a:t>
            </a:r>
            <a:r>
              <a:rPr lang="ja-JP" altLang="en-US" sz="800" dirty="0"/>
              <a:t>が売っているのでそれを切って使う。</a:t>
            </a:r>
            <a:br>
              <a:rPr lang="en-US" altLang="ja-JP" sz="800" dirty="0"/>
            </a:br>
            <a:endParaRPr lang="en-US" sz="800" dirty="0"/>
          </a:p>
        </p:txBody>
      </p:sp>
      <p:sp>
        <p:nvSpPr>
          <p:cNvPr id="35" name="テキスト ボックス 34">
            <a:extLst>
              <a:ext uri="{FF2B5EF4-FFF2-40B4-BE49-F238E27FC236}">
                <a16:creationId xmlns:a16="http://schemas.microsoft.com/office/drawing/2014/main" id="{94717903-76D2-4C4A-AFC8-9A71A281A241}"/>
              </a:ext>
            </a:extLst>
          </p:cNvPr>
          <p:cNvSpPr txBox="1"/>
          <p:nvPr/>
        </p:nvSpPr>
        <p:spPr>
          <a:xfrm>
            <a:off x="10213476" y="-6355"/>
            <a:ext cx="1960775" cy="523220"/>
          </a:xfrm>
          <a:prstGeom prst="rect">
            <a:avLst/>
          </a:prstGeom>
          <a:solidFill>
            <a:srgbClr val="00B0F0"/>
          </a:solidFill>
          <a:ln>
            <a:noFill/>
          </a:ln>
        </p:spPr>
        <p:txBody>
          <a:bodyPr wrap="square" rtlCol="0">
            <a:spAutoFit/>
          </a:bodyPr>
          <a:lstStyle/>
          <a:p>
            <a:r>
              <a:rPr lang="ja-JP" altLang="en-US" sz="2800" b="1" dirty="0">
                <a:solidFill>
                  <a:schemeClr val="bg1"/>
                </a:solidFill>
              </a:rPr>
              <a:t>かざる</a:t>
            </a:r>
            <a:r>
              <a:rPr lang="en-US" altLang="ja-JP" sz="2800" b="1" dirty="0">
                <a:solidFill>
                  <a:schemeClr val="bg1"/>
                </a:solidFill>
              </a:rPr>
              <a:t>8-2</a:t>
            </a:r>
            <a:endParaRPr lang="en-US" sz="2800" b="1" dirty="0">
              <a:solidFill>
                <a:schemeClr val="bg1"/>
              </a:solidFill>
            </a:endParaRPr>
          </a:p>
        </p:txBody>
      </p:sp>
      <p:grpSp>
        <p:nvGrpSpPr>
          <p:cNvPr id="36" name="グループ化 35">
            <a:extLst>
              <a:ext uri="{FF2B5EF4-FFF2-40B4-BE49-F238E27FC236}">
                <a16:creationId xmlns:a16="http://schemas.microsoft.com/office/drawing/2014/main" id="{8C759178-2672-4515-8657-E3B0A5C9FFD8}"/>
              </a:ext>
            </a:extLst>
          </p:cNvPr>
          <p:cNvGrpSpPr/>
          <p:nvPr/>
        </p:nvGrpSpPr>
        <p:grpSpPr>
          <a:xfrm>
            <a:off x="-5082" y="8472"/>
            <a:ext cx="1786748" cy="546848"/>
            <a:chOff x="550140" y="4508477"/>
            <a:chExt cx="1786748" cy="546848"/>
          </a:xfrm>
        </p:grpSpPr>
        <p:sp>
          <p:nvSpPr>
            <p:cNvPr id="37" name="テキスト ボックス 36">
              <a:extLst>
                <a:ext uri="{FF2B5EF4-FFF2-40B4-BE49-F238E27FC236}">
                  <a16:creationId xmlns:a16="http://schemas.microsoft.com/office/drawing/2014/main" id="{2F963B51-9C9E-4300-861E-E1A2ECA1B709}"/>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38" name="Picture 2" descr="工作をする子供たちのイラスト | かわいいフリー素材集 いらすとや">
              <a:extLst>
                <a:ext uri="{FF2B5EF4-FFF2-40B4-BE49-F238E27FC236}">
                  <a16:creationId xmlns:a16="http://schemas.microsoft.com/office/drawing/2014/main" id="{136D6BAA-33D6-445D-A238-3B3817133596}"/>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131417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63D8A5-C174-4D4C-B9DD-25DC54CC4205}"/>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8 </a:t>
            </a:r>
            <a:r>
              <a:rPr lang="ja-JP" altLang="en-US" dirty="0"/>
              <a:t>クリスマスツリーを飾ろう</a:t>
            </a:r>
            <a:endParaRPr lang="en-US" dirty="0"/>
          </a:p>
        </p:txBody>
      </p:sp>
      <p:sp>
        <p:nvSpPr>
          <p:cNvPr id="3" name="コンテンツ プレースホルダー 2">
            <a:extLst>
              <a:ext uri="{FF2B5EF4-FFF2-40B4-BE49-F238E27FC236}">
                <a16:creationId xmlns:a16="http://schemas.microsoft.com/office/drawing/2014/main" id="{82C65D06-DEF2-4D1C-8EC4-7408C1897B40}"/>
              </a:ext>
            </a:extLst>
          </p:cNvPr>
          <p:cNvSpPr>
            <a:spLocks noGrp="1"/>
          </p:cNvSpPr>
          <p:nvPr>
            <p:ph idx="1"/>
          </p:nvPr>
        </p:nvSpPr>
        <p:spPr>
          <a:xfrm>
            <a:off x="838200" y="1825625"/>
            <a:ext cx="10515600" cy="4351338"/>
          </a:xfrm>
        </p:spPr>
        <p:txBody>
          <a:bodyPr>
            <a:normAutofit fontScale="92500" lnSpcReduction="10000"/>
          </a:bodyPr>
          <a:lstStyle/>
          <a:p>
            <a:pPr marL="0" indent="0">
              <a:buNone/>
            </a:pPr>
            <a:r>
              <a:rPr lang="ja-JP" altLang="en-US" dirty="0"/>
              <a:t>かざりをきれいにする </a:t>
            </a:r>
            <a:r>
              <a:rPr lang="en-US" altLang="ja-JP" dirty="0"/>
              <a:t>(</a:t>
            </a:r>
            <a:r>
              <a:rPr lang="ja-JP" altLang="en-US" dirty="0"/>
              <a:t>その他</a:t>
            </a:r>
            <a:r>
              <a:rPr lang="en-US" altLang="ja-JP" dirty="0"/>
              <a:t>)</a:t>
            </a:r>
          </a:p>
          <a:p>
            <a:r>
              <a:rPr lang="ja-JP" altLang="en-US" dirty="0"/>
              <a:t>折り紙で飾りを作る</a:t>
            </a:r>
            <a:endParaRPr lang="en-US" altLang="ja-JP" dirty="0"/>
          </a:p>
          <a:p>
            <a:pPr lvl="1"/>
            <a:r>
              <a:rPr lang="ja-JP" altLang="en-US" dirty="0"/>
              <a:t>キラキラの折り紙に光がはんしゃするときれいだよ</a:t>
            </a:r>
            <a:endParaRPr lang="en-US" altLang="ja-JP" dirty="0"/>
          </a:p>
          <a:p>
            <a:pPr lvl="1"/>
            <a:r>
              <a:rPr lang="ja-JP" altLang="en-US" dirty="0"/>
              <a:t>おりがみを切ってつくってもいいよ。</a:t>
            </a:r>
            <a:endParaRPr lang="en-US" altLang="ja-JP" dirty="0"/>
          </a:p>
          <a:p>
            <a:endParaRPr lang="en-US" altLang="ja-JP" dirty="0"/>
          </a:p>
          <a:p>
            <a:r>
              <a:rPr lang="ja-JP" altLang="en-US" dirty="0"/>
              <a:t>ラズベリーパイの本体を、折り紙でかくす</a:t>
            </a:r>
            <a:endParaRPr lang="en-US" altLang="ja-JP" dirty="0"/>
          </a:p>
          <a:p>
            <a:pPr lvl="1"/>
            <a:r>
              <a:rPr lang="ja-JP" altLang="en-US" dirty="0"/>
              <a:t>折り紙をかぶぜる</a:t>
            </a:r>
            <a:endParaRPr lang="en-US" altLang="ja-JP" dirty="0"/>
          </a:p>
          <a:p>
            <a:pPr lvl="1"/>
            <a:r>
              <a:rPr lang="ja-JP" altLang="en-US" dirty="0"/>
              <a:t>ちょうどいい大きさのはこを折り紙でつくる</a:t>
            </a:r>
            <a:br>
              <a:rPr lang="en-US" altLang="ja-JP" dirty="0"/>
            </a:br>
            <a:r>
              <a:rPr lang="en-US" altLang="ja-JP" dirty="0"/>
              <a:t>(</a:t>
            </a:r>
            <a:r>
              <a:rPr lang="ja-JP" altLang="en-US" dirty="0"/>
              <a:t>ケーブルを出すところは、あなをあけたりしよう</a:t>
            </a:r>
            <a:r>
              <a:rPr lang="en-US" altLang="ja-JP" dirty="0"/>
              <a:t>)</a:t>
            </a:r>
          </a:p>
          <a:p>
            <a:pPr marL="457200" lvl="1" indent="0">
              <a:buNone/>
            </a:pPr>
            <a:endParaRPr lang="en-US" altLang="ja-JP" dirty="0"/>
          </a:p>
          <a:p>
            <a:pPr marL="457200" lvl="1" indent="0">
              <a:buNone/>
            </a:pPr>
            <a:endParaRPr lang="en-US" altLang="ja-JP" dirty="0"/>
          </a:p>
          <a:p>
            <a:pPr marL="457200" lvl="1" indent="0">
              <a:buNone/>
            </a:pPr>
            <a:r>
              <a:rPr lang="ja-JP" altLang="en-US" dirty="0"/>
              <a:t>折り紙の作り方は検索してね！</a:t>
            </a:r>
            <a:endParaRPr lang="en-US" altLang="ja-JP" dirty="0"/>
          </a:p>
          <a:p>
            <a:pPr lvl="1"/>
            <a:endParaRPr lang="en-US" dirty="0"/>
          </a:p>
        </p:txBody>
      </p:sp>
      <p:sp>
        <p:nvSpPr>
          <p:cNvPr id="5" name="テキスト ボックス 4">
            <a:extLst>
              <a:ext uri="{FF2B5EF4-FFF2-40B4-BE49-F238E27FC236}">
                <a16:creationId xmlns:a16="http://schemas.microsoft.com/office/drawing/2014/main" id="{2156A8FC-BF7D-4F5B-983E-95E3AA269C55}"/>
              </a:ext>
            </a:extLst>
          </p:cNvPr>
          <p:cNvSpPr txBox="1"/>
          <p:nvPr/>
        </p:nvSpPr>
        <p:spPr>
          <a:xfrm>
            <a:off x="10213476" y="-6355"/>
            <a:ext cx="1960775" cy="523220"/>
          </a:xfrm>
          <a:prstGeom prst="rect">
            <a:avLst/>
          </a:prstGeom>
          <a:solidFill>
            <a:srgbClr val="00B0F0"/>
          </a:solidFill>
          <a:ln>
            <a:noFill/>
          </a:ln>
        </p:spPr>
        <p:txBody>
          <a:bodyPr wrap="square" rtlCol="0">
            <a:spAutoFit/>
          </a:bodyPr>
          <a:lstStyle/>
          <a:p>
            <a:r>
              <a:rPr lang="ja-JP" altLang="en-US" sz="2800" b="1" dirty="0">
                <a:solidFill>
                  <a:schemeClr val="bg1"/>
                </a:solidFill>
              </a:rPr>
              <a:t>かざる</a:t>
            </a:r>
            <a:r>
              <a:rPr lang="en-US" altLang="ja-JP" sz="2800" b="1" dirty="0">
                <a:solidFill>
                  <a:schemeClr val="bg1"/>
                </a:solidFill>
              </a:rPr>
              <a:t>8-3</a:t>
            </a:r>
            <a:endParaRPr lang="en-US" sz="2800" b="1" dirty="0">
              <a:solidFill>
                <a:schemeClr val="bg1"/>
              </a:solidFill>
            </a:endParaRPr>
          </a:p>
        </p:txBody>
      </p:sp>
      <p:grpSp>
        <p:nvGrpSpPr>
          <p:cNvPr id="6" name="グループ化 5">
            <a:extLst>
              <a:ext uri="{FF2B5EF4-FFF2-40B4-BE49-F238E27FC236}">
                <a16:creationId xmlns:a16="http://schemas.microsoft.com/office/drawing/2014/main" id="{70AB5002-879A-428B-B7FF-8BE5A83B1461}"/>
              </a:ext>
            </a:extLst>
          </p:cNvPr>
          <p:cNvGrpSpPr/>
          <p:nvPr/>
        </p:nvGrpSpPr>
        <p:grpSpPr>
          <a:xfrm>
            <a:off x="-5082" y="8472"/>
            <a:ext cx="1786748" cy="546848"/>
            <a:chOff x="550140" y="4508477"/>
            <a:chExt cx="1786748" cy="546848"/>
          </a:xfrm>
        </p:grpSpPr>
        <p:sp>
          <p:nvSpPr>
            <p:cNvPr id="7" name="テキスト ボックス 6">
              <a:extLst>
                <a:ext uri="{FF2B5EF4-FFF2-40B4-BE49-F238E27FC236}">
                  <a16:creationId xmlns:a16="http://schemas.microsoft.com/office/drawing/2014/main" id="{D970148C-CDB8-4EA0-9EB5-AF703232D07B}"/>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8" name="Picture 2" descr="工作をする子供たちのイラスト | かわいいフリー素材集 いらすとや">
              <a:extLst>
                <a:ext uri="{FF2B5EF4-FFF2-40B4-BE49-F238E27FC236}">
                  <a16:creationId xmlns:a16="http://schemas.microsoft.com/office/drawing/2014/main" id="{B61ECAAF-860E-4D9E-9E9E-6CE0E0D571EB}"/>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00950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8 </a:t>
            </a:r>
            <a:r>
              <a:rPr lang="ja-JP" altLang="en-US" dirty="0"/>
              <a:t>クリスマスツリーを飾ろう</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a:xfrm>
            <a:off x="436266" y="1510150"/>
            <a:ext cx="10515600" cy="5473453"/>
          </a:xfrm>
        </p:spPr>
        <p:txBody>
          <a:bodyPr>
            <a:normAutofit fontScale="92500" lnSpcReduction="20000"/>
          </a:bodyPr>
          <a:lstStyle/>
          <a:p>
            <a:pPr marL="0" indent="0">
              <a:buNone/>
            </a:pPr>
            <a:r>
              <a:rPr lang="ja-JP" altLang="en-US" b="1" dirty="0">
                <a:solidFill>
                  <a:schemeClr val="accent6"/>
                </a:solidFill>
              </a:rPr>
              <a:t>完成したプログラムを</a:t>
            </a:r>
            <a:r>
              <a:rPr lang="en-US" altLang="ja-JP" b="1" dirty="0">
                <a:solidFill>
                  <a:schemeClr val="accent6"/>
                </a:solidFill>
              </a:rPr>
              <a:t>Raspberry</a:t>
            </a:r>
            <a:r>
              <a:rPr lang="ja-JP" altLang="en-US" b="1" dirty="0">
                <a:solidFill>
                  <a:schemeClr val="accent6"/>
                </a:solidFill>
              </a:rPr>
              <a:t> </a:t>
            </a:r>
            <a:r>
              <a:rPr lang="en-US" altLang="ja-JP" b="1" dirty="0">
                <a:solidFill>
                  <a:schemeClr val="accent6"/>
                </a:solidFill>
              </a:rPr>
              <a:t>Pi</a:t>
            </a:r>
            <a:r>
              <a:rPr lang="ja-JP" altLang="en-US" b="1" dirty="0">
                <a:solidFill>
                  <a:schemeClr val="accent6"/>
                </a:solidFill>
              </a:rPr>
              <a:t>に保存</a:t>
            </a:r>
            <a:endParaRPr lang="en-US" altLang="ja-JP" b="1" dirty="0">
              <a:solidFill>
                <a:schemeClr val="accent6"/>
              </a:solidFill>
            </a:endParaRPr>
          </a:p>
          <a:p>
            <a:pPr marL="0" indent="0">
              <a:buNone/>
            </a:pPr>
            <a:endParaRPr lang="en-US" altLang="ja-JP" b="1" dirty="0">
              <a:solidFill>
                <a:schemeClr val="accent6"/>
              </a:solidFill>
            </a:endParaRPr>
          </a:p>
          <a:p>
            <a:pPr marL="0" indent="0">
              <a:buNone/>
            </a:pPr>
            <a:endParaRPr lang="en-US" altLang="ja-JP" b="1" dirty="0">
              <a:solidFill>
                <a:schemeClr val="accent6"/>
              </a:solidFill>
            </a:endParaRPr>
          </a:p>
          <a:p>
            <a:pPr marL="0" indent="0">
              <a:buNone/>
            </a:pPr>
            <a:endParaRPr lang="en-US" altLang="ja-JP" b="1" dirty="0">
              <a:solidFill>
                <a:schemeClr val="accent6"/>
              </a:solidFill>
            </a:endParaRPr>
          </a:p>
          <a:p>
            <a:pPr marL="0" indent="0">
              <a:buNone/>
            </a:pPr>
            <a:endParaRPr lang="en-US" altLang="ja-JP" b="1" dirty="0">
              <a:solidFill>
                <a:schemeClr val="accent6"/>
              </a:solidFill>
            </a:endParaRPr>
          </a:p>
          <a:p>
            <a:pPr marL="0" indent="0">
              <a:buNone/>
            </a:pPr>
            <a:endParaRPr lang="en-US" altLang="ja-JP" b="1" dirty="0">
              <a:solidFill>
                <a:schemeClr val="accent6"/>
              </a:solidFill>
            </a:endParaRPr>
          </a:p>
          <a:p>
            <a:pPr marL="0" indent="0">
              <a:buNone/>
            </a:pPr>
            <a:endParaRPr lang="en-US" altLang="ja-JP" b="1" dirty="0">
              <a:solidFill>
                <a:schemeClr val="accent6"/>
              </a:solidFill>
            </a:endParaRPr>
          </a:p>
          <a:p>
            <a:pPr marL="0" indent="0">
              <a:buNone/>
            </a:pPr>
            <a:endParaRPr lang="en-US" altLang="ja-JP" b="1" dirty="0">
              <a:solidFill>
                <a:schemeClr val="accent6"/>
              </a:solidFill>
            </a:endParaRPr>
          </a:p>
          <a:p>
            <a:pPr marL="0" indent="0">
              <a:buNone/>
            </a:pPr>
            <a:endParaRPr lang="en-US" altLang="ja-JP" b="1" dirty="0">
              <a:solidFill>
                <a:schemeClr val="accent6"/>
              </a:solidFill>
            </a:endParaRPr>
          </a:p>
          <a:p>
            <a:pPr marL="0" indent="0">
              <a:buNone/>
            </a:pPr>
            <a:endParaRPr lang="en-US" altLang="ja-JP" b="1" dirty="0">
              <a:solidFill>
                <a:schemeClr val="accent6"/>
              </a:solidFill>
            </a:endParaRPr>
          </a:p>
          <a:p>
            <a:pPr marL="0" indent="0">
              <a:buNone/>
            </a:pPr>
            <a:endParaRPr lang="en-US" altLang="ja-JP" b="1" dirty="0">
              <a:solidFill>
                <a:schemeClr val="accent6"/>
              </a:solidFill>
            </a:endParaRPr>
          </a:p>
          <a:p>
            <a:pPr marL="0" indent="0">
              <a:buNone/>
            </a:pPr>
            <a:r>
              <a:rPr lang="ja-JP" altLang="en-US" b="1" dirty="0">
                <a:solidFill>
                  <a:schemeClr val="accent6"/>
                </a:solidFill>
              </a:rPr>
              <a:t>これで、パソコンじゃなくて</a:t>
            </a:r>
            <a:r>
              <a:rPr lang="en-US" altLang="ja-JP" b="1" dirty="0">
                <a:solidFill>
                  <a:schemeClr val="accent6"/>
                </a:solidFill>
              </a:rPr>
              <a:t>USB</a:t>
            </a:r>
            <a:r>
              <a:rPr lang="ja-JP" altLang="en-US" b="1" dirty="0">
                <a:solidFill>
                  <a:schemeClr val="accent6"/>
                </a:solidFill>
              </a:rPr>
              <a:t>電源につなげるだけで、自動的にツリーがひかるよ</a:t>
            </a:r>
            <a:endParaRPr lang="en-US" b="1" dirty="0">
              <a:solidFill>
                <a:schemeClr val="accent6"/>
              </a:solidFill>
            </a:endParaRPr>
          </a:p>
        </p:txBody>
      </p:sp>
      <p:pic>
        <p:nvPicPr>
          <p:cNvPr id="5" name="図 4">
            <a:extLst>
              <a:ext uri="{FF2B5EF4-FFF2-40B4-BE49-F238E27FC236}">
                <a16:creationId xmlns:a16="http://schemas.microsoft.com/office/drawing/2014/main" id="{101E2A72-0824-462F-A5B9-8298CF86FA1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68154" y="1998603"/>
            <a:ext cx="3340395" cy="3105031"/>
          </a:xfrm>
          <a:prstGeom prst="rect">
            <a:avLst/>
          </a:prstGeom>
        </p:spPr>
      </p:pic>
      <p:sp>
        <p:nvSpPr>
          <p:cNvPr id="11" name="楕円 10">
            <a:extLst>
              <a:ext uri="{FF2B5EF4-FFF2-40B4-BE49-F238E27FC236}">
                <a16:creationId xmlns:a16="http://schemas.microsoft.com/office/drawing/2014/main" id="{B9FB3D37-B19D-40D9-9AE0-AA8CA03AE3B5}"/>
              </a:ext>
            </a:extLst>
          </p:cNvPr>
          <p:cNvSpPr/>
          <p:nvPr/>
        </p:nvSpPr>
        <p:spPr>
          <a:xfrm>
            <a:off x="614109" y="2367604"/>
            <a:ext cx="320586" cy="2782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図 7">
            <a:extLst>
              <a:ext uri="{FF2B5EF4-FFF2-40B4-BE49-F238E27FC236}">
                <a16:creationId xmlns:a16="http://schemas.microsoft.com/office/drawing/2014/main" id="{3FD99C59-5381-4B54-A7A0-DD7C17D8D96D}"/>
              </a:ext>
            </a:extLst>
          </p:cNvPr>
          <p:cNvPicPr>
            <a:picLocks noChangeAspect="1"/>
          </p:cNvPicPr>
          <p:nvPr/>
        </p:nvPicPr>
        <p:blipFill>
          <a:blip r:embed="rId3"/>
          <a:stretch>
            <a:fillRect/>
          </a:stretch>
        </p:blipFill>
        <p:spPr>
          <a:xfrm>
            <a:off x="3954504" y="2566627"/>
            <a:ext cx="2638425" cy="2152650"/>
          </a:xfrm>
          <a:prstGeom prst="rect">
            <a:avLst/>
          </a:prstGeom>
        </p:spPr>
      </p:pic>
      <p:sp>
        <p:nvSpPr>
          <p:cNvPr id="14" name="正方形/長方形 13">
            <a:extLst>
              <a:ext uri="{FF2B5EF4-FFF2-40B4-BE49-F238E27FC236}">
                <a16:creationId xmlns:a16="http://schemas.microsoft.com/office/drawing/2014/main" id="{13F3249F-5559-489F-9E9A-9BD6C454AB5A}"/>
              </a:ext>
            </a:extLst>
          </p:cNvPr>
          <p:cNvSpPr/>
          <p:nvPr/>
        </p:nvSpPr>
        <p:spPr>
          <a:xfrm>
            <a:off x="3832640" y="2104962"/>
            <a:ext cx="3161443" cy="461665"/>
          </a:xfrm>
          <a:prstGeom prst="rect">
            <a:avLst/>
          </a:prstGeom>
        </p:spPr>
        <p:txBody>
          <a:bodyPr wrap="none">
            <a:spAutoFit/>
          </a:bodyPr>
          <a:lstStyle/>
          <a:p>
            <a:r>
              <a:rPr lang="en-US" altLang="ja-JP" sz="2400" b="1" dirty="0">
                <a:solidFill>
                  <a:schemeClr val="accent6"/>
                </a:solidFill>
              </a:rPr>
              <a:t>CircuitPython</a:t>
            </a:r>
            <a:r>
              <a:rPr lang="ja-JP" altLang="en-US" sz="2400" b="1" dirty="0">
                <a:solidFill>
                  <a:schemeClr val="accent6"/>
                </a:solidFill>
              </a:rPr>
              <a:t>を選ぶ</a:t>
            </a:r>
            <a:endParaRPr lang="en-US" sz="2400" dirty="0"/>
          </a:p>
        </p:txBody>
      </p:sp>
      <p:sp>
        <p:nvSpPr>
          <p:cNvPr id="17" name="矢印: 下 16">
            <a:extLst>
              <a:ext uri="{FF2B5EF4-FFF2-40B4-BE49-F238E27FC236}">
                <a16:creationId xmlns:a16="http://schemas.microsoft.com/office/drawing/2014/main" id="{85850078-5B84-48EF-A940-FEB5DE53FA31}"/>
              </a:ext>
            </a:extLst>
          </p:cNvPr>
          <p:cNvSpPr/>
          <p:nvPr/>
        </p:nvSpPr>
        <p:spPr>
          <a:xfrm>
            <a:off x="614109" y="1998602"/>
            <a:ext cx="224091" cy="33719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正方形/長方形 17">
            <a:extLst>
              <a:ext uri="{FF2B5EF4-FFF2-40B4-BE49-F238E27FC236}">
                <a16:creationId xmlns:a16="http://schemas.microsoft.com/office/drawing/2014/main" id="{2178FC7F-0D21-479C-83BE-1197F609A317}"/>
              </a:ext>
            </a:extLst>
          </p:cNvPr>
          <p:cNvSpPr/>
          <p:nvPr/>
        </p:nvSpPr>
        <p:spPr>
          <a:xfrm>
            <a:off x="4206916" y="3868062"/>
            <a:ext cx="2133599" cy="5835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028CF59F-3DF6-4E56-B598-5584519E9AAF}"/>
              </a:ext>
            </a:extLst>
          </p:cNvPr>
          <p:cNvPicPr>
            <a:picLocks noChangeAspect="1"/>
          </p:cNvPicPr>
          <p:nvPr/>
        </p:nvPicPr>
        <p:blipFill>
          <a:blip r:embed="rId4"/>
          <a:stretch>
            <a:fillRect/>
          </a:stretch>
        </p:blipFill>
        <p:spPr>
          <a:xfrm>
            <a:off x="6938884" y="2765641"/>
            <a:ext cx="5131981" cy="3061738"/>
          </a:xfrm>
          <a:prstGeom prst="rect">
            <a:avLst/>
          </a:prstGeom>
        </p:spPr>
      </p:pic>
      <p:sp>
        <p:nvSpPr>
          <p:cNvPr id="20" name="正方形/長方形 19">
            <a:extLst>
              <a:ext uri="{FF2B5EF4-FFF2-40B4-BE49-F238E27FC236}">
                <a16:creationId xmlns:a16="http://schemas.microsoft.com/office/drawing/2014/main" id="{6D9728F7-D47E-4ED7-8935-2D511882E691}"/>
              </a:ext>
            </a:extLst>
          </p:cNvPr>
          <p:cNvSpPr/>
          <p:nvPr/>
        </p:nvSpPr>
        <p:spPr>
          <a:xfrm>
            <a:off x="7704554" y="5338007"/>
            <a:ext cx="1577669" cy="3416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7E6E93CE-338E-4F18-B059-ED5400B79E1D}"/>
              </a:ext>
            </a:extLst>
          </p:cNvPr>
          <p:cNvSpPr/>
          <p:nvPr/>
        </p:nvSpPr>
        <p:spPr>
          <a:xfrm>
            <a:off x="7376159" y="2275919"/>
            <a:ext cx="3244799" cy="461665"/>
          </a:xfrm>
          <a:prstGeom prst="rect">
            <a:avLst/>
          </a:prstGeom>
        </p:spPr>
        <p:txBody>
          <a:bodyPr wrap="none">
            <a:spAutoFit/>
          </a:bodyPr>
          <a:lstStyle/>
          <a:p>
            <a:r>
              <a:rPr lang="en-US" altLang="ja-JP" sz="2400" b="1" dirty="0">
                <a:solidFill>
                  <a:schemeClr val="accent6"/>
                </a:solidFill>
              </a:rPr>
              <a:t>Code.py</a:t>
            </a:r>
            <a:r>
              <a:rPr lang="ja-JP" altLang="en-US" sz="2400" b="1" dirty="0">
                <a:solidFill>
                  <a:schemeClr val="accent6"/>
                </a:solidFill>
              </a:rPr>
              <a:t>の名前で保存</a:t>
            </a:r>
            <a:endParaRPr lang="en-US" sz="2400" dirty="0"/>
          </a:p>
        </p:txBody>
      </p:sp>
      <p:sp>
        <p:nvSpPr>
          <p:cNvPr id="15" name="テキスト ボックス 14">
            <a:extLst>
              <a:ext uri="{FF2B5EF4-FFF2-40B4-BE49-F238E27FC236}">
                <a16:creationId xmlns:a16="http://schemas.microsoft.com/office/drawing/2014/main" id="{BB21BB1A-D079-456D-9CFA-AD4535AFC37E}"/>
              </a:ext>
            </a:extLst>
          </p:cNvPr>
          <p:cNvSpPr txBox="1"/>
          <p:nvPr/>
        </p:nvSpPr>
        <p:spPr>
          <a:xfrm>
            <a:off x="9599629" y="0"/>
            <a:ext cx="2592371" cy="523220"/>
          </a:xfrm>
          <a:prstGeom prst="rect">
            <a:avLst/>
          </a:prstGeom>
          <a:solidFill>
            <a:srgbClr val="7030A0"/>
          </a:solidFill>
          <a:ln>
            <a:noFill/>
          </a:ln>
        </p:spPr>
        <p:txBody>
          <a:bodyPr wrap="square" rtlCol="0">
            <a:spAutoFit/>
          </a:bodyPr>
          <a:lstStyle/>
          <a:p>
            <a:r>
              <a:rPr lang="ja-JP" altLang="en-US" sz="2800" b="1" dirty="0">
                <a:solidFill>
                  <a:schemeClr val="bg1"/>
                </a:solidFill>
              </a:rPr>
              <a:t>プログラム</a:t>
            </a:r>
            <a:r>
              <a:rPr lang="en-US" altLang="ja-JP" sz="2800" b="1" dirty="0">
                <a:solidFill>
                  <a:schemeClr val="bg1"/>
                </a:solidFill>
              </a:rPr>
              <a:t>8-1</a:t>
            </a:r>
            <a:endParaRPr lang="en-US" sz="2800" b="1" dirty="0">
              <a:solidFill>
                <a:schemeClr val="bg1"/>
              </a:solidFill>
            </a:endParaRPr>
          </a:p>
        </p:txBody>
      </p:sp>
      <p:grpSp>
        <p:nvGrpSpPr>
          <p:cNvPr id="16" name="グループ化 15">
            <a:extLst>
              <a:ext uri="{FF2B5EF4-FFF2-40B4-BE49-F238E27FC236}">
                <a16:creationId xmlns:a16="http://schemas.microsoft.com/office/drawing/2014/main" id="{B9CEC95E-6252-4882-8BD3-559D40B4C207}"/>
              </a:ext>
            </a:extLst>
          </p:cNvPr>
          <p:cNvGrpSpPr/>
          <p:nvPr/>
        </p:nvGrpSpPr>
        <p:grpSpPr>
          <a:xfrm>
            <a:off x="-5082" y="8472"/>
            <a:ext cx="1786748" cy="546848"/>
            <a:chOff x="550140" y="4508477"/>
            <a:chExt cx="1786748" cy="546848"/>
          </a:xfrm>
        </p:grpSpPr>
        <p:sp>
          <p:nvSpPr>
            <p:cNvPr id="19" name="テキスト ボックス 18">
              <a:extLst>
                <a:ext uri="{FF2B5EF4-FFF2-40B4-BE49-F238E27FC236}">
                  <a16:creationId xmlns:a16="http://schemas.microsoft.com/office/drawing/2014/main" id="{86D515B5-45CB-4CC8-B37C-964A8291C31D}"/>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22" name="Picture 2" descr="工作をする子供たちのイラスト | かわいいフリー素材集 いらすとや">
              <a:extLst>
                <a:ext uri="{FF2B5EF4-FFF2-40B4-BE49-F238E27FC236}">
                  <a16:creationId xmlns:a16="http://schemas.microsoft.com/office/drawing/2014/main" id="{4D89B3EB-166C-471D-922C-BE89FAABE7E6}"/>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65357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8 </a:t>
            </a:r>
            <a:r>
              <a:rPr lang="ja-JP" altLang="en-US" dirty="0"/>
              <a:t>クリスマスツリーを飾ろう</a:t>
            </a:r>
            <a:endParaRPr lang="en-US" dirty="0"/>
          </a:p>
        </p:txBody>
      </p:sp>
      <p:sp>
        <p:nvSpPr>
          <p:cNvPr id="12" name="コンテンツ プレースホルダー 11">
            <a:extLst>
              <a:ext uri="{FF2B5EF4-FFF2-40B4-BE49-F238E27FC236}">
                <a16:creationId xmlns:a16="http://schemas.microsoft.com/office/drawing/2014/main" id="{E5A4A029-0F7C-4808-BDD3-B9DE9445F156}"/>
              </a:ext>
            </a:extLst>
          </p:cNvPr>
          <p:cNvSpPr>
            <a:spLocks noGrp="1"/>
          </p:cNvSpPr>
          <p:nvPr>
            <p:ph idx="1"/>
          </p:nvPr>
        </p:nvSpPr>
        <p:spPr/>
        <p:txBody>
          <a:bodyPr>
            <a:normAutofit/>
          </a:bodyPr>
          <a:lstStyle/>
          <a:p>
            <a:pPr marL="0" indent="0">
              <a:buNone/>
            </a:pPr>
            <a:endParaRPr lang="en-US" altLang="ja-JP" sz="4400" dirty="0"/>
          </a:p>
          <a:p>
            <a:pPr marL="0" indent="0">
              <a:buNone/>
            </a:pPr>
            <a:r>
              <a:rPr lang="ja-JP" altLang="en-US" sz="4400" dirty="0"/>
              <a:t>ボランティアの人に見てもらったら完成</a:t>
            </a:r>
            <a:endParaRPr lang="en-US" altLang="ja-JP" dirty="0"/>
          </a:p>
          <a:p>
            <a:pPr marL="0" indent="0">
              <a:buNone/>
            </a:pPr>
            <a:endParaRPr lang="en-US" altLang="ja-JP" dirty="0">
              <a:solidFill>
                <a:srgbClr val="00B0F0"/>
              </a:solidFill>
            </a:endParaRPr>
          </a:p>
          <a:p>
            <a:pPr marL="0" indent="0">
              <a:buNone/>
            </a:pPr>
            <a:r>
              <a:rPr lang="ja-JP" altLang="en-US" dirty="0">
                <a:solidFill>
                  <a:srgbClr val="00B0F0"/>
                </a:solidFill>
              </a:rPr>
              <a:t>チェック→ツリーが完成したのを見る</a:t>
            </a:r>
            <a:endParaRPr lang="en-US" altLang="ja-JP" dirty="0">
              <a:solidFill>
                <a:srgbClr val="00B0F0"/>
              </a:solidFill>
            </a:endParaRPr>
          </a:p>
          <a:p>
            <a:pPr marL="0" indent="0">
              <a:buNone/>
            </a:pPr>
            <a:endParaRPr lang="en-US" altLang="ja-JP" dirty="0"/>
          </a:p>
        </p:txBody>
      </p:sp>
      <p:sp>
        <p:nvSpPr>
          <p:cNvPr id="7" name="テキスト ボックス 6">
            <a:extLst>
              <a:ext uri="{FF2B5EF4-FFF2-40B4-BE49-F238E27FC236}">
                <a16:creationId xmlns:a16="http://schemas.microsoft.com/office/drawing/2014/main" id="{99B0C540-7B02-4E4D-9CCB-992B2D50E9FF}"/>
              </a:ext>
            </a:extLst>
          </p:cNvPr>
          <p:cNvSpPr txBox="1"/>
          <p:nvPr/>
        </p:nvSpPr>
        <p:spPr>
          <a:xfrm>
            <a:off x="0" y="0"/>
            <a:ext cx="2027274" cy="646331"/>
          </a:xfrm>
          <a:prstGeom prst="rect">
            <a:avLst/>
          </a:prstGeom>
          <a:solidFill>
            <a:schemeClr val="accent1"/>
          </a:solidFill>
          <a:ln>
            <a:noFill/>
          </a:ln>
        </p:spPr>
        <p:txBody>
          <a:bodyPr wrap="square" rtlCol="0">
            <a:spAutoFit/>
          </a:bodyPr>
          <a:lstStyle/>
          <a:p>
            <a:r>
              <a:rPr lang="ja-JP" altLang="en-US" sz="3600" b="1" dirty="0">
                <a:solidFill>
                  <a:schemeClr val="bg1"/>
                </a:solidFill>
              </a:rPr>
              <a:t>できた？</a:t>
            </a:r>
            <a:endParaRPr lang="en-US" sz="3600" b="1" dirty="0">
              <a:solidFill>
                <a:schemeClr val="bg1"/>
              </a:solidFill>
            </a:endParaRPr>
          </a:p>
        </p:txBody>
      </p:sp>
    </p:spTree>
    <p:extLst>
      <p:ext uri="{BB962C8B-B14F-4D97-AF65-F5344CB8AC3E}">
        <p14:creationId xmlns:p14="http://schemas.microsoft.com/office/powerpoint/2010/main" val="1789032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ガッツポーズをしている男の子のイラスト">
            <a:extLst>
              <a:ext uri="{FF2B5EF4-FFF2-40B4-BE49-F238E27FC236}">
                <a16:creationId xmlns:a16="http://schemas.microsoft.com/office/drawing/2014/main" id="{FF5CC883-49D4-4408-8069-5502BAFA3F3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78833" y="1690688"/>
            <a:ext cx="3800690" cy="4780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コンピューターを使いこなす子供のイラスト">
            <a:extLst>
              <a:ext uri="{FF2B5EF4-FFF2-40B4-BE49-F238E27FC236}">
                <a16:creationId xmlns:a16="http://schemas.microsoft.com/office/drawing/2014/main" id="{1F729397-9B0B-4F3B-9D65-E2E8FCAD405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97237" y="2068060"/>
            <a:ext cx="4915930" cy="4780742"/>
          </a:xfrm>
          <a:prstGeom prst="rect">
            <a:avLst/>
          </a:prstGeom>
          <a:noFill/>
          <a:extLst>
            <a:ext uri="{909E8E84-426E-40DD-AFC4-6F175D3DCCD1}">
              <a14:hiddenFill xmlns:a14="http://schemas.microsoft.com/office/drawing/2010/main">
                <a:solidFill>
                  <a:srgbClr val="FFFFFF"/>
                </a:solidFill>
              </a14:hiddenFill>
            </a:ext>
          </a:extLst>
        </p:spPr>
      </p:pic>
      <p:sp>
        <p:nvSpPr>
          <p:cNvPr id="4" name="タイトル 3">
            <a:extLst>
              <a:ext uri="{FF2B5EF4-FFF2-40B4-BE49-F238E27FC236}">
                <a16:creationId xmlns:a16="http://schemas.microsoft.com/office/drawing/2014/main" id="{7DE7D82D-9567-4FFB-97D0-CECEEB9EF523}"/>
              </a:ext>
            </a:extLst>
          </p:cNvPr>
          <p:cNvSpPr>
            <a:spLocks noGrp="1"/>
          </p:cNvSpPr>
          <p:nvPr>
            <p:ph type="title"/>
          </p:nvPr>
        </p:nvSpPr>
        <p:spPr/>
        <p:txBody>
          <a:bodyPr>
            <a:normAutofit/>
          </a:bodyPr>
          <a:lstStyle/>
          <a:p>
            <a:pPr algn="ctr"/>
            <a:r>
              <a:rPr lang="ja-JP" altLang="en-US" sz="6000" b="1" dirty="0"/>
              <a:t>はじめるよ</a:t>
            </a:r>
            <a:endParaRPr lang="en-US" sz="6000" b="1" dirty="0"/>
          </a:p>
        </p:txBody>
      </p:sp>
    </p:spTree>
    <p:extLst>
      <p:ext uri="{BB962C8B-B14F-4D97-AF65-F5344CB8AC3E}">
        <p14:creationId xmlns:p14="http://schemas.microsoft.com/office/powerpoint/2010/main" val="8905038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982CA63F-5A82-4211-A3ED-7A33B4F7AD2B}"/>
              </a:ext>
            </a:extLst>
          </p:cNvPr>
          <p:cNvSpPr/>
          <p:nvPr/>
        </p:nvSpPr>
        <p:spPr>
          <a:xfrm>
            <a:off x="1903228" y="946298"/>
            <a:ext cx="8165805" cy="503983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600" dirty="0"/>
              <a:t>完成</a:t>
            </a:r>
            <a:endParaRPr lang="en-US" sz="9600" dirty="0"/>
          </a:p>
        </p:txBody>
      </p:sp>
    </p:spTree>
    <p:extLst>
      <p:ext uri="{BB962C8B-B14F-4D97-AF65-F5344CB8AC3E}">
        <p14:creationId xmlns:p14="http://schemas.microsoft.com/office/powerpoint/2010/main" val="32583901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1265631-F99D-49C9-8925-776F8D17A7AD}"/>
              </a:ext>
            </a:extLst>
          </p:cNvPr>
          <p:cNvSpPr>
            <a:spLocks noGrp="1"/>
          </p:cNvSpPr>
          <p:nvPr>
            <p:ph type="title"/>
          </p:nvPr>
        </p:nvSpPr>
        <p:spPr>
          <a:xfrm>
            <a:off x="831850" y="1736726"/>
            <a:ext cx="10515600" cy="2852737"/>
          </a:xfrm>
        </p:spPr>
        <p:txBody>
          <a:bodyPr>
            <a:normAutofit/>
          </a:bodyPr>
          <a:lstStyle/>
          <a:p>
            <a:r>
              <a:rPr lang="ja-JP" altLang="en-US" sz="5400" b="1" dirty="0">
                <a:solidFill>
                  <a:srgbClr val="00B050"/>
                </a:solidFill>
              </a:rPr>
              <a:t>攻略</a:t>
            </a:r>
            <a:r>
              <a:rPr lang="en-US" altLang="ja-JP" sz="5400" b="1" dirty="0">
                <a:solidFill>
                  <a:srgbClr val="00B050"/>
                </a:solidFill>
              </a:rPr>
              <a:t>9 </a:t>
            </a:r>
            <a:r>
              <a:rPr lang="ja-JP" altLang="en-US" sz="5400" dirty="0"/>
              <a:t>できた人用アレンジ</a:t>
            </a:r>
            <a:br>
              <a:rPr lang="en-US" altLang="ja-JP" sz="5400" dirty="0"/>
            </a:br>
            <a:r>
              <a:rPr lang="ja-JP" altLang="en-US" sz="5400" dirty="0"/>
              <a:t>フルカラー</a:t>
            </a:r>
            <a:r>
              <a:rPr lang="en-US" altLang="ja-JP" sz="5400" dirty="0"/>
              <a:t>LED</a:t>
            </a:r>
            <a:r>
              <a:rPr lang="ja-JP" altLang="en-US" sz="5400" dirty="0"/>
              <a:t>をつかってみよう</a:t>
            </a:r>
            <a:endParaRPr lang="en-US" sz="5400" dirty="0"/>
          </a:p>
        </p:txBody>
      </p:sp>
      <p:sp>
        <p:nvSpPr>
          <p:cNvPr id="5" name="テキスト プレースホルダー 4">
            <a:extLst>
              <a:ext uri="{FF2B5EF4-FFF2-40B4-BE49-F238E27FC236}">
                <a16:creationId xmlns:a16="http://schemas.microsoft.com/office/drawing/2014/main" id="{1E822F89-3B65-4859-BFF3-41E9D1770D30}"/>
              </a:ext>
            </a:extLst>
          </p:cNvPr>
          <p:cNvSpPr>
            <a:spLocks noGrp="1"/>
          </p:cNvSpPr>
          <p:nvPr>
            <p:ph type="body" idx="1"/>
          </p:nvPr>
        </p:nvSpPr>
        <p:spPr/>
        <p:txBody>
          <a:bodyPr>
            <a:normAutofit/>
          </a:bodyPr>
          <a:lstStyle/>
          <a:p>
            <a:endParaRPr lang="en-US" altLang="ja-JP" dirty="0"/>
          </a:p>
        </p:txBody>
      </p:sp>
    </p:spTree>
    <p:extLst>
      <p:ext uri="{BB962C8B-B14F-4D97-AF65-F5344CB8AC3E}">
        <p14:creationId xmlns:p14="http://schemas.microsoft.com/office/powerpoint/2010/main" val="18268400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9 </a:t>
            </a:r>
            <a:r>
              <a:rPr lang="ja-JP" altLang="en-US" dirty="0"/>
              <a:t>フルカラー</a:t>
            </a:r>
            <a:r>
              <a:rPr lang="en-US" altLang="ja-JP" dirty="0"/>
              <a:t>LED</a:t>
            </a:r>
            <a:r>
              <a:rPr lang="ja-JP" altLang="en-US" dirty="0"/>
              <a:t>をつかってみよう</a:t>
            </a:r>
            <a:endParaRPr lang="en-US" dirty="0"/>
          </a:p>
        </p:txBody>
      </p:sp>
      <p:sp>
        <p:nvSpPr>
          <p:cNvPr id="29" name="テキスト ボックス 28">
            <a:extLst>
              <a:ext uri="{FF2B5EF4-FFF2-40B4-BE49-F238E27FC236}">
                <a16:creationId xmlns:a16="http://schemas.microsoft.com/office/drawing/2014/main" id="{F439151A-26DB-44EE-8E23-4D95608591C7}"/>
              </a:ext>
            </a:extLst>
          </p:cNvPr>
          <p:cNvSpPr txBox="1"/>
          <p:nvPr/>
        </p:nvSpPr>
        <p:spPr>
          <a:xfrm>
            <a:off x="10655431" y="0"/>
            <a:ext cx="1536569" cy="523220"/>
          </a:xfrm>
          <a:prstGeom prst="rect">
            <a:avLst/>
          </a:prstGeom>
          <a:solidFill>
            <a:schemeClr val="accent6">
              <a:lumMod val="50000"/>
            </a:schemeClr>
          </a:solidFill>
          <a:ln>
            <a:noFill/>
          </a:ln>
        </p:spPr>
        <p:txBody>
          <a:bodyPr wrap="square" rtlCol="0">
            <a:spAutoFit/>
          </a:bodyPr>
          <a:lstStyle/>
          <a:p>
            <a:r>
              <a:rPr lang="ja-JP" altLang="en-US" sz="2800" b="1" dirty="0">
                <a:solidFill>
                  <a:schemeClr val="bg1"/>
                </a:solidFill>
              </a:rPr>
              <a:t>回路</a:t>
            </a:r>
            <a:r>
              <a:rPr lang="en-US" altLang="ja-JP" sz="2800" b="1" dirty="0">
                <a:solidFill>
                  <a:schemeClr val="bg1"/>
                </a:solidFill>
              </a:rPr>
              <a:t>9-1</a:t>
            </a:r>
            <a:endParaRPr lang="en-US" sz="2800" b="1" dirty="0">
              <a:solidFill>
                <a:schemeClr val="bg1"/>
              </a:solidFill>
            </a:endParaRPr>
          </a:p>
        </p:txBody>
      </p:sp>
      <p:sp>
        <p:nvSpPr>
          <p:cNvPr id="22" name="コンテンツ プレースホルダー 21">
            <a:extLst>
              <a:ext uri="{FF2B5EF4-FFF2-40B4-BE49-F238E27FC236}">
                <a16:creationId xmlns:a16="http://schemas.microsoft.com/office/drawing/2014/main" id="{A1D22149-F9F6-4709-A7C2-42239ABFDCA3}"/>
              </a:ext>
            </a:extLst>
          </p:cNvPr>
          <p:cNvSpPr>
            <a:spLocks noGrp="1"/>
          </p:cNvSpPr>
          <p:nvPr>
            <p:ph idx="1"/>
          </p:nvPr>
        </p:nvSpPr>
        <p:spPr>
          <a:xfrm>
            <a:off x="4317441" y="1834540"/>
            <a:ext cx="7053105" cy="4771534"/>
          </a:xfrm>
        </p:spPr>
        <p:txBody>
          <a:bodyPr>
            <a:normAutofit fontScale="92500" lnSpcReduction="10000"/>
          </a:bodyPr>
          <a:lstStyle/>
          <a:p>
            <a:pPr marL="0" indent="0">
              <a:buNone/>
            </a:pPr>
            <a:r>
              <a:rPr lang="ja-JP" altLang="en-US" dirty="0">
                <a:solidFill>
                  <a:schemeClr val="accent6"/>
                </a:solidFill>
              </a:rPr>
              <a:t>部品を配るのでつくってね</a:t>
            </a:r>
            <a:endParaRPr lang="en-US" altLang="ja-JP" dirty="0">
              <a:solidFill>
                <a:schemeClr val="accent6"/>
              </a:solidFill>
            </a:endParaRPr>
          </a:p>
          <a:p>
            <a:r>
              <a:rPr lang="ja-JP" altLang="en-US" dirty="0"/>
              <a:t>フルカラー</a:t>
            </a:r>
            <a:r>
              <a:rPr lang="en-US" altLang="ja-JP" dirty="0"/>
              <a:t>LED       </a:t>
            </a:r>
            <a:r>
              <a:rPr lang="ja-JP" altLang="en-US" dirty="0"/>
              <a:t> </a:t>
            </a:r>
            <a:r>
              <a:rPr lang="en-US" altLang="ja-JP" dirty="0"/>
              <a:t>1</a:t>
            </a:r>
            <a:r>
              <a:rPr lang="ja-JP" altLang="en-US" dirty="0"/>
              <a:t>個</a:t>
            </a:r>
            <a:endParaRPr lang="en-US" altLang="ja-JP" dirty="0"/>
          </a:p>
          <a:p>
            <a:r>
              <a:rPr lang="en-US" altLang="ja-JP" dirty="0"/>
              <a:t>R,G,B</a:t>
            </a:r>
            <a:r>
              <a:rPr lang="ja-JP" altLang="en-US" dirty="0"/>
              <a:t>用ケーブル     ３本</a:t>
            </a:r>
            <a:endParaRPr lang="en-US" altLang="ja-JP" dirty="0"/>
          </a:p>
          <a:p>
            <a:r>
              <a:rPr lang="en-US" altLang="ja-JP" dirty="0"/>
              <a:t>470Ω</a:t>
            </a:r>
            <a:r>
              <a:rPr lang="ja-JP" altLang="en-US" dirty="0"/>
              <a:t>抵抗　　    　３個</a:t>
            </a:r>
            <a:endParaRPr lang="en-US" altLang="ja-JP" dirty="0"/>
          </a:p>
          <a:p>
            <a:r>
              <a:rPr lang="ja-JP" altLang="en-US" dirty="0"/>
              <a:t>プラス用ケーブル   １本</a:t>
            </a:r>
            <a:endParaRPr lang="en-US" altLang="ja-JP" dirty="0"/>
          </a:p>
          <a:p>
            <a:r>
              <a:rPr lang="en-US" altLang="ja-JP" dirty="0"/>
              <a:t>LED</a:t>
            </a:r>
            <a:r>
              <a:rPr lang="ja-JP" altLang="en-US" dirty="0"/>
              <a:t>キャップ　　　１個   </a:t>
            </a:r>
            <a:r>
              <a:rPr lang="en-US" altLang="ja-JP" dirty="0"/>
              <a:t>LED</a:t>
            </a:r>
            <a:r>
              <a:rPr lang="ja-JP" altLang="en-US" dirty="0"/>
              <a:t>にかぶせる</a:t>
            </a:r>
            <a:endParaRPr lang="en-US" altLang="ja-JP" dirty="0"/>
          </a:p>
          <a:p>
            <a:pPr marL="0" indent="0">
              <a:buNone/>
            </a:pPr>
            <a:endParaRPr lang="en-US" altLang="ja-JP" dirty="0">
              <a:solidFill>
                <a:schemeClr val="accent6"/>
              </a:solidFill>
            </a:endParaRPr>
          </a:p>
          <a:p>
            <a:pPr marL="0" indent="0">
              <a:buNone/>
            </a:pPr>
            <a:r>
              <a:rPr lang="ja-JP" altLang="en-US" dirty="0">
                <a:solidFill>
                  <a:schemeClr val="accent6"/>
                </a:solidFill>
              </a:rPr>
              <a:t>こんどは</a:t>
            </a:r>
            <a:r>
              <a:rPr lang="en-US" altLang="ja-JP" dirty="0">
                <a:solidFill>
                  <a:schemeClr val="accent6"/>
                </a:solidFill>
              </a:rPr>
              <a:t>LED</a:t>
            </a:r>
            <a:r>
              <a:rPr lang="ja-JP" altLang="en-US" dirty="0">
                <a:solidFill>
                  <a:schemeClr val="accent6"/>
                </a:solidFill>
              </a:rPr>
              <a:t>が４本足。４つのケーブルで</a:t>
            </a:r>
            <a:endParaRPr lang="en-US" altLang="ja-JP" dirty="0">
              <a:solidFill>
                <a:schemeClr val="accent6"/>
              </a:solidFill>
            </a:endParaRPr>
          </a:p>
          <a:p>
            <a:pPr marL="0" indent="0">
              <a:buNone/>
            </a:pPr>
            <a:r>
              <a:rPr lang="ja-JP" altLang="en-US" dirty="0">
                <a:solidFill>
                  <a:schemeClr val="accent6"/>
                </a:solidFill>
              </a:rPr>
              <a:t>つなげる。</a:t>
            </a:r>
            <a:endParaRPr lang="en-US" altLang="ja-JP" dirty="0">
              <a:solidFill>
                <a:schemeClr val="accent6"/>
              </a:solidFill>
            </a:endParaRPr>
          </a:p>
          <a:p>
            <a:pPr marL="0" indent="0">
              <a:buNone/>
            </a:pPr>
            <a:r>
              <a:rPr lang="ja-JP" altLang="en-US" dirty="0">
                <a:solidFill>
                  <a:schemeClr val="accent4"/>
                </a:solidFill>
              </a:rPr>
              <a:t>あっちの３本と、こっちの１本でケーブルの種類が違うよ</a:t>
            </a:r>
            <a:endParaRPr lang="en-US" altLang="ja-JP" dirty="0">
              <a:solidFill>
                <a:schemeClr val="accent4"/>
              </a:solidFill>
            </a:endParaRPr>
          </a:p>
          <a:p>
            <a:pPr marL="0" indent="0">
              <a:buNone/>
            </a:pPr>
            <a:endParaRPr lang="en-US" dirty="0"/>
          </a:p>
        </p:txBody>
      </p:sp>
      <p:pic>
        <p:nvPicPr>
          <p:cNvPr id="49" name="コンテンツ プレースホルダー 12">
            <a:extLst>
              <a:ext uri="{FF2B5EF4-FFF2-40B4-BE49-F238E27FC236}">
                <a16:creationId xmlns:a16="http://schemas.microsoft.com/office/drawing/2014/main" id="{1D675289-7EFD-46EF-83F6-800AC16A207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81940" y="2609067"/>
            <a:ext cx="4771534" cy="2996083"/>
          </a:xfrm>
          <a:prstGeom prst="rect">
            <a:avLst/>
          </a:prstGeom>
        </p:spPr>
      </p:pic>
      <p:cxnSp>
        <p:nvCxnSpPr>
          <p:cNvPr id="24" name="直線矢印コネクタ 23">
            <a:extLst>
              <a:ext uri="{FF2B5EF4-FFF2-40B4-BE49-F238E27FC236}">
                <a16:creationId xmlns:a16="http://schemas.microsoft.com/office/drawing/2014/main" id="{682E6E17-0E23-406D-9B0F-66C897DF9036}"/>
              </a:ext>
            </a:extLst>
          </p:cNvPr>
          <p:cNvCxnSpPr>
            <a:cxnSpLocks/>
          </p:cNvCxnSpPr>
          <p:nvPr/>
        </p:nvCxnSpPr>
        <p:spPr>
          <a:xfrm flipH="1" flipV="1">
            <a:off x="3326004" y="2055814"/>
            <a:ext cx="1024932" cy="3256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C490A8C9-463D-4530-B07C-FF1F9AC76AC3}"/>
              </a:ext>
            </a:extLst>
          </p:cNvPr>
          <p:cNvCxnSpPr>
            <a:cxnSpLocks/>
          </p:cNvCxnSpPr>
          <p:nvPr/>
        </p:nvCxnSpPr>
        <p:spPr>
          <a:xfrm flipH="1">
            <a:off x="3235570" y="3758562"/>
            <a:ext cx="1115366" cy="10947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CB57E06E-1243-4625-8E39-3557F00E3511}"/>
              </a:ext>
            </a:extLst>
          </p:cNvPr>
          <p:cNvCxnSpPr>
            <a:cxnSpLocks/>
          </p:cNvCxnSpPr>
          <p:nvPr/>
        </p:nvCxnSpPr>
        <p:spPr>
          <a:xfrm flipH="1">
            <a:off x="2090058" y="3326004"/>
            <a:ext cx="2260878" cy="17886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44D3E968-3305-468E-879B-465F779B5B54}"/>
              </a:ext>
            </a:extLst>
          </p:cNvPr>
          <p:cNvCxnSpPr>
            <a:cxnSpLocks/>
          </p:cNvCxnSpPr>
          <p:nvPr/>
        </p:nvCxnSpPr>
        <p:spPr>
          <a:xfrm flipH="1">
            <a:off x="2284326" y="2901611"/>
            <a:ext cx="2066610" cy="10947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フリーフォーム: 図形 7">
            <a:extLst>
              <a:ext uri="{FF2B5EF4-FFF2-40B4-BE49-F238E27FC236}">
                <a16:creationId xmlns:a16="http://schemas.microsoft.com/office/drawing/2014/main" id="{367D9ABB-BB04-4433-A8FF-672B80C79A97}"/>
              </a:ext>
            </a:extLst>
          </p:cNvPr>
          <p:cNvSpPr/>
          <p:nvPr/>
        </p:nvSpPr>
        <p:spPr>
          <a:xfrm>
            <a:off x="1939332" y="5325627"/>
            <a:ext cx="2401556" cy="1197902"/>
          </a:xfrm>
          <a:custGeom>
            <a:avLst/>
            <a:gdLst>
              <a:gd name="connsiteX0" fmla="*/ 2401556 w 2401556"/>
              <a:gd name="connsiteY0" fmla="*/ 351693 h 1290915"/>
              <a:gd name="connsiteX1" fmla="*/ 964642 w 2401556"/>
              <a:gd name="connsiteY1" fmla="*/ 1286189 h 1290915"/>
              <a:gd name="connsiteX2" fmla="*/ 0 w 2401556"/>
              <a:gd name="connsiteY2" fmla="*/ 0 h 1290915"/>
            </a:gdLst>
            <a:ahLst/>
            <a:cxnLst>
              <a:cxn ang="0">
                <a:pos x="connsiteX0" y="connsiteY0"/>
              </a:cxn>
              <a:cxn ang="0">
                <a:pos x="connsiteX1" y="connsiteY1"/>
              </a:cxn>
              <a:cxn ang="0">
                <a:pos x="connsiteX2" y="connsiteY2"/>
              </a:cxn>
            </a:cxnLst>
            <a:rect l="l" t="t" r="r" b="b"/>
            <a:pathLst>
              <a:path w="2401556" h="1290915">
                <a:moveTo>
                  <a:pt x="2401556" y="351693"/>
                </a:moveTo>
                <a:cubicBezTo>
                  <a:pt x="1883228" y="848248"/>
                  <a:pt x="1364901" y="1344804"/>
                  <a:pt x="964642" y="1286189"/>
                </a:cubicBezTo>
                <a:cubicBezTo>
                  <a:pt x="564383" y="1227574"/>
                  <a:pt x="282191" y="613787"/>
                  <a:pt x="0" y="0"/>
                </a:cubicBezTo>
              </a:path>
            </a:pathLst>
          </a:custGeom>
          <a:noFill/>
          <a:ln w="381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線矢印コネクタ 9">
            <a:extLst>
              <a:ext uri="{FF2B5EF4-FFF2-40B4-BE49-F238E27FC236}">
                <a16:creationId xmlns:a16="http://schemas.microsoft.com/office/drawing/2014/main" id="{4F91746F-B017-4B36-AD9B-63433720D4A5}"/>
              </a:ext>
            </a:extLst>
          </p:cNvPr>
          <p:cNvCxnSpPr>
            <a:cxnSpLocks/>
          </p:cNvCxnSpPr>
          <p:nvPr/>
        </p:nvCxnSpPr>
        <p:spPr>
          <a:xfrm flipH="1">
            <a:off x="3326005" y="5687367"/>
            <a:ext cx="974690" cy="28371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フローチャート: 論理積ゲート 2">
            <a:extLst>
              <a:ext uri="{FF2B5EF4-FFF2-40B4-BE49-F238E27FC236}">
                <a16:creationId xmlns:a16="http://schemas.microsoft.com/office/drawing/2014/main" id="{851E4853-FF62-4E2D-A6F6-10F76D2DC230}"/>
              </a:ext>
            </a:extLst>
          </p:cNvPr>
          <p:cNvSpPr/>
          <p:nvPr/>
        </p:nvSpPr>
        <p:spPr>
          <a:xfrm rot="16200000">
            <a:off x="1437153" y="1931609"/>
            <a:ext cx="532084" cy="472273"/>
          </a:xfrm>
          <a:prstGeom prst="flowChartDelay">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sz="800" dirty="0">
                <a:solidFill>
                  <a:schemeClr val="tx1"/>
                </a:solidFill>
              </a:rPr>
              <a:t>キャップ</a:t>
            </a:r>
            <a:endParaRPr lang="en-US" sz="800" dirty="0">
              <a:solidFill>
                <a:schemeClr val="tx1"/>
              </a:solidFill>
            </a:endParaRPr>
          </a:p>
        </p:txBody>
      </p:sp>
      <p:sp>
        <p:nvSpPr>
          <p:cNvPr id="5" name="フリーフォーム: 図形 4">
            <a:extLst>
              <a:ext uri="{FF2B5EF4-FFF2-40B4-BE49-F238E27FC236}">
                <a16:creationId xmlns:a16="http://schemas.microsoft.com/office/drawing/2014/main" id="{BE654D22-64FF-4BD1-9D54-3E17AD574342}"/>
              </a:ext>
            </a:extLst>
          </p:cNvPr>
          <p:cNvSpPr/>
          <p:nvPr/>
        </p:nvSpPr>
        <p:spPr>
          <a:xfrm>
            <a:off x="2039815" y="1229428"/>
            <a:ext cx="964642" cy="800339"/>
          </a:xfrm>
          <a:custGeom>
            <a:avLst/>
            <a:gdLst>
              <a:gd name="connsiteX0" fmla="*/ 0 w 964642"/>
              <a:gd name="connsiteY0" fmla="*/ 800339 h 800339"/>
              <a:gd name="connsiteX1" fmla="*/ 663192 w 964642"/>
              <a:gd name="connsiteY1" fmla="*/ 6519 h 800339"/>
              <a:gd name="connsiteX2" fmla="*/ 964642 w 964642"/>
              <a:gd name="connsiteY2" fmla="*/ 488840 h 800339"/>
            </a:gdLst>
            <a:ahLst/>
            <a:cxnLst>
              <a:cxn ang="0">
                <a:pos x="connsiteX0" y="connsiteY0"/>
              </a:cxn>
              <a:cxn ang="0">
                <a:pos x="connsiteX1" y="connsiteY1"/>
              </a:cxn>
              <a:cxn ang="0">
                <a:pos x="connsiteX2" y="connsiteY2"/>
              </a:cxn>
            </a:cxnLst>
            <a:rect l="l" t="t" r="r" b="b"/>
            <a:pathLst>
              <a:path w="964642" h="800339">
                <a:moveTo>
                  <a:pt x="0" y="800339"/>
                </a:moveTo>
                <a:cubicBezTo>
                  <a:pt x="251209" y="429387"/>
                  <a:pt x="502418" y="58436"/>
                  <a:pt x="663192" y="6519"/>
                </a:cubicBezTo>
                <a:cubicBezTo>
                  <a:pt x="823966" y="-45398"/>
                  <a:pt x="894304" y="221721"/>
                  <a:pt x="964642" y="488840"/>
                </a:cubicBezTo>
              </a:path>
            </a:pathLst>
          </a:custGeom>
          <a:noFill/>
          <a:ln w="3810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直線矢印コネクタ 17">
            <a:extLst>
              <a:ext uri="{FF2B5EF4-FFF2-40B4-BE49-F238E27FC236}">
                <a16:creationId xmlns:a16="http://schemas.microsoft.com/office/drawing/2014/main" id="{C20CACFC-F3B8-4211-BCF7-6F0064C50530}"/>
              </a:ext>
            </a:extLst>
          </p:cNvPr>
          <p:cNvCxnSpPr>
            <a:cxnSpLocks/>
            <a:stCxn id="22" idx="1"/>
          </p:cNvCxnSpPr>
          <p:nvPr/>
        </p:nvCxnSpPr>
        <p:spPr>
          <a:xfrm flipH="1" flipV="1">
            <a:off x="1939332" y="2475485"/>
            <a:ext cx="2378109" cy="17448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6" name="グループ化 15">
            <a:extLst>
              <a:ext uri="{FF2B5EF4-FFF2-40B4-BE49-F238E27FC236}">
                <a16:creationId xmlns:a16="http://schemas.microsoft.com/office/drawing/2014/main" id="{1FB3BC6A-7C4E-4FE2-8024-8D481813BEB5}"/>
              </a:ext>
            </a:extLst>
          </p:cNvPr>
          <p:cNvGrpSpPr/>
          <p:nvPr/>
        </p:nvGrpSpPr>
        <p:grpSpPr>
          <a:xfrm>
            <a:off x="-5082" y="8472"/>
            <a:ext cx="1786748" cy="546848"/>
            <a:chOff x="550140" y="4508477"/>
            <a:chExt cx="1786748" cy="546848"/>
          </a:xfrm>
        </p:grpSpPr>
        <p:sp>
          <p:nvSpPr>
            <p:cNvPr id="17" name="テキスト ボックス 16">
              <a:extLst>
                <a:ext uri="{FF2B5EF4-FFF2-40B4-BE49-F238E27FC236}">
                  <a16:creationId xmlns:a16="http://schemas.microsoft.com/office/drawing/2014/main" id="{CE048629-2617-408B-83C3-4BFD70E14B8C}"/>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19" name="Picture 2" descr="工作をする子供たちのイラスト | かわいいフリー素材集 いらすとや">
              <a:extLst>
                <a:ext uri="{FF2B5EF4-FFF2-40B4-BE49-F238E27FC236}">
                  <a16:creationId xmlns:a16="http://schemas.microsoft.com/office/drawing/2014/main" id="{8873A646-776F-45A0-839D-8ECDC88AA429}"/>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900914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9 </a:t>
            </a:r>
            <a:r>
              <a:rPr lang="ja-JP" altLang="en-US" dirty="0"/>
              <a:t>フルカラー</a:t>
            </a:r>
            <a:r>
              <a:rPr lang="en-US" altLang="ja-JP" dirty="0"/>
              <a:t>LED</a:t>
            </a:r>
            <a:r>
              <a:rPr lang="ja-JP" altLang="en-US" dirty="0"/>
              <a:t>をつかってみよう</a:t>
            </a:r>
            <a:endParaRPr lang="en-US" dirty="0"/>
          </a:p>
        </p:txBody>
      </p:sp>
      <p:sp>
        <p:nvSpPr>
          <p:cNvPr id="3" name="コンテンツ プレースホルダー 2">
            <a:extLst>
              <a:ext uri="{FF2B5EF4-FFF2-40B4-BE49-F238E27FC236}">
                <a16:creationId xmlns:a16="http://schemas.microsoft.com/office/drawing/2014/main" id="{FB981783-16EF-477A-8D7D-2C3397401C34}"/>
              </a:ext>
            </a:extLst>
          </p:cNvPr>
          <p:cNvSpPr>
            <a:spLocks noGrp="1"/>
          </p:cNvSpPr>
          <p:nvPr>
            <p:ph idx="1"/>
          </p:nvPr>
        </p:nvSpPr>
        <p:spPr>
          <a:xfrm>
            <a:off x="337530" y="1544116"/>
            <a:ext cx="7965434" cy="4410329"/>
          </a:xfrm>
        </p:spPr>
        <p:txBody>
          <a:bodyPr/>
          <a:lstStyle/>
          <a:p>
            <a:pPr marL="0" indent="0">
              <a:buNone/>
            </a:pPr>
            <a:r>
              <a:rPr lang="ja-JP" altLang="en-US" dirty="0"/>
              <a:t>つなぎ方の説明  </a:t>
            </a:r>
            <a:r>
              <a:rPr lang="en-US" altLang="ja-JP" dirty="0"/>
              <a:t>LED</a:t>
            </a:r>
            <a:r>
              <a:rPr lang="ja-JP" altLang="en-US" dirty="0"/>
              <a:t>の足の長さを見て、</a:t>
            </a:r>
            <a:endParaRPr lang="en-US" altLang="ja-JP" dirty="0"/>
          </a:p>
          <a:p>
            <a:r>
              <a:rPr lang="en-US" altLang="ja-JP" b="1" dirty="0"/>
              <a:t>1</a:t>
            </a:r>
            <a:r>
              <a:rPr lang="ja-JP" altLang="en-US" b="1" dirty="0"/>
              <a:t>番長い足とプラス</a:t>
            </a:r>
            <a:r>
              <a:rPr lang="en-US" altLang="ja-JP" b="1" dirty="0"/>
              <a:t>(</a:t>
            </a:r>
            <a:r>
              <a:rPr lang="ja-JP" altLang="en-US" b="1" dirty="0"/>
              <a:t>下の５番目</a:t>
            </a:r>
            <a:r>
              <a:rPr lang="en-US" altLang="ja-JP" b="1" dirty="0"/>
              <a:t>)</a:t>
            </a:r>
          </a:p>
          <a:p>
            <a:r>
              <a:rPr lang="en-US" altLang="ja-JP" b="1" dirty="0">
                <a:solidFill>
                  <a:srgbClr val="FF0000"/>
                </a:solidFill>
              </a:rPr>
              <a:t>2</a:t>
            </a:r>
            <a:r>
              <a:rPr lang="ja-JP" altLang="en-US" b="1" dirty="0">
                <a:solidFill>
                  <a:srgbClr val="FF0000"/>
                </a:solidFill>
              </a:rPr>
              <a:t>番目に長い端っこの足と</a:t>
            </a:r>
            <a:r>
              <a:rPr lang="en-US" altLang="ja-JP" b="1" dirty="0">
                <a:solidFill>
                  <a:srgbClr val="FF0000"/>
                </a:solidFill>
              </a:rPr>
              <a:t>GP6(</a:t>
            </a:r>
            <a:r>
              <a:rPr lang="ja-JP" altLang="en-US" b="1" dirty="0">
                <a:solidFill>
                  <a:srgbClr val="FF0000"/>
                </a:solidFill>
              </a:rPr>
              <a:t>９番目のピン）</a:t>
            </a:r>
            <a:r>
              <a:rPr lang="en-US" altLang="ja-JP" b="1" dirty="0">
                <a:solidFill>
                  <a:srgbClr val="FF0000"/>
                </a:solidFill>
              </a:rPr>
              <a:t> </a:t>
            </a:r>
          </a:p>
          <a:p>
            <a:r>
              <a:rPr lang="en-US" altLang="ja-JP" b="1" dirty="0">
                <a:solidFill>
                  <a:schemeClr val="accent6"/>
                </a:solidFill>
              </a:rPr>
              <a:t>2</a:t>
            </a:r>
            <a:r>
              <a:rPr lang="ja-JP" altLang="en-US" b="1" dirty="0">
                <a:solidFill>
                  <a:schemeClr val="accent6"/>
                </a:solidFill>
              </a:rPr>
              <a:t>番目に長い真ん中の足と</a:t>
            </a:r>
            <a:r>
              <a:rPr lang="en-US" altLang="ja-JP" b="1" dirty="0">
                <a:solidFill>
                  <a:schemeClr val="accent6"/>
                </a:solidFill>
              </a:rPr>
              <a:t>GP7(10</a:t>
            </a:r>
            <a:r>
              <a:rPr lang="ja-JP" altLang="en-US" b="1" dirty="0">
                <a:solidFill>
                  <a:schemeClr val="accent6"/>
                </a:solidFill>
              </a:rPr>
              <a:t>番目</a:t>
            </a:r>
            <a:r>
              <a:rPr lang="en-US" altLang="ja-JP" b="1" dirty="0">
                <a:solidFill>
                  <a:schemeClr val="accent6"/>
                </a:solidFill>
              </a:rPr>
              <a:t>) </a:t>
            </a:r>
          </a:p>
          <a:p>
            <a:r>
              <a:rPr lang="ja-JP" altLang="en-US" b="1" dirty="0">
                <a:solidFill>
                  <a:schemeClr val="accent1"/>
                </a:solidFill>
              </a:rPr>
              <a:t>一番短い足と</a:t>
            </a:r>
            <a:r>
              <a:rPr lang="en-US" altLang="ja-JP" b="1" dirty="0">
                <a:solidFill>
                  <a:schemeClr val="accent1"/>
                </a:solidFill>
              </a:rPr>
              <a:t>GP8(11</a:t>
            </a:r>
            <a:r>
              <a:rPr lang="ja-JP" altLang="en-US" b="1" dirty="0">
                <a:solidFill>
                  <a:schemeClr val="accent1"/>
                </a:solidFill>
              </a:rPr>
              <a:t>番目</a:t>
            </a:r>
            <a:r>
              <a:rPr lang="en-US" altLang="ja-JP" b="1" dirty="0">
                <a:solidFill>
                  <a:schemeClr val="accent1"/>
                </a:solidFill>
              </a:rPr>
              <a:t>)</a:t>
            </a:r>
          </a:p>
          <a:p>
            <a:pPr marL="0" indent="0">
              <a:buNone/>
            </a:pPr>
            <a:r>
              <a:rPr lang="ja-JP" altLang="en-US" dirty="0"/>
              <a:t>につなぐ</a:t>
            </a:r>
            <a:endParaRPr lang="en-US" altLang="ja-JP" dirty="0"/>
          </a:p>
          <a:p>
            <a:pPr marL="0" indent="0">
              <a:buNone/>
            </a:pPr>
            <a:r>
              <a:rPr lang="ja-JP" altLang="en-US" dirty="0"/>
              <a:t>ここに抵抗を入れる</a:t>
            </a:r>
            <a:endParaRPr lang="en-US" dirty="0"/>
          </a:p>
        </p:txBody>
      </p:sp>
      <p:grpSp>
        <p:nvGrpSpPr>
          <p:cNvPr id="27" name="グループ化 26">
            <a:extLst>
              <a:ext uri="{FF2B5EF4-FFF2-40B4-BE49-F238E27FC236}">
                <a16:creationId xmlns:a16="http://schemas.microsoft.com/office/drawing/2014/main" id="{90C2160F-72C4-41A8-93D2-94E9FC023668}"/>
              </a:ext>
            </a:extLst>
          </p:cNvPr>
          <p:cNvGrpSpPr/>
          <p:nvPr/>
        </p:nvGrpSpPr>
        <p:grpSpPr>
          <a:xfrm>
            <a:off x="10267254" y="1058744"/>
            <a:ext cx="1384663" cy="3886200"/>
            <a:chOff x="6151309" y="2464572"/>
            <a:chExt cx="1384663" cy="3886200"/>
          </a:xfrm>
        </p:grpSpPr>
        <p:sp>
          <p:nvSpPr>
            <p:cNvPr id="6" name="フローチャート: 論理積ゲート 5">
              <a:extLst>
                <a:ext uri="{FF2B5EF4-FFF2-40B4-BE49-F238E27FC236}">
                  <a16:creationId xmlns:a16="http://schemas.microsoft.com/office/drawing/2014/main" id="{4F70D4B6-9C4F-46E3-85B9-E5A2F3D0658A}"/>
                </a:ext>
              </a:extLst>
            </p:cNvPr>
            <p:cNvSpPr/>
            <p:nvPr/>
          </p:nvSpPr>
          <p:spPr>
            <a:xfrm rot="16200000">
              <a:off x="6014150" y="2601731"/>
              <a:ext cx="1658982" cy="1384663"/>
            </a:xfrm>
            <a:prstGeom prst="flowChartDelay">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楕円 6">
              <a:extLst>
                <a:ext uri="{FF2B5EF4-FFF2-40B4-BE49-F238E27FC236}">
                  <a16:creationId xmlns:a16="http://schemas.microsoft.com/office/drawing/2014/main" id="{68EC3588-80F9-4275-A913-E6CEB4141F4A}"/>
                </a:ext>
              </a:extLst>
            </p:cNvPr>
            <p:cNvSpPr/>
            <p:nvPr/>
          </p:nvSpPr>
          <p:spPr>
            <a:xfrm>
              <a:off x="7057736" y="3111180"/>
              <a:ext cx="328746" cy="285619"/>
            </a:xfrm>
            <a:prstGeom prst="ellipse">
              <a:avLst/>
            </a:prstGeom>
            <a:solidFill>
              <a:srgbClr val="FF0000"/>
            </a:solidFill>
            <a:ln w="28575">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コネクタ 7">
              <a:extLst>
                <a:ext uri="{FF2B5EF4-FFF2-40B4-BE49-F238E27FC236}">
                  <a16:creationId xmlns:a16="http://schemas.microsoft.com/office/drawing/2014/main" id="{384DE662-7714-467A-9122-0DF9C19DA19E}"/>
                </a:ext>
              </a:extLst>
            </p:cNvPr>
            <p:cNvCxnSpPr>
              <a:cxnSpLocks/>
            </p:cNvCxnSpPr>
            <p:nvPr/>
          </p:nvCxnSpPr>
          <p:spPr>
            <a:xfrm flipV="1">
              <a:off x="6344979" y="3396800"/>
              <a:ext cx="0" cy="548640"/>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619758B0-FB71-4C77-9124-6A7734595AF4}"/>
                </a:ext>
              </a:extLst>
            </p:cNvPr>
            <p:cNvCxnSpPr>
              <a:cxnSpLocks/>
            </p:cNvCxnSpPr>
            <p:nvPr/>
          </p:nvCxnSpPr>
          <p:spPr>
            <a:xfrm flipV="1">
              <a:off x="6478541" y="3396800"/>
              <a:ext cx="0" cy="365760"/>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F75677E4-6A9E-4ECB-94AD-70D9D5E0682E}"/>
                </a:ext>
              </a:extLst>
            </p:cNvPr>
            <p:cNvSpPr/>
            <p:nvPr/>
          </p:nvSpPr>
          <p:spPr>
            <a:xfrm>
              <a:off x="6661450" y="3111180"/>
              <a:ext cx="328746" cy="285619"/>
            </a:xfrm>
            <a:prstGeom prst="ellipse">
              <a:avLst/>
            </a:prstGeom>
            <a:solidFill>
              <a:schemeClr val="accent6"/>
            </a:solidFill>
            <a:ln w="28575">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直線コネクタ 14">
              <a:extLst>
                <a:ext uri="{FF2B5EF4-FFF2-40B4-BE49-F238E27FC236}">
                  <a16:creationId xmlns:a16="http://schemas.microsoft.com/office/drawing/2014/main" id="{F9D8088B-07B4-4608-A62A-FA0CA6DDA896}"/>
                </a:ext>
              </a:extLst>
            </p:cNvPr>
            <p:cNvCxnSpPr>
              <a:cxnSpLocks/>
            </p:cNvCxnSpPr>
            <p:nvPr/>
          </p:nvCxnSpPr>
          <p:spPr>
            <a:xfrm flipV="1">
              <a:off x="6757149" y="3390269"/>
              <a:ext cx="0" cy="548640"/>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41304DF8-6251-4634-9989-F08E1080B411}"/>
                </a:ext>
              </a:extLst>
            </p:cNvPr>
            <p:cNvCxnSpPr>
              <a:cxnSpLocks/>
            </p:cNvCxnSpPr>
            <p:nvPr/>
          </p:nvCxnSpPr>
          <p:spPr>
            <a:xfrm flipV="1">
              <a:off x="6890711" y="3390269"/>
              <a:ext cx="0" cy="365760"/>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522B23EF-53D5-4B0D-A7D8-F033926EFC5A}"/>
                </a:ext>
              </a:extLst>
            </p:cNvPr>
            <p:cNvSpPr/>
            <p:nvPr/>
          </p:nvSpPr>
          <p:spPr>
            <a:xfrm>
              <a:off x="6265164" y="3111180"/>
              <a:ext cx="328746" cy="285619"/>
            </a:xfrm>
            <a:prstGeom prst="ellipse">
              <a:avLst/>
            </a:prstGeom>
            <a:solidFill>
              <a:schemeClr val="accent1"/>
            </a:solidFill>
            <a:ln w="28575">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直線コネクタ 17">
              <a:extLst>
                <a:ext uri="{FF2B5EF4-FFF2-40B4-BE49-F238E27FC236}">
                  <a16:creationId xmlns:a16="http://schemas.microsoft.com/office/drawing/2014/main" id="{2FF49127-68EC-4A3B-88FF-6F8FAAE5C09F}"/>
                </a:ext>
              </a:extLst>
            </p:cNvPr>
            <p:cNvCxnSpPr>
              <a:cxnSpLocks/>
            </p:cNvCxnSpPr>
            <p:nvPr/>
          </p:nvCxnSpPr>
          <p:spPr>
            <a:xfrm flipV="1">
              <a:off x="7164149" y="3396800"/>
              <a:ext cx="0" cy="548640"/>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C1D3-8257-4B8F-BBC2-D656A408E6BE}"/>
                </a:ext>
              </a:extLst>
            </p:cNvPr>
            <p:cNvCxnSpPr>
              <a:cxnSpLocks/>
            </p:cNvCxnSpPr>
            <p:nvPr/>
          </p:nvCxnSpPr>
          <p:spPr>
            <a:xfrm flipV="1">
              <a:off x="7297711" y="3396800"/>
              <a:ext cx="0" cy="365760"/>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0D595C4-CAC3-4B4F-A209-A54FBBBC4CA3}"/>
                </a:ext>
              </a:extLst>
            </p:cNvPr>
            <p:cNvCxnSpPr>
              <a:cxnSpLocks/>
            </p:cNvCxnSpPr>
            <p:nvPr/>
          </p:nvCxnSpPr>
          <p:spPr>
            <a:xfrm flipV="1">
              <a:off x="6344979" y="3938909"/>
              <a:ext cx="819170" cy="6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35C4DB3-5339-42FB-91F6-C03B94B82008}"/>
                </a:ext>
              </a:extLst>
            </p:cNvPr>
            <p:cNvCxnSpPr>
              <a:cxnSpLocks/>
            </p:cNvCxnSpPr>
            <p:nvPr/>
          </p:nvCxnSpPr>
          <p:spPr>
            <a:xfrm flipV="1">
              <a:off x="7080725" y="3938910"/>
              <a:ext cx="0" cy="2411862"/>
            </a:xfrm>
            <a:prstGeom prst="line">
              <a:avLst/>
            </a:prstGeom>
            <a:ln w="5715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CAF3948-A0CB-436D-ABB6-6CBBED4F55A8}"/>
                </a:ext>
              </a:extLst>
            </p:cNvPr>
            <p:cNvCxnSpPr>
              <a:cxnSpLocks/>
            </p:cNvCxnSpPr>
            <p:nvPr/>
          </p:nvCxnSpPr>
          <p:spPr>
            <a:xfrm flipV="1">
              <a:off x="7297711" y="3762560"/>
              <a:ext cx="0" cy="2340018"/>
            </a:xfrm>
            <a:prstGeom prst="line">
              <a:avLst/>
            </a:prstGeom>
            <a:ln w="5715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0B9AFB4-C1F9-462C-A4DE-BC8013683518}"/>
                </a:ext>
              </a:extLst>
            </p:cNvPr>
            <p:cNvCxnSpPr>
              <a:cxnSpLocks/>
            </p:cNvCxnSpPr>
            <p:nvPr/>
          </p:nvCxnSpPr>
          <p:spPr>
            <a:xfrm flipV="1">
              <a:off x="6889759" y="3756029"/>
              <a:ext cx="0" cy="1994208"/>
            </a:xfrm>
            <a:prstGeom prst="line">
              <a:avLst/>
            </a:prstGeom>
            <a:ln w="5715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D7331BED-BCDC-4E82-902E-DF88AEDB10BC}"/>
                </a:ext>
              </a:extLst>
            </p:cNvPr>
            <p:cNvCxnSpPr>
              <a:cxnSpLocks/>
            </p:cNvCxnSpPr>
            <p:nvPr/>
          </p:nvCxnSpPr>
          <p:spPr>
            <a:xfrm flipV="1">
              <a:off x="6478541" y="3762560"/>
              <a:ext cx="0" cy="1645463"/>
            </a:xfrm>
            <a:prstGeom prst="line">
              <a:avLst/>
            </a:prstGeom>
            <a:ln w="57150">
              <a:solidFill>
                <a:schemeClr val="tx1"/>
              </a:solidFill>
              <a:headEnd type="oval"/>
            </a:ln>
          </p:spPr>
          <p:style>
            <a:lnRef idx="1">
              <a:schemeClr val="accent1"/>
            </a:lnRef>
            <a:fillRef idx="0">
              <a:schemeClr val="accent1"/>
            </a:fillRef>
            <a:effectRef idx="0">
              <a:schemeClr val="accent1"/>
            </a:effectRef>
            <a:fontRef idx="minor">
              <a:schemeClr val="tx1"/>
            </a:fontRef>
          </p:style>
        </p:cxnSp>
      </p:grpSp>
      <p:pic>
        <p:nvPicPr>
          <p:cNvPr id="50" name="Picture 2" descr="Raspberry Pi 400 Hole Breadboard | vilros.com | Free Shipping – Vilros.com">
            <a:extLst>
              <a:ext uri="{FF2B5EF4-FFF2-40B4-BE49-F238E27FC236}">
                <a16:creationId xmlns:a16="http://schemas.microsoft.com/office/drawing/2014/main" id="{509937A3-53A7-4B4D-A333-5BA26249BED9}"/>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rot="16200000">
            <a:off x="5879343" y="2606519"/>
            <a:ext cx="3397748" cy="5060946"/>
          </a:xfrm>
          <a:prstGeom prst="rect">
            <a:avLst/>
          </a:prstGeom>
          <a:noFill/>
          <a:extLst>
            <a:ext uri="{909E8E84-426E-40DD-AFC4-6F175D3DCCD1}">
              <a14:hiddenFill xmlns:a14="http://schemas.microsoft.com/office/drawing/2010/main">
                <a:solidFill>
                  <a:srgbClr val="FFFFFF"/>
                </a:solidFill>
              </a14:hiddenFill>
            </a:ext>
          </a:extLst>
        </p:spPr>
      </p:pic>
      <p:sp>
        <p:nvSpPr>
          <p:cNvPr id="51" name="正方形/長方形 50">
            <a:extLst>
              <a:ext uri="{FF2B5EF4-FFF2-40B4-BE49-F238E27FC236}">
                <a16:creationId xmlns:a16="http://schemas.microsoft.com/office/drawing/2014/main" id="{7853BF18-0665-4243-8E05-08A07F4F289E}"/>
              </a:ext>
            </a:extLst>
          </p:cNvPr>
          <p:cNvSpPr/>
          <p:nvPr/>
        </p:nvSpPr>
        <p:spPr>
          <a:xfrm>
            <a:off x="5979656" y="4650004"/>
            <a:ext cx="2921823" cy="113646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ja-JP" altLang="en-US" sz="900" dirty="0"/>
              <a:t> </a:t>
            </a:r>
            <a:r>
              <a:rPr lang="ja-JP" altLang="en-US" sz="900" dirty="0">
                <a:solidFill>
                  <a:srgbClr val="00B0F0"/>
                </a:solidFill>
              </a:rPr>
              <a:t>●</a:t>
            </a:r>
            <a:r>
              <a:rPr lang="ja-JP" altLang="en-US" sz="900" dirty="0"/>
              <a:t> </a:t>
            </a:r>
            <a:r>
              <a:rPr lang="ja-JP" altLang="en-US" sz="900" dirty="0">
                <a:solidFill>
                  <a:schemeClr val="accent6">
                    <a:lumMod val="75000"/>
                  </a:schemeClr>
                </a:solidFill>
              </a:rPr>
              <a:t>●</a:t>
            </a:r>
            <a:r>
              <a:rPr lang="ja-JP" altLang="en-US" sz="900" dirty="0"/>
              <a:t> </a:t>
            </a:r>
            <a:r>
              <a:rPr lang="ja-JP" altLang="en-US" sz="900" dirty="0">
                <a:solidFill>
                  <a:srgbClr val="FF0000"/>
                </a:solidFill>
              </a:rPr>
              <a:t>●</a:t>
            </a:r>
            <a:r>
              <a:rPr lang="ja-JP" altLang="en-US" sz="900" dirty="0"/>
              <a:t> ● ● ● ● ● ● ● ●</a:t>
            </a:r>
            <a:r>
              <a:rPr lang="en-US" altLang="ja-JP" sz="900" dirty="0"/>
              <a:t>.</a:t>
            </a:r>
            <a:endParaRPr lang="en-US" sz="900" dirty="0"/>
          </a:p>
          <a:p>
            <a:pPr algn="r"/>
            <a:r>
              <a:rPr lang="en-US" sz="2000" dirty="0"/>
              <a:t>.</a:t>
            </a:r>
          </a:p>
          <a:p>
            <a:pPr algn="r"/>
            <a:endParaRPr lang="en-US" altLang="ja-JP" sz="1400" dirty="0"/>
          </a:p>
          <a:p>
            <a:pPr algn="r"/>
            <a:r>
              <a:rPr lang="ja-JP" altLang="en-US" sz="2000" dirty="0"/>
              <a:t>↓</a:t>
            </a:r>
            <a:r>
              <a:rPr lang="en-US" dirty="0"/>
              <a:t>5</a:t>
            </a:r>
            <a:r>
              <a:rPr lang="ja-JP" altLang="en-US" dirty="0"/>
              <a:t>つ目</a:t>
            </a:r>
            <a:endParaRPr lang="en-US" altLang="ja-JP" dirty="0"/>
          </a:p>
          <a:p>
            <a:pPr algn="r"/>
            <a:r>
              <a:rPr lang="ja-JP" altLang="en-US" sz="900" dirty="0"/>
              <a:t>● ● ● ● ● </a:t>
            </a:r>
            <a:r>
              <a:rPr lang="en-US" altLang="ja-JP" sz="850" dirty="0"/>
              <a:t>. </a:t>
            </a:r>
            <a:endParaRPr lang="en-US" sz="850" dirty="0"/>
          </a:p>
        </p:txBody>
      </p:sp>
      <p:cxnSp>
        <p:nvCxnSpPr>
          <p:cNvPr id="54" name="直線コネクタ 53">
            <a:extLst>
              <a:ext uri="{FF2B5EF4-FFF2-40B4-BE49-F238E27FC236}">
                <a16:creationId xmlns:a16="http://schemas.microsoft.com/office/drawing/2014/main" id="{CFB470DB-31D5-4A58-B283-5B34C9759138}"/>
              </a:ext>
            </a:extLst>
          </p:cNvPr>
          <p:cNvCxnSpPr>
            <a:cxnSpLocks/>
          </p:cNvCxnSpPr>
          <p:nvPr/>
        </p:nvCxnSpPr>
        <p:spPr>
          <a:xfrm flipH="1" flipV="1">
            <a:off x="7360746" y="2850998"/>
            <a:ext cx="3233740" cy="1177158"/>
          </a:xfrm>
          <a:prstGeom prst="line">
            <a:avLst/>
          </a:prstGeom>
          <a:ln w="57150">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05473DB9-A15C-4455-85BD-F17FB5D54D95}"/>
              </a:ext>
            </a:extLst>
          </p:cNvPr>
          <p:cNvCxnSpPr>
            <a:cxnSpLocks/>
          </p:cNvCxnSpPr>
          <p:nvPr/>
        </p:nvCxnSpPr>
        <p:spPr>
          <a:xfrm flipH="1" flipV="1">
            <a:off x="7489100" y="3106585"/>
            <a:ext cx="3489775" cy="1237824"/>
          </a:xfrm>
          <a:prstGeom prst="line">
            <a:avLst/>
          </a:prstGeom>
          <a:ln w="57150">
            <a:solidFill>
              <a:schemeClr val="accent6">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6DFC2C9-B0A0-4ED8-8F71-2329887DAAA0}"/>
              </a:ext>
            </a:extLst>
          </p:cNvPr>
          <p:cNvCxnSpPr>
            <a:cxnSpLocks/>
          </p:cNvCxnSpPr>
          <p:nvPr/>
        </p:nvCxnSpPr>
        <p:spPr>
          <a:xfrm flipV="1">
            <a:off x="8200475" y="4944944"/>
            <a:ext cx="2996195" cy="970582"/>
          </a:xfrm>
          <a:prstGeom prst="line">
            <a:avLst/>
          </a:prstGeom>
          <a:ln w="5715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9C068CB0-4F72-4449-9441-D1B77713F582}"/>
              </a:ext>
            </a:extLst>
          </p:cNvPr>
          <p:cNvCxnSpPr>
            <a:cxnSpLocks/>
          </p:cNvCxnSpPr>
          <p:nvPr/>
        </p:nvCxnSpPr>
        <p:spPr>
          <a:xfrm flipH="1" flipV="1">
            <a:off x="7666274" y="3362171"/>
            <a:ext cx="3764994" cy="1341468"/>
          </a:xfrm>
          <a:prstGeom prst="line">
            <a:avLst/>
          </a:prstGeom>
          <a:ln w="57150">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4115AF64-AD1A-44E7-AB25-2305B59ED128}"/>
              </a:ext>
            </a:extLst>
          </p:cNvPr>
          <p:cNvSpPr txBox="1"/>
          <p:nvPr/>
        </p:nvSpPr>
        <p:spPr>
          <a:xfrm>
            <a:off x="215076" y="5954445"/>
            <a:ext cx="3673958" cy="938719"/>
          </a:xfrm>
          <a:prstGeom prst="rect">
            <a:avLst/>
          </a:prstGeom>
          <a:noFill/>
        </p:spPr>
        <p:txBody>
          <a:bodyPr wrap="square" rtlCol="0">
            <a:spAutoFit/>
          </a:bodyPr>
          <a:lstStyle/>
          <a:p>
            <a:r>
              <a:rPr lang="ja-JP" altLang="en-US" sz="1100" dirty="0"/>
              <a:t>利用するフルカラー</a:t>
            </a:r>
            <a:r>
              <a:rPr lang="en-US" altLang="ja-JP" sz="1100" dirty="0"/>
              <a:t>LED</a:t>
            </a:r>
            <a:r>
              <a:rPr lang="ja-JP" altLang="en-US" sz="1100" dirty="0"/>
              <a:t>はシンク動作です。</a:t>
            </a:r>
            <a:endParaRPr lang="en-US" altLang="ja-JP" sz="1100" dirty="0"/>
          </a:p>
          <a:p>
            <a:r>
              <a:rPr lang="ja-JP" altLang="en-US" sz="1100" dirty="0"/>
              <a:t>共通端子がプラスとなっており、</a:t>
            </a:r>
            <a:r>
              <a:rPr lang="en-US" altLang="ja-JP" sz="1100" dirty="0"/>
              <a:t>RGB</a:t>
            </a:r>
            <a:r>
              <a:rPr lang="ja-JP" altLang="en-US" sz="1100" dirty="0"/>
              <a:t>各端子はドレイン（マイナス</a:t>
            </a:r>
            <a:r>
              <a:rPr lang="en-US" altLang="ja-JP" sz="1100" dirty="0"/>
              <a:t>=0</a:t>
            </a:r>
            <a:r>
              <a:rPr lang="ja-JP" altLang="en-US" sz="1100" dirty="0"/>
              <a:t>にしたときに光る）接続になる。</a:t>
            </a:r>
            <a:endParaRPr lang="en-US" altLang="ja-JP" sz="1100" dirty="0"/>
          </a:p>
          <a:p>
            <a:r>
              <a:rPr lang="en-US" altLang="ja-JP" sz="1100" dirty="0"/>
              <a:t>1/0</a:t>
            </a:r>
            <a:r>
              <a:rPr lang="ja-JP" altLang="en-US" sz="1100" dirty="0"/>
              <a:t>での点灯動作が反対になるので注意。</a:t>
            </a:r>
            <a:endParaRPr lang="en-US" altLang="ja-JP" sz="1100" dirty="0"/>
          </a:p>
          <a:p>
            <a:endParaRPr lang="en-US" sz="1100" dirty="0"/>
          </a:p>
        </p:txBody>
      </p:sp>
      <p:grpSp>
        <p:nvGrpSpPr>
          <p:cNvPr id="10" name="グループ化 9">
            <a:extLst>
              <a:ext uri="{FF2B5EF4-FFF2-40B4-BE49-F238E27FC236}">
                <a16:creationId xmlns:a16="http://schemas.microsoft.com/office/drawing/2014/main" id="{54B8B839-4483-490D-A3F4-53D1543798C1}"/>
              </a:ext>
            </a:extLst>
          </p:cNvPr>
          <p:cNvGrpSpPr/>
          <p:nvPr/>
        </p:nvGrpSpPr>
        <p:grpSpPr>
          <a:xfrm>
            <a:off x="7240813" y="2831374"/>
            <a:ext cx="119933" cy="1415672"/>
            <a:chOff x="6847609" y="2186929"/>
            <a:chExt cx="119933" cy="1415672"/>
          </a:xfrm>
        </p:grpSpPr>
        <p:cxnSp>
          <p:nvCxnSpPr>
            <p:cNvPr id="5" name="直線コネクタ 4">
              <a:extLst>
                <a:ext uri="{FF2B5EF4-FFF2-40B4-BE49-F238E27FC236}">
                  <a16:creationId xmlns:a16="http://schemas.microsoft.com/office/drawing/2014/main" id="{FA5B0208-DDAB-44F7-84B8-A722F2A73C3A}"/>
                </a:ext>
              </a:extLst>
            </p:cNvPr>
            <p:cNvCxnSpPr>
              <a:cxnSpLocks/>
            </p:cNvCxnSpPr>
            <p:nvPr/>
          </p:nvCxnSpPr>
          <p:spPr>
            <a:xfrm>
              <a:off x="6920582" y="2186929"/>
              <a:ext cx="0" cy="1415672"/>
            </a:xfrm>
            <a:prstGeom prst="line">
              <a:avLst/>
            </a:prstGeom>
            <a:ln w="2857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11FFB92C-677B-45A9-B0CD-68306AB30C8E}"/>
                </a:ext>
              </a:extLst>
            </p:cNvPr>
            <p:cNvSpPr/>
            <p:nvPr/>
          </p:nvSpPr>
          <p:spPr>
            <a:xfrm>
              <a:off x="6847609" y="2899064"/>
              <a:ext cx="119933" cy="5188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グループ化 35">
            <a:extLst>
              <a:ext uri="{FF2B5EF4-FFF2-40B4-BE49-F238E27FC236}">
                <a16:creationId xmlns:a16="http://schemas.microsoft.com/office/drawing/2014/main" id="{C6287139-55DF-4C5B-96FE-BB0280EC546E}"/>
              </a:ext>
            </a:extLst>
          </p:cNvPr>
          <p:cNvGrpSpPr/>
          <p:nvPr/>
        </p:nvGrpSpPr>
        <p:grpSpPr>
          <a:xfrm>
            <a:off x="7393577" y="3086357"/>
            <a:ext cx="119933" cy="1160689"/>
            <a:chOff x="6847609" y="2441912"/>
            <a:chExt cx="119933" cy="1160689"/>
          </a:xfrm>
        </p:grpSpPr>
        <p:cxnSp>
          <p:nvCxnSpPr>
            <p:cNvPr id="37" name="直線コネクタ 36">
              <a:extLst>
                <a:ext uri="{FF2B5EF4-FFF2-40B4-BE49-F238E27FC236}">
                  <a16:creationId xmlns:a16="http://schemas.microsoft.com/office/drawing/2014/main" id="{BF35407D-D3CC-4A06-A240-5543D899D39A}"/>
                </a:ext>
              </a:extLst>
            </p:cNvPr>
            <p:cNvCxnSpPr>
              <a:cxnSpLocks/>
            </p:cNvCxnSpPr>
            <p:nvPr/>
          </p:nvCxnSpPr>
          <p:spPr>
            <a:xfrm>
              <a:off x="6920582" y="2441912"/>
              <a:ext cx="0" cy="1160689"/>
            </a:xfrm>
            <a:prstGeom prst="line">
              <a:avLst/>
            </a:prstGeom>
            <a:ln w="2857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085DDC29-5678-41EE-AFA0-B73A1272C83F}"/>
                </a:ext>
              </a:extLst>
            </p:cNvPr>
            <p:cNvSpPr/>
            <p:nvPr/>
          </p:nvSpPr>
          <p:spPr>
            <a:xfrm>
              <a:off x="6847609" y="2899064"/>
              <a:ext cx="119933" cy="5188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グループ化 40">
            <a:extLst>
              <a:ext uri="{FF2B5EF4-FFF2-40B4-BE49-F238E27FC236}">
                <a16:creationId xmlns:a16="http://schemas.microsoft.com/office/drawing/2014/main" id="{02B2AEB4-E0C3-4A5A-A861-C484F6A767D5}"/>
              </a:ext>
            </a:extLst>
          </p:cNvPr>
          <p:cNvGrpSpPr/>
          <p:nvPr/>
        </p:nvGrpSpPr>
        <p:grpSpPr>
          <a:xfrm>
            <a:off x="7546341" y="3362171"/>
            <a:ext cx="119933" cy="884875"/>
            <a:chOff x="6847609" y="2717726"/>
            <a:chExt cx="119933" cy="884875"/>
          </a:xfrm>
        </p:grpSpPr>
        <p:cxnSp>
          <p:nvCxnSpPr>
            <p:cNvPr id="42" name="直線コネクタ 41">
              <a:extLst>
                <a:ext uri="{FF2B5EF4-FFF2-40B4-BE49-F238E27FC236}">
                  <a16:creationId xmlns:a16="http://schemas.microsoft.com/office/drawing/2014/main" id="{4B396110-F047-4540-9DB6-F77C4298E540}"/>
                </a:ext>
              </a:extLst>
            </p:cNvPr>
            <p:cNvCxnSpPr/>
            <p:nvPr/>
          </p:nvCxnSpPr>
          <p:spPr>
            <a:xfrm>
              <a:off x="6920582" y="2717726"/>
              <a:ext cx="0" cy="884875"/>
            </a:xfrm>
            <a:prstGeom prst="line">
              <a:avLst/>
            </a:prstGeom>
            <a:ln w="2857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4" name="正方形/長方形 43">
              <a:extLst>
                <a:ext uri="{FF2B5EF4-FFF2-40B4-BE49-F238E27FC236}">
                  <a16:creationId xmlns:a16="http://schemas.microsoft.com/office/drawing/2014/main" id="{52534608-F0C6-4B65-A028-C2DE53EBA02D}"/>
                </a:ext>
              </a:extLst>
            </p:cNvPr>
            <p:cNvSpPr/>
            <p:nvPr/>
          </p:nvSpPr>
          <p:spPr>
            <a:xfrm>
              <a:off x="6847609" y="2899064"/>
              <a:ext cx="119933" cy="5188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2" name="直線矢印コネクタ 51">
            <a:extLst>
              <a:ext uri="{FF2B5EF4-FFF2-40B4-BE49-F238E27FC236}">
                <a16:creationId xmlns:a16="http://schemas.microsoft.com/office/drawing/2014/main" id="{0D216A19-0216-47A8-89FB-1983224AB6E8}"/>
              </a:ext>
            </a:extLst>
          </p:cNvPr>
          <p:cNvCxnSpPr>
            <a:cxnSpLocks/>
          </p:cNvCxnSpPr>
          <p:nvPr/>
        </p:nvCxnSpPr>
        <p:spPr>
          <a:xfrm flipV="1">
            <a:off x="3789541" y="4062340"/>
            <a:ext cx="2902880" cy="7235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楕円 52">
            <a:extLst>
              <a:ext uri="{FF2B5EF4-FFF2-40B4-BE49-F238E27FC236}">
                <a16:creationId xmlns:a16="http://schemas.microsoft.com/office/drawing/2014/main" id="{9DB06482-91BB-4544-A5BB-39C7AE6D4E7C}"/>
              </a:ext>
            </a:extLst>
          </p:cNvPr>
          <p:cNvSpPr/>
          <p:nvPr/>
        </p:nvSpPr>
        <p:spPr>
          <a:xfrm>
            <a:off x="6754744" y="3497216"/>
            <a:ext cx="1445731" cy="87152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テキスト ボックス 31">
            <a:extLst>
              <a:ext uri="{FF2B5EF4-FFF2-40B4-BE49-F238E27FC236}">
                <a16:creationId xmlns:a16="http://schemas.microsoft.com/office/drawing/2014/main" id="{13E25D43-2352-48E0-A3EF-7D599FA23839}"/>
              </a:ext>
            </a:extLst>
          </p:cNvPr>
          <p:cNvSpPr txBox="1"/>
          <p:nvPr/>
        </p:nvSpPr>
        <p:spPr>
          <a:xfrm>
            <a:off x="7151177" y="4785872"/>
            <a:ext cx="669414" cy="1103906"/>
          </a:xfrm>
          <a:prstGeom prst="rect">
            <a:avLst/>
          </a:prstGeom>
          <a:noFill/>
        </p:spPr>
        <p:txBody>
          <a:bodyPr vert="eaVert" wrap="square" rtlCol="0">
            <a:spAutoFit/>
          </a:bodyPr>
          <a:lstStyle/>
          <a:p>
            <a:r>
              <a:rPr lang="ja-JP" altLang="en-US" sz="1050" dirty="0">
                <a:solidFill>
                  <a:schemeClr val="bg1"/>
                </a:solidFill>
              </a:rPr>
              <a:t>←９番目</a:t>
            </a:r>
            <a:endParaRPr lang="en-US" altLang="ja-JP" sz="1050" dirty="0">
              <a:solidFill>
                <a:schemeClr val="bg1"/>
              </a:solidFill>
            </a:endParaRPr>
          </a:p>
          <a:p>
            <a:r>
              <a:rPr lang="ja-JP" altLang="en-US" sz="1050" dirty="0">
                <a:solidFill>
                  <a:schemeClr val="bg1"/>
                </a:solidFill>
              </a:rPr>
              <a:t>← １０番目</a:t>
            </a:r>
            <a:endParaRPr lang="en-US" altLang="ja-JP" sz="1050" dirty="0">
              <a:solidFill>
                <a:schemeClr val="bg1"/>
              </a:solidFill>
            </a:endParaRPr>
          </a:p>
          <a:p>
            <a:r>
              <a:rPr lang="ja-JP" altLang="en-US" sz="1050" dirty="0">
                <a:solidFill>
                  <a:schemeClr val="bg1"/>
                </a:solidFill>
              </a:rPr>
              <a:t>← １１番目</a:t>
            </a:r>
            <a:endParaRPr lang="en-US" sz="1050" dirty="0">
              <a:solidFill>
                <a:schemeClr val="bg1"/>
              </a:solidFill>
            </a:endParaRPr>
          </a:p>
        </p:txBody>
      </p:sp>
      <p:sp>
        <p:nvSpPr>
          <p:cNvPr id="47" name="フローチャート: 論理積ゲート 46">
            <a:extLst>
              <a:ext uri="{FF2B5EF4-FFF2-40B4-BE49-F238E27FC236}">
                <a16:creationId xmlns:a16="http://schemas.microsoft.com/office/drawing/2014/main" id="{0995756C-2DC8-4E3C-90F5-D4E186B2B3A3}"/>
              </a:ext>
            </a:extLst>
          </p:cNvPr>
          <p:cNvSpPr/>
          <p:nvPr/>
        </p:nvSpPr>
        <p:spPr>
          <a:xfrm rot="16200000">
            <a:off x="8463375" y="1118050"/>
            <a:ext cx="901534" cy="1210070"/>
          </a:xfrm>
          <a:prstGeom prst="flowChartDelay">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sz="1200" dirty="0">
                <a:solidFill>
                  <a:schemeClr val="tx1"/>
                </a:solidFill>
              </a:rPr>
              <a:t>キャップ</a:t>
            </a:r>
            <a:endParaRPr lang="en-US" sz="1200" dirty="0">
              <a:solidFill>
                <a:schemeClr val="tx1"/>
              </a:solidFill>
            </a:endParaRPr>
          </a:p>
        </p:txBody>
      </p:sp>
      <p:sp>
        <p:nvSpPr>
          <p:cNvPr id="48" name="フリーフォーム: 図形 47">
            <a:extLst>
              <a:ext uri="{FF2B5EF4-FFF2-40B4-BE49-F238E27FC236}">
                <a16:creationId xmlns:a16="http://schemas.microsoft.com/office/drawing/2014/main" id="{8511F38F-249B-4C28-B3F6-F351B2204B7A}"/>
              </a:ext>
            </a:extLst>
          </p:cNvPr>
          <p:cNvSpPr/>
          <p:nvPr/>
        </p:nvSpPr>
        <p:spPr>
          <a:xfrm>
            <a:off x="9506902" y="1024561"/>
            <a:ext cx="874207" cy="482321"/>
          </a:xfrm>
          <a:custGeom>
            <a:avLst/>
            <a:gdLst>
              <a:gd name="connsiteX0" fmla="*/ 0 w 964642"/>
              <a:gd name="connsiteY0" fmla="*/ 800339 h 800339"/>
              <a:gd name="connsiteX1" fmla="*/ 663192 w 964642"/>
              <a:gd name="connsiteY1" fmla="*/ 6519 h 800339"/>
              <a:gd name="connsiteX2" fmla="*/ 964642 w 964642"/>
              <a:gd name="connsiteY2" fmla="*/ 488840 h 800339"/>
            </a:gdLst>
            <a:ahLst/>
            <a:cxnLst>
              <a:cxn ang="0">
                <a:pos x="connsiteX0" y="connsiteY0"/>
              </a:cxn>
              <a:cxn ang="0">
                <a:pos x="connsiteX1" y="connsiteY1"/>
              </a:cxn>
              <a:cxn ang="0">
                <a:pos x="connsiteX2" y="connsiteY2"/>
              </a:cxn>
            </a:cxnLst>
            <a:rect l="l" t="t" r="r" b="b"/>
            <a:pathLst>
              <a:path w="964642" h="800339">
                <a:moveTo>
                  <a:pt x="0" y="800339"/>
                </a:moveTo>
                <a:cubicBezTo>
                  <a:pt x="251209" y="429387"/>
                  <a:pt x="502418" y="58436"/>
                  <a:pt x="663192" y="6519"/>
                </a:cubicBezTo>
                <a:cubicBezTo>
                  <a:pt x="823966" y="-45398"/>
                  <a:pt x="894304" y="221721"/>
                  <a:pt x="964642" y="488840"/>
                </a:cubicBezTo>
              </a:path>
            </a:pathLst>
          </a:custGeom>
          <a:noFill/>
          <a:ln w="3810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テキスト ボックス 3">
            <a:extLst>
              <a:ext uri="{FF2B5EF4-FFF2-40B4-BE49-F238E27FC236}">
                <a16:creationId xmlns:a16="http://schemas.microsoft.com/office/drawing/2014/main" id="{C7876100-06DC-4568-AB4A-3F1E66D7FE60}"/>
              </a:ext>
            </a:extLst>
          </p:cNvPr>
          <p:cNvSpPr txBox="1"/>
          <p:nvPr/>
        </p:nvSpPr>
        <p:spPr>
          <a:xfrm>
            <a:off x="9586717" y="1272318"/>
            <a:ext cx="874207" cy="276999"/>
          </a:xfrm>
          <a:prstGeom prst="rect">
            <a:avLst/>
          </a:prstGeom>
          <a:noFill/>
        </p:spPr>
        <p:txBody>
          <a:bodyPr wrap="square" rtlCol="0">
            <a:spAutoFit/>
          </a:bodyPr>
          <a:lstStyle/>
          <a:p>
            <a:r>
              <a:rPr lang="ja-JP" altLang="en-US" sz="1200" dirty="0">
                <a:solidFill>
                  <a:schemeClr val="accent6"/>
                </a:solidFill>
              </a:rPr>
              <a:t>かぶせる</a:t>
            </a:r>
            <a:endParaRPr lang="en-US" sz="1200" dirty="0">
              <a:solidFill>
                <a:schemeClr val="accent6"/>
              </a:solidFill>
            </a:endParaRPr>
          </a:p>
        </p:txBody>
      </p:sp>
      <p:sp>
        <p:nvSpPr>
          <p:cNvPr id="49" name="テキスト ボックス 48">
            <a:extLst>
              <a:ext uri="{FF2B5EF4-FFF2-40B4-BE49-F238E27FC236}">
                <a16:creationId xmlns:a16="http://schemas.microsoft.com/office/drawing/2014/main" id="{CAE5FB6A-9BFC-499D-ADFF-78EC9E257653}"/>
              </a:ext>
            </a:extLst>
          </p:cNvPr>
          <p:cNvSpPr txBox="1"/>
          <p:nvPr/>
        </p:nvSpPr>
        <p:spPr>
          <a:xfrm>
            <a:off x="10655431" y="0"/>
            <a:ext cx="1536569" cy="523220"/>
          </a:xfrm>
          <a:prstGeom prst="rect">
            <a:avLst/>
          </a:prstGeom>
          <a:solidFill>
            <a:schemeClr val="accent6">
              <a:lumMod val="50000"/>
            </a:schemeClr>
          </a:solidFill>
          <a:ln>
            <a:noFill/>
          </a:ln>
        </p:spPr>
        <p:txBody>
          <a:bodyPr wrap="square" rtlCol="0">
            <a:spAutoFit/>
          </a:bodyPr>
          <a:lstStyle/>
          <a:p>
            <a:r>
              <a:rPr lang="ja-JP" altLang="en-US" sz="2800" b="1" dirty="0">
                <a:solidFill>
                  <a:schemeClr val="bg1"/>
                </a:solidFill>
              </a:rPr>
              <a:t>回路</a:t>
            </a:r>
            <a:r>
              <a:rPr lang="en-US" altLang="ja-JP" sz="2800" b="1" dirty="0">
                <a:solidFill>
                  <a:schemeClr val="bg1"/>
                </a:solidFill>
              </a:rPr>
              <a:t>9-2</a:t>
            </a:r>
            <a:endParaRPr lang="en-US" sz="2800" b="1" dirty="0">
              <a:solidFill>
                <a:schemeClr val="bg1"/>
              </a:solidFill>
            </a:endParaRPr>
          </a:p>
        </p:txBody>
      </p:sp>
      <p:grpSp>
        <p:nvGrpSpPr>
          <p:cNvPr id="55" name="グループ化 54">
            <a:extLst>
              <a:ext uri="{FF2B5EF4-FFF2-40B4-BE49-F238E27FC236}">
                <a16:creationId xmlns:a16="http://schemas.microsoft.com/office/drawing/2014/main" id="{5C4D48E3-AA26-46FE-ADC5-97C30417482C}"/>
              </a:ext>
            </a:extLst>
          </p:cNvPr>
          <p:cNvGrpSpPr/>
          <p:nvPr/>
        </p:nvGrpSpPr>
        <p:grpSpPr>
          <a:xfrm>
            <a:off x="-5082" y="8472"/>
            <a:ext cx="1786748" cy="546848"/>
            <a:chOff x="550140" y="4508477"/>
            <a:chExt cx="1786748" cy="546848"/>
          </a:xfrm>
        </p:grpSpPr>
        <p:sp>
          <p:nvSpPr>
            <p:cNvPr id="56" name="テキスト ボックス 55">
              <a:extLst>
                <a:ext uri="{FF2B5EF4-FFF2-40B4-BE49-F238E27FC236}">
                  <a16:creationId xmlns:a16="http://schemas.microsoft.com/office/drawing/2014/main" id="{475A99BF-FA87-4824-B08D-30286295976D}"/>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57" name="Picture 2" descr="工作をする子供たちのイラスト | かわいいフリー素材集 いらすとや">
              <a:extLst>
                <a:ext uri="{FF2B5EF4-FFF2-40B4-BE49-F238E27FC236}">
                  <a16:creationId xmlns:a16="http://schemas.microsoft.com/office/drawing/2014/main" id="{0C5799C8-128C-4CAB-899F-10DEF5039A1B}"/>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106950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A907927D-9C3F-486A-8A18-2DAA54AF52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4574" y="2034710"/>
            <a:ext cx="3279519" cy="2463623"/>
          </a:xfrm>
          <a:prstGeom prst="rect">
            <a:avLst/>
          </a:prstGeom>
        </p:spPr>
      </p:pic>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9 </a:t>
            </a:r>
            <a:r>
              <a:rPr lang="ja-JP" altLang="en-US" dirty="0"/>
              <a:t>フルカラー</a:t>
            </a:r>
            <a:r>
              <a:rPr lang="en-US" altLang="ja-JP" dirty="0"/>
              <a:t>LED</a:t>
            </a:r>
            <a:r>
              <a:rPr lang="ja-JP" altLang="en-US" dirty="0"/>
              <a:t>をつかってみよう</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a:xfrm>
            <a:off x="429566" y="1574415"/>
            <a:ext cx="11069097" cy="4351338"/>
          </a:xfrm>
        </p:spPr>
        <p:txBody>
          <a:bodyPr/>
          <a:lstStyle/>
          <a:p>
            <a:pPr marL="0" indent="0">
              <a:buNone/>
            </a:pPr>
            <a:r>
              <a:rPr lang="ja-JP" altLang="en-US" b="1" dirty="0">
                <a:solidFill>
                  <a:schemeClr val="accent6"/>
                </a:solidFill>
              </a:rPr>
              <a:t>攻略</a:t>
            </a:r>
            <a:r>
              <a:rPr lang="en-US" altLang="ja-JP" b="1" dirty="0">
                <a:solidFill>
                  <a:schemeClr val="accent6"/>
                </a:solidFill>
              </a:rPr>
              <a:t>8</a:t>
            </a:r>
            <a:r>
              <a:rPr lang="ja-JP" altLang="en-US" b="1" dirty="0">
                <a:solidFill>
                  <a:schemeClr val="accent6"/>
                </a:solidFill>
              </a:rPr>
              <a:t>で作ったプログラムにフルカラー</a:t>
            </a:r>
            <a:r>
              <a:rPr lang="en-US" altLang="ja-JP" b="1" dirty="0">
                <a:solidFill>
                  <a:schemeClr val="accent6"/>
                </a:solidFill>
              </a:rPr>
              <a:t>LED</a:t>
            </a:r>
            <a:r>
              <a:rPr lang="ja-JP" altLang="en-US" b="1" dirty="0">
                <a:solidFill>
                  <a:schemeClr val="accent6"/>
                </a:solidFill>
              </a:rPr>
              <a:t>プログラムを追加</a:t>
            </a:r>
            <a:endParaRPr lang="en-US" b="1" dirty="0">
              <a:solidFill>
                <a:schemeClr val="accent6"/>
              </a:solidFill>
            </a:endParaRPr>
          </a:p>
        </p:txBody>
      </p:sp>
      <p:sp>
        <p:nvSpPr>
          <p:cNvPr id="7" name="テキスト ボックス 6">
            <a:extLst>
              <a:ext uri="{FF2B5EF4-FFF2-40B4-BE49-F238E27FC236}">
                <a16:creationId xmlns:a16="http://schemas.microsoft.com/office/drawing/2014/main" id="{AA5DDCFB-9631-4A01-9A0C-A4A9B9F090A0}"/>
              </a:ext>
            </a:extLst>
          </p:cNvPr>
          <p:cNvSpPr txBox="1"/>
          <p:nvPr/>
        </p:nvSpPr>
        <p:spPr>
          <a:xfrm>
            <a:off x="9524214" y="10280"/>
            <a:ext cx="2667786" cy="523220"/>
          </a:xfrm>
          <a:prstGeom prst="rect">
            <a:avLst/>
          </a:prstGeom>
          <a:solidFill>
            <a:srgbClr val="7030A0"/>
          </a:solidFill>
          <a:ln>
            <a:noFill/>
          </a:ln>
        </p:spPr>
        <p:txBody>
          <a:bodyPr wrap="square" rtlCol="0">
            <a:spAutoFit/>
          </a:bodyPr>
          <a:lstStyle/>
          <a:p>
            <a:r>
              <a:rPr lang="ja-JP" altLang="en-US" sz="2800" b="1" dirty="0">
                <a:solidFill>
                  <a:schemeClr val="bg1"/>
                </a:solidFill>
              </a:rPr>
              <a:t>プログラム</a:t>
            </a:r>
            <a:r>
              <a:rPr lang="en-US" altLang="ja-JP" sz="2800" b="1" dirty="0">
                <a:solidFill>
                  <a:schemeClr val="bg1"/>
                </a:solidFill>
              </a:rPr>
              <a:t>9-1</a:t>
            </a:r>
            <a:endParaRPr lang="en-US" sz="2800" b="1" dirty="0">
              <a:solidFill>
                <a:schemeClr val="bg1"/>
              </a:solidFill>
            </a:endParaRPr>
          </a:p>
        </p:txBody>
      </p:sp>
      <p:sp>
        <p:nvSpPr>
          <p:cNvPr id="9" name="正方形/長方形 8">
            <a:extLst>
              <a:ext uri="{FF2B5EF4-FFF2-40B4-BE49-F238E27FC236}">
                <a16:creationId xmlns:a16="http://schemas.microsoft.com/office/drawing/2014/main" id="{7B07CF50-5755-4BD1-8EF0-40419F1795AB}"/>
              </a:ext>
            </a:extLst>
          </p:cNvPr>
          <p:cNvSpPr/>
          <p:nvPr/>
        </p:nvSpPr>
        <p:spPr>
          <a:xfrm>
            <a:off x="1145149" y="2354282"/>
            <a:ext cx="2524150" cy="15363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4349B6E-58E2-432B-92C8-B4FA8371880B}"/>
              </a:ext>
            </a:extLst>
          </p:cNvPr>
          <p:cNvSpPr txBox="1"/>
          <p:nvPr/>
        </p:nvSpPr>
        <p:spPr>
          <a:xfrm>
            <a:off x="4168259" y="2075910"/>
            <a:ext cx="7330404" cy="3293209"/>
          </a:xfrm>
          <a:prstGeom prst="rect">
            <a:avLst/>
          </a:prstGeom>
          <a:noFill/>
        </p:spPr>
        <p:txBody>
          <a:bodyPr wrap="square" rtlCol="0">
            <a:spAutoFit/>
          </a:bodyPr>
          <a:lstStyle/>
          <a:p>
            <a:r>
              <a:rPr lang="ja-JP" altLang="en-US" sz="1600" b="1" dirty="0">
                <a:solidFill>
                  <a:schemeClr val="accent6"/>
                </a:solidFill>
              </a:rPr>
              <a:t>①攻略７で作ったプログラム 「</a:t>
            </a:r>
            <a:r>
              <a:rPr lang="en-US" altLang="ja-JP" sz="1600" b="1" dirty="0">
                <a:solidFill>
                  <a:schemeClr val="accent6"/>
                </a:solidFill>
              </a:rPr>
              <a:t>code.py</a:t>
            </a:r>
            <a:r>
              <a:rPr lang="ja-JP" altLang="en-US" sz="1600" b="1" dirty="0">
                <a:solidFill>
                  <a:schemeClr val="accent6"/>
                </a:solidFill>
              </a:rPr>
              <a:t>」をダブルクリックして開く</a:t>
            </a:r>
            <a:endParaRPr lang="en-US" altLang="ja-JP" sz="1600" b="1" dirty="0">
              <a:solidFill>
                <a:schemeClr val="accent6"/>
              </a:solidFill>
            </a:endParaRPr>
          </a:p>
          <a:p>
            <a:r>
              <a:rPr lang="ja-JP" altLang="en-US" sz="1600" b="1" dirty="0">
                <a:solidFill>
                  <a:schemeClr val="accent6"/>
                </a:solidFill>
              </a:rPr>
              <a:t>②プログラムがここに出てくる</a:t>
            </a:r>
            <a:endParaRPr lang="en-US" altLang="ja-JP" sz="1600" b="1" dirty="0">
              <a:solidFill>
                <a:schemeClr val="accent6"/>
              </a:solidFill>
            </a:endParaRPr>
          </a:p>
          <a:p>
            <a:r>
              <a:rPr lang="ja-JP" altLang="en-US" sz="1600" b="1" dirty="0">
                <a:solidFill>
                  <a:schemeClr val="accent6"/>
                </a:solidFill>
              </a:rPr>
              <a:t>③</a:t>
            </a:r>
            <a:r>
              <a:rPr lang="en-US" altLang="ja-JP" sz="1600" b="1" dirty="0">
                <a:solidFill>
                  <a:schemeClr val="accent6"/>
                </a:solidFill>
              </a:rPr>
              <a:t>GP6,GP7GP8</a:t>
            </a:r>
            <a:r>
              <a:rPr lang="ja-JP" altLang="en-US" sz="1600" b="1" dirty="0">
                <a:solidFill>
                  <a:schemeClr val="accent6"/>
                </a:solidFill>
              </a:rPr>
              <a:t>の３行を追加する。</a:t>
            </a:r>
            <a:endParaRPr lang="en-US" altLang="ja-JP" sz="1600" b="1" dirty="0">
              <a:solidFill>
                <a:schemeClr val="accent6"/>
              </a:solidFill>
            </a:endParaRPr>
          </a:p>
          <a:p>
            <a:endParaRPr lang="en-US" altLang="ja-JP" sz="1600" b="1" dirty="0">
              <a:solidFill>
                <a:schemeClr val="accent6"/>
              </a:solidFill>
            </a:endParaRPr>
          </a:p>
          <a:p>
            <a:pPr marL="231775" indent="742950"/>
            <a:r>
              <a:rPr lang="en-US" altLang="ja-JP" sz="1600" b="1" dirty="0"/>
              <a:t>GP0 = piperPin(board.GP0, "GP0")</a:t>
            </a:r>
          </a:p>
          <a:p>
            <a:pPr marL="231775" indent="742950"/>
            <a:r>
              <a:rPr lang="en-US" altLang="ja-JP" sz="1600" b="1" dirty="0"/>
              <a:t>GP1 = piperPin(board.GP1, "GP1")</a:t>
            </a:r>
          </a:p>
          <a:p>
            <a:pPr marL="231775" indent="742950"/>
            <a:r>
              <a:rPr lang="en-US" altLang="ja-JP" sz="1600" b="1" dirty="0"/>
              <a:t>GP2 = piperPin(board.GP2, "GP2")</a:t>
            </a:r>
          </a:p>
          <a:p>
            <a:pPr marL="231775" indent="742950"/>
            <a:r>
              <a:rPr lang="en-US" altLang="ja-JP" sz="1600" b="1" dirty="0"/>
              <a:t>GP3 = piperPin(board.GP3, "GP3")</a:t>
            </a:r>
          </a:p>
          <a:p>
            <a:pPr marL="231775" indent="742950"/>
            <a:r>
              <a:rPr lang="en-US" altLang="ja-JP" sz="1600" b="1" dirty="0"/>
              <a:t>GP4 = piperPin(board.GP4, "GP4")</a:t>
            </a:r>
          </a:p>
          <a:p>
            <a:endParaRPr lang="en-US" altLang="ja-JP" sz="1600" b="1" dirty="0"/>
          </a:p>
          <a:p>
            <a:endParaRPr lang="en-US" altLang="ja-JP" sz="1600" b="1" dirty="0">
              <a:solidFill>
                <a:schemeClr val="accent6"/>
              </a:solidFill>
            </a:endParaRPr>
          </a:p>
          <a:p>
            <a:endParaRPr lang="en-US" sz="1600" dirty="0"/>
          </a:p>
          <a:p>
            <a:endParaRPr lang="en-US" sz="1600" b="1" dirty="0">
              <a:solidFill>
                <a:schemeClr val="accent6"/>
              </a:solidFill>
            </a:endParaRPr>
          </a:p>
        </p:txBody>
      </p:sp>
      <p:sp>
        <p:nvSpPr>
          <p:cNvPr id="28" name="正方形/長方形 27">
            <a:extLst>
              <a:ext uri="{FF2B5EF4-FFF2-40B4-BE49-F238E27FC236}">
                <a16:creationId xmlns:a16="http://schemas.microsoft.com/office/drawing/2014/main" id="{48A589B8-E6F1-4016-AB27-73D1ABAE3C1D}"/>
              </a:ext>
            </a:extLst>
          </p:cNvPr>
          <p:cNvSpPr/>
          <p:nvPr/>
        </p:nvSpPr>
        <p:spPr>
          <a:xfrm>
            <a:off x="609583" y="3520864"/>
            <a:ext cx="337457" cy="1587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リーフォーム: 図形 3">
            <a:extLst>
              <a:ext uri="{FF2B5EF4-FFF2-40B4-BE49-F238E27FC236}">
                <a16:creationId xmlns:a16="http://schemas.microsoft.com/office/drawing/2014/main" id="{F5B69824-99E6-4ED1-BB44-FDDD5651A879}"/>
              </a:ext>
            </a:extLst>
          </p:cNvPr>
          <p:cNvSpPr/>
          <p:nvPr/>
        </p:nvSpPr>
        <p:spPr>
          <a:xfrm>
            <a:off x="838200" y="1986188"/>
            <a:ext cx="3372059" cy="1442811"/>
          </a:xfrm>
          <a:custGeom>
            <a:avLst/>
            <a:gdLst>
              <a:gd name="connsiteX0" fmla="*/ 3255666 w 3255666"/>
              <a:gd name="connsiteY0" fmla="*/ 252792 h 1780142"/>
              <a:gd name="connsiteX1" fmla="*/ 703385 w 3255666"/>
              <a:gd name="connsiteY1" fmla="*/ 122164 h 1780142"/>
              <a:gd name="connsiteX2" fmla="*/ 0 w 3255666"/>
              <a:gd name="connsiteY2" fmla="*/ 1780142 h 1780142"/>
            </a:gdLst>
            <a:ahLst/>
            <a:cxnLst>
              <a:cxn ang="0">
                <a:pos x="connsiteX0" y="connsiteY0"/>
              </a:cxn>
              <a:cxn ang="0">
                <a:pos x="connsiteX1" y="connsiteY1"/>
              </a:cxn>
              <a:cxn ang="0">
                <a:pos x="connsiteX2" y="connsiteY2"/>
              </a:cxn>
            </a:cxnLst>
            <a:rect l="l" t="t" r="r" b="b"/>
            <a:pathLst>
              <a:path w="3255666" h="1780142">
                <a:moveTo>
                  <a:pt x="3255666" y="252792"/>
                </a:moveTo>
                <a:cubicBezTo>
                  <a:pt x="2250831" y="60199"/>
                  <a:pt x="1245996" y="-132394"/>
                  <a:pt x="703385" y="122164"/>
                </a:cubicBezTo>
                <a:cubicBezTo>
                  <a:pt x="160774" y="376722"/>
                  <a:pt x="80387" y="1078432"/>
                  <a:pt x="0" y="1780142"/>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正方形/長方形 9">
            <a:extLst>
              <a:ext uri="{FF2B5EF4-FFF2-40B4-BE49-F238E27FC236}">
                <a16:creationId xmlns:a16="http://schemas.microsoft.com/office/drawing/2014/main" id="{9A56BC2E-E06C-455B-A593-0C24350CE578}"/>
              </a:ext>
            </a:extLst>
          </p:cNvPr>
          <p:cNvSpPr/>
          <p:nvPr/>
        </p:nvSpPr>
        <p:spPr>
          <a:xfrm>
            <a:off x="540308" y="6585659"/>
            <a:ext cx="8342422" cy="400110"/>
          </a:xfrm>
          <a:prstGeom prst="rect">
            <a:avLst/>
          </a:prstGeom>
        </p:spPr>
        <p:txBody>
          <a:bodyPr wrap="square">
            <a:spAutoFit/>
          </a:bodyPr>
          <a:lstStyle/>
          <a:p>
            <a:r>
              <a:rPr lang="en-US" sz="1000" dirty="0">
                <a:hlinkClick r:id="rId4"/>
              </a:rPr>
              <a:t>https://github.com/te1netd/prochalle-led/blob/main/step81-code.py</a:t>
            </a:r>
            <a:endParaRPr lang="en-US" sz="1000" dirty="0"/>
          </a:p>
          <a:p>
            <a:endParaRPr lang="en-US" sz="1000" dirty="0"/>
          </a:p>
        </p:txBody>
      </p:sp>
      <p:sp>
        <p:nvSpPr>
          <p:cNvPr id="12" name="テキスト ボックス 11">
            <a:extLst>
              <a:ext uri="{FF2B5EF4-FFF2-40B4-BE49-F238E27FC236}">
                <a16:creationId xmlns:a16="http://schemas.microsoft.com/office/drawing/2014/main" id="{FCEF6F38-F2B8-489B-A7D1-AD8639BDB3E9}"/>
              </a:ext>
            </a:extLst>
          </p:cNvPr>
          <p:cNvSpPr txBox="1"/>
          <p:nvPr/>
        </p:nvSpPr>
        <p:spPr>
          <a:xfrm>
            <a:off x="-9582" y="6598130"/>
            <a:ext cx="792547" cy="246221"/>
          </a:xfrm>
          <a:prstGeom prst="rect">
            <a:avLst/>
          </a:prstGeom>
          <a:noFill/>
        </p:spPr>
        <p:txBody>
          <a:bodyPr wrap="square" rtlCol="0">
            <a:spAutoFit/>
          </a:bodyPr>
          <a:lstStyle/>
          <a:p>
            <a:r>
              <a:rPr lang="ja-JP" altLang="en-US" sz="1000" dirty="0"/>
              <a:t>お助け用</a:t>
            </a:r>
            <a:endParaRPr lang="en-US" sz="1000" dirty="0"/>
          </a:p>
        </p:txBody>
      </p:sp>
      <p:sp>
        <p:nvSpPr>
          <p:cNvPr id="37" name="テキスト ボックス 36">
            <a:extLst>
              <a:ext uri="{FF2B5EF4-FFF2-40B4-BE49-F238E27FC236}">
                <a16:creationId xmlns:a16="http://schemas.microsoft.com/office/drawing/2014/main" id="{1541AA08-7FB5-4DE9-9147-39A3AF21E300}"/>
              </a:ext>
            </a:extLst>
          </p:cNvPr>
          <p:cNvSpPr txBox="1"/>
          <p:nvPr/>
        </p:nvSpPr>
        <p:spPr>
          <a:xfrm>
            <a:off x="360776" y="4648160"/>
            <a:ext cx="3183496" cy="1077218"/>
          </a:xfrm>
          <a:prstGeom prst="rect">
            <a:avLst/>
          </a:prstGeom>
          <a:noFill/>
        </p:spPr>
        <p:txBody>
          <a:bodyPr wrap="square" rtlCol="0">
            <a:spAutoFit/>
          </a:bodyPr>
          <a:lstStyle/>
          <a:p>
            <a:r>
              <a:rPr lang="en-US" sz="1600" b="1" dirty="0">
                <a:solidFill>
                  <a:schemeClr val="accent4"/>
                </a:solidFill>
              </a:rPr>
              <a:t>code.py</a:t>
            </a:r>
            <a:r>
              <a:rPr lang="ja-JP" altLang="en-US" sz="1600" b="1" dirty="0">
                <a:solidFill>
                  <a:schemeClr val="accent4"/>
                </a:solidFill>
              </a:rPr>
              <a:t>を開くときエラーに</a:t>
            </a:r>
            <a:endParaRPr lang="en-US" altLang="ja-JP" sz="1600" b="1" dirty="0">
              <a:solidFill>
                <a:schemeClr val="accent4"/>
              </a:solidFill>
            </a:endParaRPr>
          </a:p>
          <a:p>
            <a:r>
              <a:rPr lang="ja-JP" altLang="en-US" sz="1600" b="1" dirty="0">
                <a:solidFill>
                  <a:schemeClr val="accent4"/>
                </a:solidFill>
              </a:rPr>
              <a:t>なったらプログラムが停止</a:t>
            </a:r>
            <a:endParaRPr lang="en-US" altLang="ja-JP" sz="1600" b="1" dirty="0">
              <a:solidFill>
                <a:schemeClr val="accent4"/>
              </a:solidFill>
            </a:endParaRPr>
          </a:p>
          <a:p>
            <a:r>
              <a:rPr lang="ja-JP" altLang="en-US" sz="1600" b="1" dirty="0">
                <a:solidFill>
                  <a:schemeClr val="accent4"/>
                </a:solidFill>
              </a:rPr>
              <a:t>してないかもしれない。</a:t>
            </a:r>
            <a:endParaRPr lang="en-US" altLang="ja-JP" sz="1600" b="1" dirty="0">
              <a:solidFill>
                <a:schemeClr val="accent4"/>
              </a:solidFill>
            </a:endParaRPr>
          </a:p>
          <a:p>
            <a:r>
              <a:rPr lang="ja-JP" altLang="en-US" sz="1600" b="1" dirty="0">
                <a:solidFill>
                  <a:schemeClr val="accent4"/>
                </a:solidFill>
              </a:rPr>
              <a:t>　    を押してみる。</a:t>
            </a:r>
            <a:endParaRPr lang="en-US" sz="1600" b="1" dirty="0">
              <a:solidFill>
                <a:schemeClr val="accent4"/>
              </a:solidFill>
            </a:endParaRPr>
          </a:p>
        </p:txBody>
      </p:sp>
      <p:pic>
        <p:nvPicPr>
          <p:cNvPr id="38" name="図 37">
            <a:extLst>
              <a:ext uri="{FF2B5EF4-FFF2-40B4-BE49-F238E27FC236}">
                <a16:creationId xmlns:a16="http://schemas.microsoft.com/office/drawing/2014/main" id="{84980968-47B3-4716-92E4-E963302D253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78662" y="5315274"/>
            <a:ext cx="705700" cy="556006"/>
          </a:xfrm>
          <a:prstGeom prst="rect">
            <a:avLst/>
          </a:prstGeom>
        </p:spPr>
      </p:pic>
      <p:cxnSp>
        <p:nvCxnSpPr>
          <p:cNvPr id="26" name="直線矢印コネクタ 25">
            <a:extLst>
              <a:ext uri="{FF2B5EF4-FFF2-40B4-BE49-F238E27FC236}">
                <a16:creationId xmlns:a16="http://schemas.microsoft.com/office/drawing/2014/main" id="{D5CFBBBC-116E-4DA3-82B8-2A0081485D34}"/>
              </a:ext>
            </a:extLst>
          </p:cNvPr>
          <p:cNvCxnSpPr>
            <a:cxnSpLocks/>
          </p:cNvCxnSpPr>
          <p:nvPr/>
        </p:nvCxnSpPr>
        <p:spPr>
          <a:xfrm flipH="1">
            <a:off x="3758085" y="2491991"/>
            <a:ext cx="452174" cy="792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矢印: 左 28">
            <a:extLst>
              <a:ext uri="{FF2B5EF4-FFF2-40B4-BE49-F238E27FC236}">
                <a16:creationId xmlns:a16="http://schemas.microsoft.com/office/drawing/2014/main" id="{9A5DDE25-ED1B-4027-9A44-829C0EF02287}"/>
              </a:ext>
            </a:extLst>
          </p:cNvPr>
          <p:cNvSpPr/>
          <p:nvPr/>
        </p:nvSpPr>
        <p:spPr>
          <a:xfrm flipH="1">
            <a:off x="4779194" y="4648160"/>
            <a:ext cx="353707" cy="259117"/>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r"/>
            <a:r>
              <a:rPr lang="ja-JP" altLang="en-US" sz="1600" b="1" dirty="0">
                <a:solidFill>
                  <a:schemeClr val="tx1"/>
                </a:solidFill>
              </a:rPr>
              <a:t>　</a:t>
            </a:r>
            <a:r>
              <a:rPr lang="ja-JP" altLang="en-US" sz="2000" b="1" dirty="0">
                <a:solidFill>
                  <a:schemeClr val="accent6"/>
                </a:solidFill>
              </a:rPr>
              <a:t>　追加     </a:t>
            </a:r>
            <a:endParaRPr lang="en-US" sz="1600" b="1" dirty="0">
              <a:solidFill>
                <a:schemeClr val="accent6"/>
              </a:solidFill>
            </a:endParaRPr>
          </a:p>
        </p:txBody>
      </p:sp>
      <p:sp>
        <p:nvSpPr>
          <p:cNvPr id="33" name="矢印: 左 32">
            <a:extLst>
              <a:ext uri="{FF2B5EF4-FFF2-40B4-BE49-F238E27FC236}">
                <a16:creationId xmlns:a16="http://schemas.microsoft.com/office/drawing/2014/main" id="{1243D95F-D249-4BB9-B097-7A0B507190F0}"/>
              </a:ext>
            </a:extLst>
          </p:cNvPr>
          <p:cNvSpPr/>
          <p:nvPr/>
        </p:nvSpPr>
        <p:spPr>
          <a:xfrm flipH="1">
            <a:off x="4779194" y="4927790"/>
            <a:ext cx="353707" cy="259117"/>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r"/>
            <a:r>
              <a:rPr lang="ja-JP" altLang="en-US" sz="1600" b="1" dirty="0">
                <a:solidFill>
                  <a:schemeClr val="tx1"/>
                </a:solidFill>
              </a:rPr>
              <a:t>　</a:t>
            </a:r>
            <a:r>
              <a:rPr lang="ja-JP" altLang="en-US" sz="2000" b="1" dirty="0">
                <a:solidFill>
                  <a:schemeClr val="accent6"/>
                </a:solidFill>
              </a:rPr>
              <a:t>　追加     </a:t>
            </a:r>
            <a:endParaRPr lang="en-US" sz="1600" b="1" dirty="0">
              <a:solidFill>
                <a:schemeClr val="accent6"/>
              </a:solidFill>
            </a:endParaRPr>
          </a:p>
        </p:txBody>
      </p:sp>
      <p:sp>
        <p:nvSpPr>
          <p:cNvPr id="34" name="矢印: 左 33">
            <a:extLst>
              <a:ext uri="{FF2B5EF4-FFF2-40B4-BE49-F238E27FC236}">
                <a16:creationId xmlns:a16="http://schemas.microsoft.com/office/drawing/2014/main" id="{9C6E6B73-31B8-41BB-BA52-48A58B8C1511}"/>
              </a:ext>
            </a:extLst>
          </p:cNvPr>
          <p:cNvSpPr/>
          <p:nvPr/>
        </p:nvSpPr>
        <p:spPr>
          <a:xfrm flipH="1">
            <a:off x="4779194" y="5207420"/>
            <a:ext cx="353707" cy="259117"/>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r"/>
            <a:r>
              <a:rPr lang="ja-JP" altLang="en-US" sz="1600" b="1" dirty="0">
                <a:solidFill>
                  <a:schemeClr val="tx1"/>
                </a:solidFill>
              </a:rPr>
              <a:t>　</a:t>
            </a:r>
            <a:r>
              <a:rPr lang="ja-JP" altLang="en-US" sz="2000" b="1" dirty="0">
                <a:solidFill>
                  <a:schemeClr val="accent6"/>
                </a:solidFill>
              </a:rPr>
              <a:t>　追加     </a:t>
            </a:r>
            <a:endParaRPr lang="en-US" sz="1600" b="1" dirty="0">
              <a:solidFill>
                <a:schemeClr val="accent6"/>
              </a:solidFill>
            </a:endParaRPr>
          </a:p>
        </p:txBody>
      </p:sp>
      <p:sp>
        <p:nvSpPr>
          <p:cNvPr id="39" name="矢印: 左 38">
            <a:extLst>
              <a:ext uri="{FF2B5EF4-FFF2-40B4-BE49-F238E27FC236}">
                <a16:creationId xmlns:a16="http://schemas.microsoft.com/office/drawing/2014/main" id="{429AB77D-DBEF-40CF-9134-48515AC81706}"/>
              </a:ext>
            </a:extLst>
          </p:cNvPr>
          <p:cNvSpPr/>
          <p:nvPr/>
        </p:nvSpPr>
        <p:spPr>
          <a:xfrm flipH="1">
            <a:off x="4779194" y="4054560"/>
            <a:ext cx="353707" cy="259117"/>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r"/>
            <a:r>
              <a:rPr lang="ja-JP" altLang="en-US" sz="1600" b="1" dirty="0">
                <a:solidFill>
                  <a:schemeClr val="tx1"/>
                </a:solidFill>
              </a:rPr>
              <a:t>　</a:t>
            </a:r>
            <a:r>
              <a:rPr lang="ja-JP" altLang="en-US" sz="2000" b="1" dirty="0">
                <a:solidFill>
                  <a:schemeClr val="accent6"/>
                </a:solidFill>
              </a:rPr>
              <a:t>　この　　</a:t>
            </a:r>
            <a:endParaRPr lang="en-US" altLang="ja-JP" sz="1600" b="1" dirty="0">
              <a:solidFill>
                <a:schemeClr val="accent6"/>
              </a:solidFill>
            </a:endParaRPr>
          </a:p>
          <a:p>
            <a:pPr algn="r"/>
            <a:r>
              <a:rPr lang="ja-JP" altLang="en-US" sz="2000" b="1" dirty="0">
                <a:solidFill>
                  <a:schemeClr val="accent6"/>
                </a:solidFill>
              </a:rPr>
              <a:t>あとに　</a:t>
            </a:r>
            <a:endParaRPr lang="en-US" altLang="ja-JP" sz="2000" b="1" dirty="0">
              <a:solidFill>
                <a:schemeClr val="accent6"/>
              </a:solidFill>
            </a:endParaRPr>
          </a:p>
        </p:txBody>
      </p:sp>
      <p:sp>
        <p:nvSpPr>
          <p:cNvPr id="40" name="正方形/長方形 39">
            <a:extLst>
              <a:ext uri="{FF2B5EF4-FFF2-40B4-BE49-F238E27FC236}">
                <a16:creationId xmlns:a16="http://schemas.microsoft.com/office/drawing/2014/main" id="{5A510CC0-3EBB-427A-80CB-863DB028B748}"/>
              </a:ext>
            </a:extLst>
          </p:cNvPr>
          <p:cNvSpPr/>
          <p:nvPr/>
        </p:nvSpPr>
        <p:spPr>
          <a:xfrm>
            <a:off x="5132901" y="4544451"/>
            <a:ext cx="4443178" cy="1180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8037FEE-A7E8-4F8E-9028-BD77697DA634}"/>
              </a:ext>
            </a:extLst>
          </p:cNvPr>
          <p:cNvSpPr/>
          <p:nvPr/>
        </p:nvSpPr>
        <p:spPr>
          <a:xfrm>
            <a:off x="5132901" y="4623836"/>
            <a:ext cx="6096000" cy="923330"/>
          </a:xfrm>
          <a:prstGeom prst="rect">
            <a:avLst/>
          </a:prstGeom>
        </p:spPr>
        <p:txBody>
          <a:bodyPr>
            <a:spAutoFit/>
          </a:bodyPr>
          <a:lstStyle/>
          <a:p>
            <a:r>
              <a:rPr lang="en-US" altLang="ja-JP" b="1" dirty="0">
                <a:solidFill>
                  <a:schemeClr val="accent6"/>
                </a:solidFill>
              </a:rPr>
              <a:t>GP6 = piperPin(board.GP6, "GP6")</a:t>
            </a:r>
          </a:p>
          <a:p>
            <a:r>
              <a:rPr lang="en-US" altLang="ja-JP" b="1" dirty="0">
                <a:solidFill>
                  <a:schemeClr val="accent6"/>
                </a:solidFill>
              </a:rPr>
              <a:t>GP7 = piperPin(board.GP7, "GP7")</a:t>
            </a:r>
          </a:p>
          <a:p>
            <a:r>
              <a:rPr lang="en-US" altLang="ja-JP" b="1" dirty="0">
                <a:solidFill>
                  <a:schemeClr val="accent6"/>
                </a:solidFill>
              </a:rPr>
              <a:t>GP8 = piperPin(board.GP8, "GP8")</a:t>
            </a:r>
          </a:p>
        </p:txBody>
      </p:sp>
      <p:grpSp>
        <p:nvGrpSpPr>
          <p:cNvPr id="21" name="グループ化 20">
            <a:extLst>
              <a:ext uri="{FF2B5EF4-FFF2-40B4-BE49-F238E27FC236}">
                <a16:creationId xmlns:a16="http://schemas.microsoft.com/office/drawing/2014/main" id="{B51CB9F1-6A21-4F5A-9A5F-12EDF8C18A51}"/>
              </a:ext>
            </a:extLst>
          </p:cNvPr>
          <p:cNvGrpSpPr/>
          <p:nvPr/>
        </p:nvGrpSpPr>
        <p:grpSpPr>
          <a:xfrm>
            <a:off x="-5082" y="8472"/>
            <a:ext cx="1786748" cy="546848"/>
            <a:chOff x="550140" y="4508477"/>
            <a:chExt cx="1786748" cy="546848"/>
          </a:xfrm>
        </p:grpSpPr>
        <p:sp>
          <p:nvSpPr>
            <p:cNvPr id="22" name="テキスト ボックス 21">
              <a:extLst>
                <a:ext uri="{FF2B5EF4-FFF2-40B4-BE49-F238E27FC236}">
                  <a16:creationId xmlns:a16="http://schemas.microsoft.com/office/drawing/2014/main" id="{039A2453-1332-4372-AC1B-7074B7891B06}"/>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23" name="Picture 2" descr="工作をする子供たちのイラスト | かわいいフリー素材集 いらすとや">
              <a:extLst>
                <a:ext uri="{FF2B5EF4-FFF2-40B4-BE49-F238E27FC236}">
                  <a16:creationId xmlns:a16="http://schemas.microsoft.com/office/drawing/2014/main" id="{96AFCE5D-0C13-4BBA-A32B-1176C3C49D67}"/>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184520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A907927D-9C3F-486A-8A18-2DAA54AF52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730" y="1944210"/>
            <a:ext cx="3279519" cy="2463623"/>
          </a:xfrm>
          <a:prstGeom prst="rect">
            <a:avLst/>
          </a:prstGeom>
        </p:spPr>
      </p:pic>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9 </a:t>
            </a:r>
            <a:r>
              <a:rPr lang="ja-JP" altLang="en-US" dirty="0"/>
              <a:t>フルカラー</a:t>
            </a:r>
            <a:r>
              <a:rPr lang="en-US" altLang="ja-JP" dirty="0"/>
              <a:t>LED</a:t>
            </a:r>
            <a:r>
              <a:rPr lang="ja-JP" altLang="en-US" dirty="0"/>
              <a:t>をつかってみよう</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a:xfrm>
            <a:off x="429566" y="1574415"/>
            <a:ext cx="11069097" cy="4351338"/>
          </a:xfrm>
        </p:spPr>
        <p:txBody>
          <a:bodyPr/>
          <a:lstStyle/>
          <a:p>
            <a:pPr marL="0" indent="0">
              <a:buNone/>
            </a:pPr>
            <a:r>
              <a:rPr lang="ja-JP" altLang="en-US" b="1" dirty="0">
                <a:solidFill>
                  <a:schemeClr val="accent6"/>
                </a:solidFill>
              </a:rPr>
              <a:t>その２</a:t>
            </a:r>
            <a:endParaRPr lang="en-US" b="1" dirty="0">
              <a:solidFill>
                <a:schemeClr val="accent6"/>
              </a:solidFill>
            </a:endParaRPr>
          </a:p>
        </p:txBody>
      </p:sp>
      <p:sp>
        <p:nvSpPr>
          <p:cNvPr id="7" name="テキスト ボックス 6">
            <a:extLst>
              <a:ext uri="{FF2B5EF4-FFF2-40B4-BE49-F238E27FC236}">
                <a16:creationId xmlns:a16="http://schemas.microsoft.com/office/drawing/2014/main" id="{AA5DDCFB-9631-4A01-9A0C-A4A9B9F090A0}"/>
              </a:ext>
            </a:extLst>
          </p:cNvPr>
          <p:cNvSpPr txBox="1"/>
          <p:nvPr/>
        </p:nvSpPr>
        <p:spPr>
          <a:xfrm>
            <a:off x="9477080" y="-5636"/>
            <a:ext cx="2714920" cy="523220"/>
          </a:xfrm>
          <a:prstGeom prst="rect">
            <a:avLst/>
          </a:prstGeom>
          <a:solidFill>
            <a:srgbClr val="7030A0"/>
          </a:solidFill>
          <a:ln>
            <a:noFill/>
          </a:ln>
        </p:spPr>
        <p:txBody>
          <a:bodyPr wrap="square" rtlCol="0">
            <a:spAutoFit/>
          </a:bodyPr>
          <a:lstStyle/>
          <a:p>
            <a:r>
              <a:rPr lang="ja-JP" altLang="en-US" sz="2800" b="1" dirty="0">
                <a:solidFill>
                  <a:schemeClr val="bg1"/>
                </a:solidFill>
              </a:rPr>
              <a:t>プログラム</a:t>
            </a:r>
            <a:r>
              <a:rPr lang="en-US" altLang="ja-JP" sz="2800" b="1" dirty="0">
                <a:solidFill>
                  <a:schemeClr val="bg1"/>
                </a:solidFill>
              </a:rPr>
              <a:t>9-2</a:t>
            </a:r>
            <a:endParaRPr lang="en-US" sz="2800" b="1" dirty="0">
              <a:solidFill>
                <a:schemeClr val="bg1"/>
              </a:solidFill>
            </a:endParaRPr>
          </a:p>
        </p:txBody>
      </p:sp>
      <p:sp>
        <p:nvSpPr>
          <p:cNvPr id="9" name="正方形/長方形 8">
            <a:extLst>
              <a:ext uri="{FF2B5EF4-FFF2-40B4-BE49-F238E27FC236}">
                <a16:creationId xmlns:a16="http://schemas.microsoft.com/office/drawing/2014/main" id="{7B07CF50-5755-4BD1-8EF0-40419F1795AB}"/>
              </a:ext>
            </a:extLst>
          </p:cNvPr>
          <p:cNvSpPr/>
          <p:nvPr/>
        </p:nvSpPr>
        <p:spPr>
          <a:xfrm>
            <a:off x="1145149" y="2354282"/>
            <a:ext cx="2524150" cy="15363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B1029990-6589-4A82-928C-180725F86A3A}"/>
              </a:ext>
            </a:extLst>
          </p:cNvPr>
          <p:cNvSpPr/>
          <p:nvPr/>
        </p:nvSpPr>
        <p:spPr>
          <a:xfrm>
            <a:off x="5348763" y="1878766"/>
            <a:ext cx="7110884" cy="4131900"/>
          </a:xfrm>
          <a:prstGeom prst="rect">
            <a:avLst/>
          </a:prstGeom>
        </p:spPr>
        <p:txBody>
          <a:bodyPr wrap="square">
            <a:spAutoFit/>
          </a:bodyPr>
          <a:lstStyle/>
          <a:p>
            <a:r>
              <a:rPr lang="en-US" sz="1050" b="1" dirty="0">
                <a:latin typeface="Consolas" panose="020B0609020204030204" pitchFamily="49" charset="0"/>
                <a:cs typeface="Consolas" panose="020B0609020204030204" pitchFamily="49" charset="0"/>
              </a:rPr>
              <a:t>while True:</a:t>
            </a:r>
          </a:p>
          <a:p>
            <a:r>
              <a:rPr lang="en-US" sz="1050" b="1" dirty="0">
                <a:latin typeface="Consolas" panose="020B0609020204030204" pitchFamily="49" charset="0"/>
                <a:cs typeface="Consolas" panose="020B0609020204030204" pitchFamily="49" charset="0"/>
              </a:rPr>
              <a:t>  while GP15.checkPin(</a:t>
            </a:r>
            <a:r>
              <a:rPr lang="en-US" sz="1050" b="1" dirty="0" err="1">
                <a:latin typeface="Consolas" panose="020B0609020204030204" pitchFamily="49" charset="0"/>
                <a:cs typeface="Consolas" panose="020B0609020204030204" pitchFamily="49" charset="0"/>
              </a:rPr>
              <a:t>Pull.UP</a:t>
            </a:r>
            <a:r>
              <a:rPr lang="en-US" sz="1050" b="1" dirty="0">
                <a:latin typeface="Consolas" panose="020B0609020204030204" pitchFamily="49" charset="0"/>
                <a:cs typeface="Consolas" panose="020B0609020204030204" pitchFamily="49" charset="0"/>
              </a:rPr>
              <a:t>):</a:t>
            </a:r>
          </a:p>
          <a:p>
            <a:r>
              <a:rPr lang="en-US" sz="1050" b="1" dirty="0">
                <a:latin typeface="Consolas" panose="020B0609020204030204" pitchFamily="49" charset="0"/>
                <a:cs typeface="Consolas" panose="020B0609020204030204" pitchFamily="49" charset="0"/>
              </a:rPr>
              <a:t>    pass</a:t>
            </a:r>
          </a:p>
          <a:p>
            <a:endParaRPr lang="en-US" sz="1050" b="1" dirty="0">
              <a:latin typeface="Consolas" panose="020B0609020204030204" pitchFamily="49" charset="0"/>
              <a:cs typeface="Consolas" panose="020B0609020204030204" pitchFamily="49" charset="0"/>
            </a:endParaRPr>
          </a:p>
          <a:p>
            <a:r>
              <a:rPr lang="en-US" sz="1050" b="1" dirty="0">
                <a:solidFill>
                  <a:schemeClr val="accent6"/>
                </a:solidFill>
                <a:latin typeface="Consolas" panose="020B0609020204030204" pitchFamily="49" charset="0"/>
                <a:cs typeface="Consolas" panose="020B0609020204030204" pitchFamily="49" charset="0"/>
              </a:rPr>
              <a:t>  </a:t>
            </a:r>
            <a:r>
              <a:rPr lang="en-US" sz="1050" b="1" dirty="0">
                <a:latin typeface="Consolas" panose="020B0609020204030204" pitchFamily="49" charset="0"/>
                <a:cs typeface="Consolas" panose="020B0609020204030204" pitchFamily="49" charset="0"/>
              </a:rPr>
              <a:t>for count in range(10):</a:t>
            </a:r>
          </a:p>
          <a:p>
            <a:endParaRPr lang="en-US" sz="1050" b="1" dirty="0">
              <a:latin typeface="Consolas" panose="020B0609020204030204" pitchFamily="49" charset="0"/>
              <a:cs typeface="Consolas" panose="020B0609020204030204" pitchFamily="49" charset="0"/>
            </a:endParaRPr>
          </a:p>
          <a:p>
            <a:endParaRPr lang="en-US" sz="1050" b="1" dirty="0">
              <a:latin typeface="Consolas" panose="020B0609020204030204" pitchFamily="49" charset="0"/>
              <a:cs typeface="Consolas" panose="020B0609020204030204" pitchFamily="49" charset="0"/>
            </a:endParaRPr>
          </a:p>
          <a:p>
            <a:endParaRPr lang="en-US" sz="1050" b="1" dirty="0">
              <a:latin typeface="Consolas" panose="020B0609020204030204" pitchFamily="49" charset="0"/>
              <a:cs typeface="Consolas" panose="020B0609020204030204" pitchFamily="49" charset="0"/>
            </a:endParaRPr>
          </a:p>
          <a:p>
            <a:endParaRPr lang="en-US" sz="1050" b="1" dirty="0">
              <a:latin typeface="Consolas" panose="020B0609020204030204" pitchFamily="49" charset="0"/>
              <a:cs typeface="Consolas" panose="020B0609020204030204" pitchFamily="49" charset="0"/>
            </a:endParaRPr>
          </a:p>
          <a:p>
            <a:endParaRPr lang="en-US" sz="1050" b="1" dirty="0">
              <a:latin typeface="Consolas" panose="020B0609020204030204" pitchFamily="49" charset="0"/>
              <a:cs typeface="Consolas" panose="020B0609020204030204" pitchFamily="49" charset="0"/>
            </a:endParaRPr>
          </a:p>
          <a:p>
            <a:endParaRPr lang="en-US" sz="1050" b="1" dirty="0">
              <a:latin typeface="Consolas" panose="020B0609020204030204" pitchFamily="49" charset="0"/>
              <a:cs typeface="Consolas" panose="020B0609020204030204" pitchFamily="49" charset="0"/>
            </a:endParaRPr>
          </a:p>
          <a:p>
            <a:endParaRPr lang="en-US" sz="1050" b="1" dirty="0">
              <a:latin typeface="Consolas" panose="020B0609020204030204" pitchFamily="49" charset="0"/>
              <a:cs typeface="Consolas" panose="020B0609020204030204" pitchFamily="49" charset="0"/>
            </a:endParaRPr>
          </a:p>
          <a:p>
            <a:endParaRPr lang="en-US" sz="1050" b="1" dirty="0">
              <a:latin typeface="Consolas" panose="020B0609020204030204" pitchFamily="49" charset="0"/>
              <a:cs typeface="Consolas" panose="020B0609020204030204" pitchFamily="49" charset="0"/>
            </a:endParaRPr>
          </a:p>
          <a:p>
            <a:endParaRPr lang="en-US" sz="1050" b="1" dirty="0">
              <a:latin typeface="Consolas" panose="020B0609020204030204" pitchFamily="49" charset="0"/>
              <a:cs typeface="Consolas" panose="020B0609020204030204" pitchFamily="49" charset="0"/>
            </a:endParaRPr>
          </a:p>
          <a:p>
            <a:endParaRPr lang="en-US" sz="1050" b="1" dirty="0">
              <a:latin typeface="Consolas" panose="020B0609020204030204" pitchFamily="49" charset="0"/>
              <a:cs typeface="Consolas" panose="020B0609020204030204" pitchFamily="49" charset="0"/>
            </a:endParaRPr>
          </a:p>
          <a:p>
            <a:endParaRPr lang="en-US" sz="1050" b="1" dirty="0">
              <a:latin typeface="Consolas" panose="020B0609020204030204" pitchFamily="49" charset="0"/>
              <a:cs typeface="Consolas" panose="020B0609020204030204" pitchFamily="49" charset="0"/>
            </a:endParaRPr>
          </a:p>
          <a:p>
            <a:endParaRPr lang="en-US" sz="1050" b="1" dirty="0">
              <a:latin typeface="Consolas" panose="020B0609020204030204" pitchFamily="49" charset="0"/>
              <a:cs typeface="Consolas" panose="020B0609020204030204" pitchFamily="49" charset="0"/>
            </a:endParaRPr>
          </a:p>
          <a:p>
            <a:endParaRPr lang="en-US" sz="1050" b="1" dirty="0">
              <a:latin typeface="Consolas" panose="020B0609020204030204" pitchFamily="49" charset="0"/>
              <a:cs typeface="Consolas" panose="020B0609020204030204" pitchFamily="49" charset="0"/>
            </a:endParaRPr>
          </a:p>
          <a:p>
            <a:endParaRPr lang="en-US" sz="1050" b="1" dirty="0">
              <a:latin typeface="Consolas" panose="020B0609020204030204" pitchFamily="49" charset="0"/>
              <a:cs typeface="Consolas" panose="020B0609020204030204" pitchFamily="49" charset="0"/>
            </a:endParaRPr>
          </a:p>
          <a:p>
            <a:endParaRPr lang="en-US" sz="1050" b="1" dirty="0">
              <a:latin typeface="Consolas" panose="020B0609020204030204" pitchFamily="49" charset="0"/>
              <a:cs typeface="Consolas" panose="020B0609020204030204" pitchFamily="49" charset="0"/>
            </a:endParaRPr>
          </a:p>
          <a:p>
            <a:endParaRPr lang="en-US" sz="1050" b="1" dirty="0">
              <a:latin typeface="Consolas" panose="020B0609020204030204" pitchFamily="49" charset="0"/>
              <a:cs typeface="Consolas" panose="020B0609020204030204" pitchFamily="49" charset="0"/>
            </a:endParaRPr>
          </a:p>
          <a:p>
            <a:endParaRPr lang="en-US" sz="1050" b="1" dirty="0">
              <a:latin typeface="Consolas" panose="020B0609020204030204" pitchFamily="49" charset="0"/>
              <a:cs typeface="Consolas" panose="020B0609020204030204" pitchFamily="49" charset="0"/>
            </a:endParaRPr>
          </a:p>
          <a:p>
            <a:r>
              <a:rPr lang="en-US" sz="1050" b="1" dirty="0">
                <a:latin typeface="Consolas" panose="020B0609020204030204" pitchFamily="49" charset="0"/>
                <a:cs typeface="Consolas" panose="020B0609020204030204" pitchFamily="49" charset="0"/>
              </a:rPr>
              <a:t>    GP0.setPin(1)</a:t>
            </a:r>
          </a:p>
          <a:p>
            <a:r>
              <a:rPr lang="en-US" sz="1050" b="1" dirty="0">
                <a:latin typeface="Consolas" panose="020B0609020204030204" pitchFamily="49" charset="0"/>
                <a:cs typeface="Consolas" panose="020B0609020204030204" pitchFamily="49" charset="0"/>
              </a:rPr>
              <a:t>    GP1.setPin(0)</a:t>
            </a:r>
          </a:p>
          <a:p>
            <a:r>
              <a:rPr lang="en-US" sz="1050" b="1" dirty="0">
                <a:latin typeface="Consolas" panose="020B0609020204030204" pitchFamily="49" charset="0"/>
                <a:cs typeface="Consolas" panose="020B0609020204030204" pitchFamily="49" charset="0"/>
              </a:rPr>
              <a:t>    …</a:t>
            </a:r>
          </a:p>
        </p:txBody>
      </p:sp>
      <p:sp>
        <p:nvSpPr>
          <p:cNvPr id="6" name="テキスト ボックス 5">
            <a:extLst>
              <a:ext uri="{FF2B5EF4-FFF2-40B4-BE49-F238E27FC236}">
                <a16:creationId xmlns:a16="http://schemas.microsoft.com/office/drawing/2014/main" id="{A4349B6E-58E2-432B-92C8-B4FA8371880B}"/>
              </a:ext>
            </a:extLst>
          </p:cNvPr>
          <p:cNvSpPr txBox="1"/>
          <p:nvPr/>
        </p:nvSpPr>
        <p:spPr>
          <a:xfrm>
            <a:off x="4168259" y="1574415"/>
            <a:ext cx="7330404" cy="3046988"/>
          </a:xfrm>
          <a:prstGeom prst="rect">
            <a:avLst/>
          </a:prstGeom>
          <a:noFill/>
        </p:spPr>
        <p:txBody>
          <a:bodyPr wrap="square" rtlCol="0">
            <a:spAutoFit/>
          </a:bodyPr>
          <a:lstStyle/>
          <a:p>
            <a:r>
              <a:rPr lang="ja-JP" altLang="en-US" sz="1600" b="1" dirty="0">
                <a:solidFill>
                  <a:schemeClr val="accent6"/>
                </a:solidFill>
              </a:rPr>
              <a:t>③下の緑でかこった部分を攻略</a:t>
            </a:r>
            <a:r>
              <a:rPr lang="en-US" altLang="ja-JP" sz="1600" b="1" dirty="0">
                <a:solidFill>
                  <a:schemeClr val="accent6"/>
                </a:solidFill>
              </a:rPr>
              <a:t>8</a:t>
            </a:r>
            <a:r>
              <a:rPr lang="ja-JP" altLang="en-US" sz="1600" b="1" dirty="0">
                <a:solidFill>
                  <a:schemeClr val="accent6"/>
                </a:solidFill>
              </a:rPr>
              <a:t>で作ったプログラムに追加する</a:t>
            </a:r>
            <a:endParaRPr lang="en-US" altLang="ja-JP" sz="1600" b="1" dirty="0">
              <a:solidFill>
                <a:schemeClr val="accent6"/>
              </a:solidFill>
            </a:endParaRPr>
          </a:p>
          <a:p>
            <a:endParaRPr lang="en-US" sz="1600" dirty="0"/>
          </a:p>
          <a:p>
            <a:r>
              <a:rPr lang="ja-JP" altLang="en-US" sz="1600" b="1" dirty="0">
                <a:solidFill>
                  <a:schemeClr val="accent6"/>
                </a:solidFill>
              </a:rPr>
              <a:t>ここと</a:t>
            </a:r>
            <a:endParaRPr lang="en-US" altLang="ja-JP" sz="1600" b="1" dirty="0">
              <a:solidFill>
                <a:schemeClr val="accent6"/>
              </a:solidFill>
            </a:endParaRPr>
          </a:p>
          <a:p>
            <a:r>
              <a:rPr lang="ja-JP" altLang="en-US" sz="1600" b="1" dirty="0">
                <a:solidFill>
                  <a:schemeClr val="accent6"/>
                </a:solidFill>
              </a:rPr>
              <a:t>ここの</a:t>
            </a:r>
            <a:endParaRPr lang="en-US" altLang="ja-JP" sz="1600" b="1" dirty="0">
              <a:solidFill>
                <a:schemeClr val="accent6"/>
              </a:solidFill>
            </a:endParaRPr>
          </a:p>
          <a:p>
            <a:r>
              <a:rPr lang="ja-JP" altLang="en-US" sz="1600" b="1" dirty="0">
                <a:solidFill>
                  <a:schemeClr val="accent6"/>
                </a:solidFill>
              </a:rPr>
              <a:t>間に</a:t>
            </a:r>
            <a:endParaRPr lang="en-US" altLang="ja-JP" sz="1600" b="1" i="1" dirty="0">
              <a:solidFill>
                <a:schemeClr val="accent6"/>
              </a:solidFill>
            </a:endParaRPr>
          </a:p>
          <a:p>
            <a:endParaRPr lang="en-US" sz="1600" b="1" i="1" dirty="0">
              <a:solidFill>
                <a:schemeClr val="accent6"/>
              </a:solidFill>
            </a:endParaRPr>
          </a:p>
          <a:p>
            <a:r>
              <a:rPr lang="ja-JP" altLang="en-US" sz="1600" b="1" i="1" dirty="0">
                <a:solidFill>
                  <a:schemeClr val="accent6"/>
                </a:solidFill>
              </a:rPr>
              <a:t>これを</a:t>
            </a:r>
            <a:endParaRPr lang="en-US" altLang="ja-JP" sz="1600" b="1" i="1" dirty="0">
              <a:solidFill>
                <a:schemeClr val="accent6"/>
              </a:solidFill>
            </a:endParaRPr>
          </a:p>
          <a:p>
            <a:r>
              <a:rPr lang="ja-JP" altLang="en-US" sz="1600" b="1" i="1" dirty="0">
                <a:solidFill>
                  <a:schemeClr val="accent6"/>
                </a:solidFill>
              </a:rPr>
              <a:t>追加</a:t>
            </a:r>
            <a:endParaRPr lang="en-US" altLang="ja-JP" sz="1600" b="1" i="1" dirty="0">
              <a:solidFill>
                <a:schemeClr val="accent6"/>
              </a:solidFill>
            </a:endParaRPr>
          </a:p>
          <a:p>
            <a:endParaRPr lang="en-US" sz="1600" b="1" i="1" dirty="0">
              <a:solidFill>
                <a:schemeClr val="accent6"/>
              </a:solidFill>
            </a:endParaRPr>
          </a:p>
          <a:p>
            <a:endParaRPr lang="en-US" sz="1600" b="1" dirty="0">
              <a:solidFill>
                <a:schemeClr val="accent6"/>
              </a:solidFill>
            </a:endParaRPr>
          </a:p>
          <a:p>
            <a:r>
              <a:rPr lang="ja-JP" altLang="en-US" sz="1600" b="1" dirty="0">
                <a:solidFill>
                  <a:schemeClr val="accent6"/>
                </a:solidFill>
              </a:rPr>
              <a:t>できたら</a:t>
            </a:r>
            <a:endParaRPr lang="en-US" altLang="ja-JP" sz="1600" b="1" dirty="0">
              <a:solidFill>
                <a:schemeClr val="accent6"/>
              </a:solidFill>
            </a:endParaRPr>
          </a:p>
          <a:p>
            <a:r>
              <a:rPr lang="ja-JP" altLang="en-US" sz="1600" b="1" dirty="0">
                <a:solidFill>
                  <a:schemeClr val="accent6"/>
                </a:solidFill>
              </a:rPr>
              <a:t>実行</a:t>
            </a:r>
            <a:endParaRPr lang="en-US" sz="1600" b="1" dirty="0">
              <a:solidFill>
                <a:schemeClr val="accent6"/>
              </a:solidFill>
            </a:endParaRPr>
          </a:p>
        </p:txBody>
      </p:sp>
      <p:sp>
        <p:nvSpPr>
          <p:cNvPr id="10" name="正方形/長方形 9">
            <a:extLst>
              <a:ext uri="{FF2B5EF4-FFF2-40B4-BE49-F238E27FC236}">
                <a16:creationId xmlns:a16="http://schemas.microsoft.com/office/drawing/2014/main" id="{9A56BC2E-E06C-455B-A593-0C24350CE578}"/>
              </a:ext>
            </a:extLst>
          </p:cNvPr>
          <p:cNvSpPr/>
          <p:nvPr/>
        </p:nvSpPr>
        <p:spPr>
          <a:xfrm>
            <a:off x="540308" y="6585659"/>
            <a:ext cx="8342422" cy="400110"/>
          </a:xfrm>
          <a:prstGeom prst="rect">
            <a:avLst/>
          </a:prstGeom>
        </p:spPr>
        <p:txBody>
          <a:bodyPr wrap="square">
            <a:spAutoFit/>
          </a:bodyPr>
          <a:lstStyle/>
          <a:p>
            <a:r>
              <a:rPr lang="en-US" sz="1000" dirty="0">
                <a:hlinkClick r:id="rId4"/>
              </a:rPr>
              <a:t>https://github.com/te1netd/prochalle-led/blob/main/step81-code.py</a:t>
            </a:r>
            <a:endParaRPr lang="en-US" sz="1000" dirty="0"/>
          </a:p>
          <a:p>
            <a:endParaRPr lang="en-US" sz="1000" dirty="0"/>
          </a:p>
        </p:txBody>
      </p:sp>
      <p:sp>
        <p:nvSpPr>
          <p:cNvPr id="12" name="テキスト ボックス 11">
            <a:extLst>
              <a:ext uri="{FF2B5EF4-FFF2-40B4-BE49-F238E27FC236}">
                <a16:creationId xmlns:a16="http://schemas.microsoft.com/office/drawing/2014/main" id="{FCEF6F38-F2B8-489B-A7D1-AD8639BDB3E9}"/>
              </a:ext>
            </a:extLst>
          </p:cNvPr>
          <p:cNvSpPr txBox="1"/>
          <p:nvPr/>
        </p:nvSpPr>
        <p:spPr>
          <a:xfrm>
            <a:off x="-9582" y="6598130"/>
            <a:ext cx="792547" cy="246221"/>
          </a:xfrm>
          <a:prstGeom prst="rect">
            <a:avLst/>
          </a:prstGeom>
          <a:noFill/>
        </p:spPr>
        <p:txBody>
          <a:bodyPr wrap="square" rtlCol="0">
            <a:spAutoFit/>
          </a:bodyPr>
          <a:lstStyle/>
          <a:p>
            <a:r>
              <a:rPr lang="ja-JP" altLang="en-US" sz="1000" dirty="0"/>
              <a:t>お助け用</a:t>
            </a:r>
            <a:endParaRPr lang="en-US" sz="1000" dirty="0"/>
          </a:p>
        </p:txBody>
      </p:sp>
      <p:sp>
        <p:nvSpPr>
          <p:cNvPr id="17" name="左中かっこ 16">
            <a:extLst>
              <a:ext uri="{FF2B5EF4-FFF2-40B4-BE49-F238E27FC236}">
                <a16:creationId xmlns:a16="http://schemas.microsoft.com/office/drawing/2014/main" id="{6BC1A37F-6735-457A-924C-1D0CAD089EFC}"/>
              </a:ext>
            </a:extLst>
          </p:cNvPr>
          <p:cNvSpPr/>
          <p:nvPr/>
        </p:nvSpPr>
        <p:spPr>
          <a:xfrm>
            <a:off x="5003556" y="1918452"/>
            <a:ext cx="387207" cy="734205"/>
          </a:xfrm>
          <a:prstGeom prst="leftBrace">
            <a:avLst>
              <a:gd name="adj1" fmla="val 43046"/>
              <a:gd name="adj2" fmla="val 39051"/>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左中かっこ 19">
            <a:extLst>
              <a:ext uri="{FF2B5EF4-FFF2-40B4-BE49-F238E27FC236}">
                <a16:creationId xmlns:a16="http://schemas.microsoft.com/office/drawing/2014/main" id="{536EDD41-0EA6-471A-95DE-F45046849763}"/>
              </a:ext>
            </a:extLst>
          </p:cNvPr>
          <p:cNvSpPr/>
          <p:nvPr/>
        </p:nvSpPr>
        <p:spPr>
          <a:xfrm flipH="1">
            <a:off x="2222999" y="2816157"/>
            <a:ext cx="158460" cy="339026"/>
          </a:xfrm>
          <a:prstGeom prst="leftBrace">
            <a:avLst>
              <a:gd name="adj1" fmla="val 43046"/>
              <a:gd name="adj2" fmla="val 50000"/>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左中かっこ 20">
            <a:extLst>
              <a:ext uri="{FF2B5EF4-FFF2-40B4-BE49-F238E27FC236}">
                <a16:creationId xmlns:a16="http://schemas.microsoft.com/office/drawing/2014/main" id="{F3EFC949-548B-4283-BE1A-21B0F34B734B}"/>
              </a:ext>
            </a:extLst>
          </p:cNvPr>
          <p:cNvSpPr/>
          <p:nvPr/>
        </p:nvSpPr>
        <p:spPr>
          <a:xfrm>
            <a:off x="5229327" y="5454864"/>
            <a:ext cx="218873" cy="400110"/>
          </a:xfrm>
          <a:prstGeom prst="leftBrace">
            <a:avLst>
              <a:gd name="adj1" fmla="val 43046"/>
              <a:gd name="adj2" fmla="val 39051"/>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直線コネクタ 18">
            <a:extLst>
              <a:ext uri="{FF2B5EF4-FFF2-40B4-BE49-F238E27FC236}">
                <a16:creationId xmlns:a16="http://schemas.microsoft.com/office/drawing/2014/main" id="{E91C7A25-4E37-4436-9619-96C60D4F3CCB}"/>
              </a:ext>
            </a:extLst>
          </p:cNvPr>
          <p:cNvCxnSpPr>
            <a:cxnSpLocks/>
            <a:endCxn id="21" idx="1"/>
          </p:cNvCxnSpPr>
          <p:nvPr/>
        </p:nvCxnSpPr>
        <p:spPr>
          <a:xfrm>
            <a:off x="4813527" y="2469823"/>
            <a:ext cx="415800" cy="3141288"/>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4" name="左中かっこ 23">
            <a:extLst>
              <a:ext uri="{FF2B5EF4-FFF2-40B4-BE49-F238E27FC236}">
                <a16:creationId xmlns:a16="http://schemas.microsoft.com/office/drawing/2014/main" id="{ACAFE718-7313-47E5-A770-990F7B236624}"/>
              </a:ext>
            </a:extLst>
          </p:cNvPr>
          <p:cNvSpPr/>
          <p:nvPr/>
        </p:nvSpPr>
        <p:spPr>
          <a:xfrm flipH="1">
            <a:off x="2229028" y="3176022"/>
            <a:ext cx="152431" cy="764697"/>
          </a:xfrm>
          <a:prstGeom prst="leftBrace">
            <a:avLst>
              <a:gd name="adj1" fmla="val 43046"/>
              <a:gd name="adj2" fmla="val 39051"/>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矢印: 右 30">
            <a:extLst>
              <a:ext uri="{FF2B5EF4-FFF2-40B4-BE49-F238E27FC236}">
                <a16:creationId xmlns:a16="http://schemas.microsoft.com/office/drawing/2014/main" id="{0F070B82-83F4-403E-8DDE-59384B7D6DBE}"/>
              </a:ext>
            </a:extLst>
          </p:cNvPr>
          <p:cNvSpPr/>
          <p:nvPr/>
        </p:nvSpPr>
        <p:spPr>
          <a:xfrm>
            <a:off x="4929839" y="3078555"/>
            <a:ext cx="483495" cy="26748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矢印: 右 31">
            <a:extLst>
              <a:ext uri="{FF2B5EF4-FFF2-40B4-BE49-F238E27FC236}">
                <a16:creationId xmlns:a16="http://schemas.microsoft.com/office/drawing/2014/main" id="{C1E33982-CBFE-4F08-9272-9E82A0E6D9C5}"/>
              </a:ext>
            </a:extLst>
          </p:cNvPr>
          <p:cNvSpPr/>
          <p:nvPr/>
        </p:nvSpPr>
        <p:spPr>
          <a:xfrm rot="11179367">
            <a:off x="2307148" y="3191532"/>
            <a:ext cx="1944188" cy="26748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テキスト ボックス 34">
            <a:extLst>
              <a:ext uri="{FF2B5EF4-FFF2-40B4-BE49-F238E27FC236}">
                <a16:creationId xmlns:a16="http://schemas.microsoft.com/office/drawing/2014/main" id="{E69D5E76-72BB-4ACA-97FB-D275C9CBBBCE}"/>
              </a:ext>
            </a:extLst>
          </p:cNvPr>
          <p:cNvSpPr txBox="1"/>
          <p:nvPr/>
        </p:nvSpPr>
        <p:spPr>
          <a:xfrm>
            <a:off x="8008255" y="3496918"/>
            <a:ext cx="3183496" cy="861774"/>
          </a:xfrm>
          <a:prstGeom prst="rect">
            <a:avLst/>
          </a:prstGeom>
          <a:noFill/>
        </p:spPr>
        <p:txBody>
          <a:bodyPr wrap="square" rtlCol="0">
            <a:spAutoFit/>
          </a:bodyPr>
          <a:lstStyle/>
          <a:p>
            <a:r>
              <a:rPr lang="ja-JP" altLang="en-US" sz="1600" b="1" dirty="0">
                <a:solidFill>
                  <a:schemeClr val="accent4"/>
                </a:solidFill>
              </a:rPr>
              <a:t>コピペしていいよ。</a:t>
            </a:r>
            <a:endParaRPr lang="en-US" altLang="ja-JP" sz="1600" b="1" dirty="0">
              <a:solidFill>
                <a:schemeClr val="accent4"/>
              </a:solidFill>
            </a:endParaRPr>
          </a:p>
          <a:p>
            <a:r>
              <a:rPr lang="ja-JP" altLang="en-US" sz="1600" b="1" dirty="0">
                <a:solidFill>
                  <a:schemeClr val="accent4"/>
                </a:solidFill>
              </a:rPr>
              <a:t>空白がちゃんとはいっているか</a:t>
            </a:r>
            <a:endParaRPr lang="en-US" altLang="ja-JP" sz="1600" b="1" dirty="0">
              <a:solidFill>
                <a:schemeClr val="accent4"/>
              </a:solidFill>
            </a:endParaRPr>
          </a:p>
          <a:p>
            <a:r>
              <a:rPr lang="ja-JP" altLang="en-US" b="1" dirty="0">
                <a:solidFill>
                  <a:schemeClr val="accent4"/>
                </a:solidFill>
              </a:rPr>
              <a:t>ちゅういしてね。</a:t>
            </a:r>
            <a:endParaRPr lang="en-US" b="1" dirty="0">
              <a:solidFill>
                <a:schemeClr val="accent4"/>
              </a:solidFill>
            </a:endParaRPr>
          </a:p>
        </p:txBody>
      </p:sp>
      <p:pic>
        <p:nvPicPr>
          <p:cNvPr id="36" name="図 35">
            <a:extLst>
              <a:ext uri="{FF2B5EF4-FFF2-40B4-BE49-F238E27FC236}">
                <a16:creationId xmlns:a16="http://schemas.microsoft.com/office/drawing/2014/main" id="{148ACFF1-2BB9-43BC-AF16-CFDA0C066A8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524" b="85714" l="9091" r="100000"/>
                    </a14:imgEffect>
                  </a14:imgLayer>
                </a14:imgProps>
              </a:ext>
            </a:extLst>
          </a:blip>
          <a:stretch>
            <a:fillRect/>
          </a:stretch>
        </p:blipFill>
        <p:spPr>
          <a:xfrm>
            <a:off x="4159857" y="4537762"/>
            <a:ext cx="677535" cy="646738"/>
          </a:xfrm>
          <a:prstGeom prst="rect">
            <a:avLst/>
          </a:prstGeom>
        </p:spPr>
      </p:pic>
      <p:sp>
        <p:nvSpPr>
          <p:cNvPr id="30" name="正方形/長方形 29">
            <a:extLst>
              <a:ext uri="{FF2B5EF4-FFF2-40B4-BE49-F238E27FC236}">
                <a16:creationId xmlns:a16="http://schemas.microsoft.com/office/drawing/2014/main" id="{D45DF54A-1293-4105-927A-1DEB1F83ECE8}"/>
              </a:ext>
            </a:extLst>
          </p:cNvPr>
          <p:cNvSpPr/>
          <p:nvPr/>
        </p:nvSpPr>
        <p:spPr>
          <a:xfrm>
            <a:off x="5348763" y="2705771"/>
            <a:ext cx="2577378" cy="2598577"/>
          </a:xfrm>
          <a:prstGeom prst="rect">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chemeClr val="accent6"/>
                </a:solidFill>
                <a:latin typeface="Consolas" panose="020B0609020204030204" pitchFamily="49" charset="0"/>
                <a:cs typeface="Consolas" panose="020B0609020204030204" pitchFamily="49" charset="0"/>
              </a:rPr>
              <a:t>    if count % 3 == 1:</a:t>
            </a:r>
          </a:p>
          <a:p>
            <a:r>
              <a:rPr lang="en-US" sz="1050" b="1" dirty="0">
                <a:solidFill>
                  <a:schemeClr val="accent6"/>
                </a:solidFill>
                <a:latin typeface="Consolas" panose="020B0609020204030204" pitchFamily="49" charset="0"/>
                <a:cs typeface="Consolas" panose="020B0609020204030204" pitchFamily="49" charset="0"/>
              </a:rPr>
              <a:t>      R = 0</a:t>
            </a:r>
          </a:p>
          <a:p>
            <a:r>
              <a:rPr lang="en-US" sz="1050" b="1" dirty="0">
                <a:solidFill>
                  <a:schemeClr val="accent6"/>
                </a:solidFill>
                <a:latin typeface="Consolas" panose="020B0609020204030204" pitchFamily="49" charset="0"/>
                <a:cs typeface="Consolas" panose="020B0609020204030204" pitchFamily="49" charset="0"/>
              </a:rPr>
              <a:t>      G = 1</a:t>
            </a:r>
          </a:p>
          <a:p>
            <a:r>
              <a:rPr lang="en-US" sz="1050" b="1" dirty="0">
                <a:solidFill>
                  <a:schemeClr val="accent6"/>
                </a:solidFill>
                <a:latin typeface="Consolas" panose="020B0609020204030204" pitchFamily="49" charset="0"/>
                <a:cs typeface="Consolas" panose="020B0609020204030204" pitchFamily="49" charset="0"/>
              </a:rPr>
              <a:t>      B = 1</a:t>
            </a:r>
          </a:p>
          <a:p>
            <a:r>
              <a:rPr lang="en-US" sz="1050" b="1" dirty="0">
                <a:solidFill>
                  <a:schemeClr val="accent6"/>
                </a:solidFill>
                <a:latin typeface="Consolas" panose="020B0609020204030204" pitchFamily="49" charset="0"/>
                <a:cs typeface="Consolas" panose="020B0609020204030204" pitchFamily="49" charset="0"/>
              </a:rPr>
              <a:t>    else:</a:t>
            </a:r>
          </a:p>
          <a:p>
            <a:r>
              <a:rPr lang="en-US" sz="1050" b="1" dirty="0">
                <a:solidFill>
                  <a:schemeClr val="accent6"/>
                </a:solidFill>
                <a:latin typeface="Consolas" panose="020B0609020204030204" pitchFamily="49" charset="0"/>
                <a:cs typeface="Consolas" panose="020B0609020204030204" pitchFamily="49" charset="0"/>
              </a:rPr>
              <a:t>      if count % 3 == 2:</a:t>
            </a:r>
          </a:p>
          <a:p>
            <a:r>
              <a:rPr lang="en-US" sz="1050" b="1" dirty="0">
                <a:solidFill>
                  <a:schemeClr val="accent6"/>
                </a:solidFill>
                <a:latin typeface="Consolas" panose="020B0609020204030204" pitchFamily="49" charset="0"/>
                <a:cs typeface="Consolas" panose="020B0609020204030204" pitchFamily="49" charset="0"/>
              </a:rPr>
              <a:t>        R = 1</a:t>
            </a:r>
          </a:p>
          <a:p>
            <a:r>
              <a:rPr lang="en-US" sz="1050" b="1" dirty="0">
                <a:solidFill>
                  <a:schemeClr val="accent6"/>
                </a:solidFill>
                <a:latin typeface="Consolas" panose="020B0609020204030204" pitchFamily="49" charset="0"/>
                <a:cs typeface="Consolas" panose="020B0609020204030204" pitchFamily="49" charset="0"/>
              </a:rPr>
              <a:t>        G = 0</a:t>
            </a:r>
          </a:p>
          <a:p>
            <a:r>
              <a:rPr lang="en-US" sz="1050" b="1" dirty="0">
                <a:solidFill>
                  <a:schemeClr val="accent6"/>
                </a:solidFill>
                <a:latin typeface="Consolas" panose="020B0609020204030204" pitchFamily="49" charset="0"/>
                <a:cs typeface="Consolas" panose="020B0609020204030204" pitchFamily="49" charset="0"/>
              </a:rPr>
              <a:t>        B = 1</a:t>
            </a:r>
          </a:p>
          <a:p>
            <a:r>
              <a:rPr lang="en-US" sz="1050" b="1" dirty="0">
                <a:solidFill>
                  <a:schemeClr val="accent6"/>
                </a:solidFill>
                <a:latin typeface="Consolas" panose="020B0609020204030204" pitchFamily="49" charset="0"/>
                <a:cs typeface="Consolas" panose="020B0609020204030204" pitchFamily="49" charset="0"/>
              </a:rPr>
              <a:t>      else:</a:t>
            </a:r>
          </a:p>
          <a:p>
            <a:r>
              <a:rPr lang="en-US" sz="1050" b="1" dirty="0">
                <a:solidFill>
                  <a:schemeClr val="accent6"/>
                </a:solidFill>
                <a:latin typeface="Consolas" panose="020B0609020204030204" pitchFamily="49" charset="0"/>
                <a:cs typeface="Consolas" panose="020B0609020204030204" pitchFamily="49" charset="0"/>
              </a:rPr>
              <a:t>        R = 1</a:t>
            </a:r>
          </a:p>
          <a:p>
            <a:r>
              <a:rPr lang="en-US" sz="1050" b="1" dirty="0">
                <a:solidFill>
                  <a:schemeClr val="accent6"/>
                </a:solidFill>
                <a:latin typeface="Consolas" panose="020B0609020204030204" pitchFamily="49" charset="0"/>
                <a:cs typeface="Consolas" panose="020B0609020204030204" pitchFamily="49" charset="0"/>
              </a:rPr>
              <a:t>        G = 1</a:t>
            </a:r>
          </a:p>
          <a:p>
            <a:r>
              <a:rPr lang="en-US" sz="1050" b="1" dirty="0">
                <a:solidFill>
                  <a:schemeClr val="accent6"/>
                </a:solidFill>
                <a:latin typeface="Consolas" panose="020B0609020204030204" pitchFamily="49" charset="0"/>
                <a:cs typeface="Consolas" panose="020B0609020204030204" pitchFamily="49" charset="0"/>
              </a:rPr>
              <a:t>        B = 0</a:t>
            </a:r>
          </a:p>
          <a:p>
            <a:r>
              <a:rPr lang="en-US" sz="1050" b="1" dirty="0">
                <a:solidFill>
                  <a:schemeClr val="accent6"/>
                </a:solidFill>
                <a:latin typeface="Consolas" panose="020B0609020204030204" pitchFamily="49" charset="0"/>
                <a:cs typeface="Consolas" panose="020B0609020204030204" pitchFamily="49" charset="0"/>
              </a:rPr>
              <a:t>    GP6.setPin(R)</a:t>
            </a:r>
          </a:p>
          <a:p>
            <a:r>
              <a:rPr lang="en-US" sz="1050" b="1" dirty="0">
                <a:solidFill>
                  <a:schemeClr val="accent6"/>
                </a:solidFill>
                <a:latin typeface="Consolas" panose="020B0609020204030204" pitchFamily="49" charset="0"/>
                <a:cs typeface="Consolas" panose="020B0609020204030204" pitchFamily="49" charset="0"/>
              </a:rPr>
              <a:t>    GP7.setPin(G)</a:t>
            </a:r>
          </a:p>
          <a:p>
            <a:r>
              <a:rPr lang="en-US" sz="1050" b="1" dirty="0">
                <a:solidFill>
                  <a:schemeClr val="accent6"/>
                </a:solidFill>
                <a:latin typeface="Consolas" panose="020B0609020204030204" pitchFamily="49" charset="0"/>
                <a:cs typeface="Consolas" panose="020B0609020204030204" pitchFamily="49" charset="0"/>
              </a:rPr>
              <a:t>    GP8.setPin(B)</a:t>
            </a:r>
          </a:p>
        </p:txBody>
      </p:sp>
      <p:grpSp>
        <p:nvGrpSpPr>
          <p:cNvPr id="22" name="グループ化 21">
            <a:extLst>
              <a:ext uri="{FF2B5EF4-FFF2-40B4-BE49-F238E27FC236}">
                <a16:creationId xmlns:a16="http://schemas.microsoft.com/office/drawing/2014/main" id="{745E772C-219F-436F-B91F-E6EBEFFDE24F}"/>
              </a:ext>
            </a:extLst>
          </p:cNvPr>
          <p:cNvGrpSpPr/>
          <p:nvPr/>
        </p:nvGrpSpPr>
        <p:grpSpPr>
          <a:xfrm>
            <a:off x="-5082" y="8472"/>
            <a:ext cx="1786748" cy="546848"/>
            <a:chOff x="550140" y="4508477"/>
            <a:chExt cx="1786748" cy="546848"/>
          </a:xfrm>
        </p:grpSpPr>
        <p:sp>
          <p:nvSpPr>
            <p:cNvPr id="23" name="テキスト ボックス 22">
              <a:extLst>
                <a:ext uri="{FF2B5EF4-FFF2-40B4-BE49-F238E27FC236}">
                  <a16:creationId xmlns:a16="http://schemas.microsoft.com/office/drawing/2014/main" id="{3D44F760-41C9-4D08-A31E-B8E5D96E45DE}"/>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25" name="Picture 2" descr="工作をする子供たちのイラスト | かわいいフリー素材集 いらすとや">
              <a:extLst>
                <a:ext uri="{FF2B5EF4-FFF2-40B4-BE49-F238E27FC236}">
                  <a16:creationId xmlns:a16="http://schemas.microsoft.com/office/drawing/2014/main" id="{F7E12191-760D-44CF-AB35-FD6CD43A2CEB}"/>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511721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A907927D-9C3F-486A-8A18-2DAA54AF52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4574" y="2034710"/>
            <a:ext cx="3279519" cy="2463623"/>
          </a:xfrm>
          <a:prstGeom prst="rect">
            <a:avLst/>
          </a:prstGeom>
        </p:spPr>
      </p:pic>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9 </a:t>
            </a:r>
            <a:r>
              <a:rPr lang="ja-JP" altLang="en-US" dirty="0"/>
              <a:t>フルカラー</a:t>
            </a:r>
            <a:r>
              <a:rPr lang="en-US" altLang="ja-JP" dirty="0"/>
              <a:t>LED</a:t>
            </a:r>
            <a:r>
              <a:rPr lang="ja-JP" altLang="en-US" dirty="0"/>
              <a:t>をつかってみよう</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a:xfrm>
            <a:off x="429566" y="1574415"/>
            <a:ext cx="11069097" cy="4351338"/>
          </a:xfrm>
        </p:spPr>
        <p:txBody>
          <a:bodyPr/>
          <a:lstStyle/>
          <a:p>
            <a:pPr marL="0" indent="0">
              <a:buNone/>
            </a:pPr>
            <a:r>
              <a:rPr lang="ja-JP" altLang="en-US" b="1" dirty="0">
                <a:solidFill>
                  <a:schemeClr val="accent6"/>
                </a:solidFill>
              </a:rPr>
              <a:t>その３ 最後のところに３行を追加</a:t>
            </a:r>
            <a:r>
              <a:rPr lang="en-US" altLang="ja-JP" b="1" dirty="0">
                <a:solidFill>
                  <a:schemeClr val="accent6"/>
                </a:solidFill>
              </a:rPr>
              <a:t>.  </a:t>
            </a:r>
            <a:r>
              <a:rPr lang="ja-JP" altLang="en-US" b="1" dirty="0">
                <a:solidFill>
                  <a:schemeClr val="accent6"/>
                </a:solidFill>
              </a:rPr>
              <a:t>できたら実行</a:t>
            </a:r>
            <a:endParaRPr lang="en-US" b="1" dirty="0">
              <a:solidFill>
                <a:schemeClr val="accent6"/>
              </a:solidFill>
            </a:endParaRPr>
          </a:p>
        </p:txBody>
      </p:sp>
      <p:sp>
        <p:nvSpPr>
          <p:cNvPr id="7" name="テキスト ボックス 6">
            <a:extLst>
              <a:ext uri="{FF2B5EF4-FFF2-40B4-BE49-F238E27FC236}">
                <a16:creationId xmlns:a16="http://schemas.microsoft.com/office/drawing/2014/main" id="{AA5DDCFB-9631-4A01-9A0C-A4A9B9F090A0}"/>
              </a:ext>
            </a:extLst>
          </p:cNvPr>
          <p:cNvSpPr txBox="1"/>
          <p:nvPr/>
        </p:nvSpPr>
        <p:spPr>
          <a:xfrm>
            <a:off x="9571348" y="0"/>
            <a:ext cx="2620652" cy="523220"/>
          </a:xfrm>
          <a:prstGeom prst="rect">
            <a:avLst/>
          </a:prstGeom>
          <a:solidFill>
            <a:srgbClr val="7030A0"/>
          </a:solidFill>
          <a:ln>
            <a:noFill/>
          </a:ln>
        </p:spPr>
        <p:txBody>
          <a:bodyPr wrap="square" rtlCol="0">
            <a:spAutoFit/>
          </a:bodyPr>
          <a:lstStyle/>
          <a:p>
            <a:r>
              <a:rPr lang="ja-JP" altLang="en-US" sz="2800" b="1" dirty="0">
                <a:solidFill>
                  <a:schemeClr val="bg1"/>
                </a:solidFill>
              </a:rPr>
              <a:t>プログラム</a:t>
            </a:r>
            <a:r>
              <a:rPr lang="en-US" altLang="ja-JP" sz="2800" b="1" dirty="0">
                <a:solidFill>
                  <a:schemeClr val="bg1"/>
                </a:solidFill>
              </a:rPr>
              <a:t>9-3</a:t>
            </a:r>
            <a:endParaRPr lang="en-US" sz="2800" b="1" dirty="0">
              <a:solidFill>
                <a:schemeClr val="bg1"/>
              </a:solidFill>
            </a:endParaRPr>
          </a:p>
        </p:txBody>
      </p:sp>
      <p:sp>
        <p:nvSpPr>
          <p:cNvPr id="9" name="正方形/長方形 8">
            <a:extLst>
              <a:ext uri="{FF2B5EF4-FFF2-40B4-BE49-F238E27FC236}">
                <a16:creationId xmlns:a16="http://schemas.microsoft.com/office/drawing/2014/main" id="{7B07CF50-5755-4BD1-8EF0-40419F1795AB}"/>
              </a:ext>
            </a:extLst>
          </p:cNvPr>
          <p:cNvSpPr/>
          <p:nvPr/>
        </p:nvSpPr>
        <p:spPr>
          <a:xfrm>
            <a:off x="1145149" y="2354282"/>
            <a:ext cx="2524150" cy="15363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4349B6E-58E2-432B-92C8-B4FA8371880B}"/>
              </a:ext>
            </a:extLst>
          </p:cNvPr>
          <p:cNvSpPr txBox="1"/>
          <p:nvPr/>
        </p:nvSpPr>
        <p:spPr>
          <a:xfrm>
            <a:off x="5148953" y="2034710"/>
            <a:ext cx="7330404" cy="2308324"/>
          </a:xfrm>
          <a:prstGeom prst="rect">
            <a:avLst/>
          </a:prstGeom>
          <a:noFill/>
        </p:spPr>
        <p:txBody>
          <a:bodyPr wrap="square" rtlCol="0">
            <a:spAutoFit/>
          </a:bodyPr>
          <a:lstStyle/>
          <a:p>
            <a:r>
              <a:rPr lang="en-US" altLang="ja-JP" sz="1600" b="1" dirty="0">
                <a:solidFill>
                  <a:schemeClr val="accent6"/>
                </a:solidFill>
              </a:rPr>
              <a:t>  </a:t>
            </a:r>
            <a:r>
              <a:rPr lang="en-US" altLang="ja-JP" sz="1600" b="1" dirty="0"/>
              <a:t>GP0.setPin(0)</a:t>
            </a:r>
          </a:p>
          <a:p>
            <a:r>
              <a:rPr lang="en-US" altLang="ja-JP" sz="1600" b="1" dirty="0"/>
              <a:t>  GP1.setPin(0)</a:t>
            </a:r>
          </a:p>
          <a:p>
            <a:r>
              <a:rPr lang="en-US" altLang="ja-JP" sz="1600" b="1" dirty="0"/>
              <a:t>  GP2.setPin(0)</a:t>
            </a:r>
          </a:p>
          <a:p>
            <a:r>
              <a:rPr lang="en-US" altLang="ja-JP" sz="1600" b="1" dirty="0"/>
              <a:t>  GP3.setPin(0)</a:t>
            </a:r>
          </a:p>
          <a:p>
            <a:r>
              <a:rPr lang="en-US" altLang="ja-JP" sz="1600" b="1" dirty="0"/>
              <a:t>  GP4.setPin(0)</a:t>
            </a:r>
          </a:p>
          <a:p>
            <a:endParaRPr lang="en-US" altLang="ja-JP" sz="1600" b="1" dirty="0"/>
          </a:p>
          <a:p>
            <a:endParaRPr lang="en-US" altLang="ja-JP" sz="1600" b="1" dirty="0">
              <a:solidFill>
                <a:schemeClr val="accent6"/>
              </a:solidFill>
            </a:endParaRPr>
          </a:p>
          <a:p>
            <a:endParaRPr lang="en-US" sz="1600" dirty="0"/>
          </a:p>
          <a:p>
            <a:endParaRPr lang="en-US" sz="1600" b="1" dirty="0">
              <a:solidFill>
                <a:schemeClr val="accent6"/>
              </a:solidFill>
            </a:endParaRPr>
          </a:p>
        </p:txBody>
      </p:sp>
      <p:sp>
        <p:nvSpPr>
          <p:cNvPr id="10" name="正方形/長方形 9">
            <a:extLst>
              <a:ext uri="{FF2B5EF4-FFF2-40B4-BE49-F238E27FC236}">
                <a16:creationId xmlns:a16="http://schemas.microsoft.com/office/drawing/2014/main" id="{9A56BC2E-E06C-455B-A593-0C24350CE578}"/>
              </a:ext>
            </a:extLst>
          </p:cNvPr>
          <p:cNvSpPr/>
          <p:nvPr/>
        </p:nvSpPr>
        <p:spPr>
          <a:xfrm>
            <a:off x="540308" y="6585659"/>
            <a:ext cx="8342422" cy="400110"/>
          </a:xfrm>
          <a:prstGeom prst="rect">
            <a:avLst/>
          </a:prstGeom>
        </p:spPr>
        <p:txBody>
          <a:bodyPr wrap="square">
            <a:spAutoFit/>
          </a:bodyPr>
          <a:lstStyle/>
          <a:p>
            <a:r>
              <a:rPr lang="en-US" sz="1000" dirty="0">
                <a:hlinkClick r:id="rId4"/>
              </a:rPr>
              <a:t>https://github.com/te1netd/prochalle-led/blob/main/step81-code.py</a:t>
            </a:r>
            <a:endParaRPr lang="en-US" sz="1000" dirty="0"/>
          </a:p>
          <a:p>
            <a:endParaRPr lang="en-US" sz="1000" dirty="0"/>
          </a:p>
        </p:txBody>
      </p:sp>
      <p:sp>
        <p:nvSpPr>
          <p:cNvPr id="12" name="テキスト ボックス 11">
            <a:extLst>
              <a:ext uri="{FF2B5EF4-FFF2-40B4-BE49-F238E27FC236}">
                <a16:creationId xmlns:a16="http://schemas.microsoft.com/office/drawing/2014/main" id="{FCEF6F38-F2B8-489B-A7D1-AD8639BDB3E9}"/>
              </a:ext>
            </a:extLst>
          </p:cNvPr>
          <p:cNvSpPr txBox="1"/>
          <p:nvPr/>
        </p:nvSpPr>
        <p:spPr>
          <a:xfrm>
            <a:off x="-9582" y="6598130"/>
            <a:ext cx="792547" cy="246221"/>
          </a:xfrm>
          <a:prstGeom prst="rect">
            <a:avLst/>
          </a:prstGeom>
          <a:noFill/>
        </p:spPr>
        <p:txBody>
          <a:bodyPr wrap="square" rtlCol="0">
            <a:spAutoFit/>
          </a:bodyPr>
          <a:lstStyle/>
          <a:p>
            <a:r>
              <a:rPr lang="ja-JP" altLang="en-US" sz="1000" dirty="0"/>
              <a:t>お助け用</a:t>
            </a:r>
            <a:endParaRPr lang="en-US" sz="1000" dirty="0"/>
          </a:p>
        </p:txBody>
      </p:sp>
      <p:sp>
        <p:nvSpPr>
          <p:cNvPr id="29" name="矢印: 左 28">
            <a:extLst>
              <a:ext uri="{FF2B5EF4-FFF2-40B4-BE49-F238E27FC236}">
                <a16:creationId xmlns:a16="http://schemas.microsoft.com/office/drawing/2014/main" id="{9A5DDE25-ED1B-4027-9A44-829C0EF02287}"/>
              </a:ext>
            </a:extLst>
          </p:cNvPr>
          <p:cNvSpPr/>
          <p:nvPr/>
        </p:nvSpPr>
        <p:spPr>
          <a:xfrm flipH="1">
            <a:off x="4795246" y="3532709"/>
            <a:ext cx="353707" cy="259117"/>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r"/>
            <a:r>
              <a:rPr lang="ja-JP" altLang="en-US" sz="1600" b="1" dirty="0">
                <a:solidFill>
                  <a:schemeClr val="tx1"/>
                </a:solidFill>
              </a:rPr>
              <a:t>　</a:t>
            </a:r>
            <a:r>
              <a:rPr lang="ja-JP" altLang="en-US" sz="2000" b="1" dirty="0">
                <a:solidFill>
                  <a:schemeClr val="accent6"/>
                </a:solidFill>
              </a:rPr>
              <a:t>　追加     </a:t>
            </a:r>
            <a:endParaRPr lang="en-US" sz="1600" b="1" dirty="0">
              <a:solidFill>
                <a:schemeClr val="accent6"/>
              </a:solidFill>
            </a:endParaRPr>
          </a:p>
        </p:txBody>
      </p:sp>
      <p:sp>
        <p:nvSpPr>
          <p:cNvPr id="33" name="矢印: 左 32">
            <a:extLst>
              <a:ext uri="{FF2B5EF4-FFF2-40B4-BE49-F238E27FC236}">
                <a16:creationId xmlns:a16="http://schemas.microsoft.com/office/drawing/2014/main" id="{1243D95F-D249-4BB9-B097-7A0B507190F0}"/>
              </a:ext>
            </a:extLst>
          </p:cNvPr>
          <p:cNvSpPr/>
          <p:nvPr/>
        </p:nvSpPr>
        <p:spPr>
          <a:xfrm flipH="1">
            <a:off x="4795246" y="3812339"/>
            <a:ext cx="353707" cy="259117"/>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r"/>
            <a:r>
              <a:rPr lang="ja-JP" altLang="en-US" sz="1600" b="1" dirty="0">
                <a:solidFill>
                  <a:schemeClr val="tx1"/>
                </a:solidFill>
              </a:rPr>
              <a:t>　</a:t>
            </a:r>
            <a:r>
              <a:rPr lang="ja-JP" altLang="en-US" sz="2000" b="1" dirty="0">
                <a:solidFill>
                  <a:schemeClr val="accent6"/>
                </a:solidFill>
              </a:rPr>
              <a:t>　追加     </a:t>
            </a:r>
            <a:endParaRPr lang="en-US" sz="1600" b="1" dirty="0">
              <a:solidFill>
                <a:schemeClr val="accent6"/>
              </a:solidFill>
            </a:endParaRPr>
          </a:p>
        </p:txBody>
      </p:sp>
      <p:sp>
        <p:nvSpPr>
          <p:cNvPr id="34" name="矢印: 左 33">
            <a:extLst>
              <a:ext uri="{FF2B5EF4-FFF2-40B4-BE49-F238E27FC236}">
                <a16:creationId xmlns:a16="http://schemas.microsoft.com/office/drawing/2014/main" id="{9C6E6B73-31B8-41BB-BA52-48A58B8C1511}"/>
              </a:ext>
            </a:extLst>
          </p:cNvPr>
          <p:cNvSpPr/>
          <p:nvPr/>
        </p:nvSpPr>
        <p:spPr>
          <a:xfrm flipH="1">
            <a:off x="4795246" y="4091969"/>
            <a:ext cx="353707" cy="259117"/>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r"/>
            <a:r>
              <a:rPr lang="ja-JP" altLang="en-US" sz="1600" b="1" dirty="0">
                <a:solidFill>
                  <a:schemeClr val="tx1"/>
                </a:solidFill>
              </a:rPr>
              <a:t>　</a:t>
            </a:r>
            <a:r>
              <a:rPr lang="ja-JP" altLang="en-US" sz="2000" b="1" dirty="0">
                <a:solidFill>
                  <a:schemeClr val="accent6"/>
                </a:solidFill>
              </a:rPr>
              <a:t>　追加     </a:t>
            </a:r>
            <a:endParaRPr lang="en-US" sz="1600" b="1" dirty="0">
              <a:solidFill>
                <a:schemeClr val="accent6"/>
              </a:solidFill>
            </a:endParaRPr>
          </a:p>
        </p:txBody>
      </p:sp>
      <p:sp>
        <p:nvSpPr>
          <p:cNvPr id="39" name="矢印: 左 38">
            <a:extLst>
              <a:ext uri="{FF2B5EF4-FFF2-40B4-BE49-F238E27FC236}">
                <a16:creationId xmlns:a16="http://schemas.microsoft.com/office/drawing/2014/main" id="{429AB77D-DBEF-40CF-9134-48515AC81706}"/>
              </a:ext>
            </a:extLst>
          </p:cNvPr>
          <p:cNvSpPr/>
          <p:nvPr/>
        </p:nvSpPr>
        <p:spPr>
          <a:xfrm flipH="1">
            <a:off x="4795246" y="2939109"/>
            <a:ext cx="353707" cy="259117"/>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r"/>
            <a:r>
              <a:rPr lang="ja-JP" altLang="en-US" sz="1600" b="1" dirty="0">
                <a:solidFill>
                  <a:schemeClr val="tx1"/>
                </a:solidFill>
              </a:rPr>
              <a:t>　</a:t>
            </a:r>
            <a:r>
              <a:rPr lang="ja-JP" altLang="en-US" sz="2000" b="1" dirty="0">
                <a:solidFill>
                  <a:schemeClr val="accent6"/>
                </a:solidFill>
              </a:rPr>
              <a:t>　この　　</a:t>
            </a:r>
            <a:endParaRPr lang="en-US" altLang="ja-JP" sz="1600" b="1" dirty="0">
              <a:solidFill>
                <a:schemeClr val="accent6"/>
              </a:solidFill>
            </a:endParaRPr>
          </a:p>
          <a:p>
            <a:pPr algn="r"/>
            <a:r>
              <a:rPr lang="ja-JP" altLang="en-US" sz="2000" b="1" dirty="0">
                <a:solidFill>
                  <a:schemeClr val="accent6"/>
                </a:solidFill>
              </a:rPr>
              <a:t>あとに　</a:t>
            </a:r>
            <a:endParaRPr lang="en-US" altLang="ja-JP" sz="2000" b="1" dirty="0">
              <a:solidFill>
                <a:schemeClr val="accent6"/>
              </a:solidFill>
            </a:endParaRPr>
          </a:p>
        </p:txBody>
      </p:sp>
      <p:sp>
        <p:nvSpPr>
          <p:cNvPr id="40" name="正方形/長方形 39">
            <a:extLst>
              <a:ext uri="{FF2B5EF4-FFF2-40B4-BE49-F238E27FC236}">
                <a16:creationId xmlns:a16="http://schemas.microsoft.com/office/drawing/2014/main" id="{5A510CC0-3EBB-427A-80CB-863DB028B748}"/>
              </a:ext>
            </a:extLst>
          </p:cNvPr>
          <p:cNvSpPr/>
          <p:nvPr/>
        </p:nvSpPr>
        <p:spPr>
          <a:xfrm>
            <a:off x="5148953" y="3429000"/>
            <a:ext cx="4443178" cy="1180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8037FEE-A7E8-4F8E-9028-BD77697DA634}"/>
              </a:ext>
            </a:extLst>
          </p:cNvPr>
          <p:cNvSpPr/>
          <p:nvPr/>
        </p:nvSpPr>
        <p:spPr>
          <a:xfrm>
            <a:off x="5148953" y="3508385"/>
            <a:ext cx="6096000" cy="923330"/>
          </a:xfrm>
          <a:prstGeom prst="rect">
            <a:avLst/>
          </a:prstGeom>
        </p:spPr>
        <p:txBody>
          <a:bodyPr>
            <a:spAutoFit/>
          </a:bodyPr>
          <a:lstStyle/>
          <a:p>
            <a:r>
              <a:rPr lang="en-US" altLang="ja-JP" b="1" dirty="0">
                <a:solidFill>
                  <a:schemeClr val="accent6"/>
                </a:solidFill>
              </a:rPr>
              <a:t>  GP6.setPin(1)</a:t>
            </a:r>
          </a:p>
          <a:p>
            <a:r>
              <a:rPr lang="en-US" altLang="ja-JP" b="1" dirty="0">
                <a:solidFill>
                  <a:schemeClr val="accent6"/>
                </a:solidFill>
              </a:rPr>
              <a:t>  GP7.setPin(1)</a:t>
            </a:r>
          </a:p>
          <a:p>
            <a:r>
              <a:rPr lang="en-US" altLang="ja-JP" b="1" dirty="0">
                <a:solidFill>
                  <a:schemeClr val="accent6"/>
                </a:solidFill>
              </a:rPr>
              <a:t>  GP8.setPin(1)</a:t>
            </a:r>
          </a:p>
        </p:txBody>
      </p:sp>
      <p:sp>
        <p:nvSpPr>
          <p:cNvPr id="45" name="テキスト ボックス 44">
            <a:extLst>
              <a:ext uri="{FF2B5EF4-FFF2-40B4-BE49-F238E27FC236}">
                <a16:creationId xmlns:a16="http://schemas.microsoft.com/office/drawing/2014/main" id="{1FEF23F6-14C9-4035-9B34-7A4441529969}"/>
              </a:ext>
            </a:extLst>
          </p:cNvPr>
          <p:cNvSpPr txBox="1"/>
          <p:nvPr/>
        </p:nvSpPr>
        <p:spPr>
          <a:xfrm>
            <a:off x="5092860" y="4988216"/>
            <a:ext cx="5826214" cy="461665"/>
          </a:xfrm>
          <a:prstGeom prst="rect">
            <a:avLst/>
          </a:prstGeom>
          <a:noFill/>
        </p:spPr>
        <p:txBody>
          <a:bodyPr wrap="square" rtlCol="0">
            <a:spAutoFit/>
          </a:bodyPr>
          <a:lstStyle/>
          <a:p>
            <a:r>
              <a:rPr lang="en-US" altLang="ja-JP" sz="2400" b="1" dirty="0">
                <a:solidFill>
                  <a:schemeClr val="accent4"/>
                </a:solidFill>
              </a:rPr>
              <a:t>10</a:t>
            </a:r>
            <a:r>
              <a:rPr lang="ja-JP" altLang="en-US" sz="2400" b="1" dirty="0">
                <a:solidFill>
                  <a:schemeClr val="accent4"/>
                </a:solidFill>
              </a:rPr>
              <a:t>回点滅した後、フルカラー</a:t>
            </a:r>
            <a:r>
              <a:rPr lang="en-US" altLang="ja-JP" sz="2400" b="1" dirty="0">
                <a:solidFill>
                  <a:schemeClr val="accent4"/>
                </a:solidFill>
              </a:rPr>
              <a:t>LED</a:t>
            </a:r>
            <a:r>
              <a:rPr lang="ja-JP" altLang="en-US" sz="2400" b="1" dirty="0">
                <a:solidFill>
                  <a:schemeClr val="accent4"/>
                </a:solidFill>
              </a:rPr>
              <a:t>をけす</a:t>
            </a:r>
            <a:endParaRPr lang="en-US" altLang="ja-JP" sz="2400" b="1" dirty="0">
              <a:solidFill>
                <a:schemeClr val="accent4"/>
              </a:solidFill>
            </a:endParaRPr>
          </a:p>
        </p:txBody>
      </p:sp>
      <p:grpSp>
        <p:nvGrpSpPr>
          <p:cNvPr id="17" name="グループ化 16">
            <a:extLst>
              <a:ext uri="{FF2B5EF4-FFF2-40B4-BE49-F238E27FC236}">
                <a16:creationId xmlns:a16="http://schemas.microsoft.com/office/drawing/2014/main" id="{522025A8-B986-4D1C-910F-E9655244810C}"/>
              </a:ext>
            </a:extLst>
          </p:cNvPr>
          <p:cNvGrpSpPr/>
          <p:nvPr/>
        </p:nvGrpSpPr>
        <p:grpSpPr>
          <a:xfrm>
            <a:off x="-5082" y="8472"/>
            <a:ext cx="1786748" cy="546848"/>
            <a:chOff x="550140" y="4508477"/>
            <a:chExt cx="1786748" cy="546848"/>
          </a:xfrm>
        </p:grpSpPr>
        <p:sp>
          <p:nvSpPr>
            <p:cNvPr id="18" name="テキスト ボックス 17">
              <a:extLst>
                <a:ext uri="{FF2B5EF4-FFF2-40B4-BE49-F238E27FC236}">
                  <a16:creationId xmlns:a16="http://schemas.microsoft.com/office/drawing/2014/main" id="{997A0ABA-55C6-43AE-9671-DFDC488A7027}"/>
                </a:ext>
              </a:extLst>
            </p:cNvPr>
            <p:cNvSpPr txBox="1"/>
            <p:nvPr/>
          </p:nvSpPr>
          <p:spPr>
            <a:xfrm>
              <a:off x="550140" y="4608330"/>
              <a:ext cx="1786748" cy="446995"/>
            </a:xfrm>
            <a:prstGeom prst="rect">
              <a:avLst/>
            </a:prstGeom>
            <a:solidFill>
              <a:schemeClr val="accent6"/>
            </a:solidFill>
          </p:spPr>
          <p:txBody>
            <a:bodyPr wrap="none" rtlCol="0" anchor="ctr">
              <a:noAutofit/>
            </a:bodyPr>
            <a:lstStyle/>
            <a:p>
              <a:r>
                <a:rPr lang="ja-JP" altLang="en-US" sz="3200" b="1" dirty="0">
                  <a:solidFill>
                    <a:schemeClr val="bg1"/>
                  </a:solidFill>
                </a:rPr>
                <a:t>作る</a:t>
              </a:r>
              <a:endParaRPr lang="en-US" sz="3200" b="1" dirty="0">
                <a:solidFill>
                  <a:schemeClr val="bg1"/>
                </a:solidFill>
              </a:endParaRPr>
            </a:p>
          </p:txBody>
        </p:sp>
        <p:pic>
          <p:nvPicPr>
            <p:cNvPr id="19" name="Picture 2" descr="工作をする子供たちのイラスト | かわいいフリー素材集 いらすとや">
              <a:extLst>
                <a:ext uri="{FF2B5EF4-FFF2-40B4-BE49-F238E27FC236}">
                  <a16:creationId xmlns:a16="http://schemas.microsoft.com/office/drawing/2014/main" id="{343076E7-9258-449F-870D-30AB052A0D36}"/>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0771" t="8294" r="10658" b="36160"/>
            <a:stretch/>
          </p:blipFill>
          <p:spPr bwMode="auto">
            <a:xfrm>
              <a:off x="1492415" y="4508477"/>
              <a:ext cx="773513" cy="5468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25236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9 </a:t>
            </a:r>
            <a:r>
              <a:rPr lang="ja-JP" altLang="en-US" dirty="0"/>
              <a:t>フルカラー</a:t>
            </a:r>
            <a:r>
              <a:rPr lang="en-US" altLang="ja-JP" dirty="0"/>
              <a:t>LED</a:t>
            </a:r>
            <a:r>
              <a:rPr lang="ja-JP" altLang="en-US" dirty="0"/>
              <a:t>をつかってみよう</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a:xfrm>
            <a:off x="429566" y="1574415"/>
            <a:ext cx="11069097" cy="4351338"/>
          </a:xfrm>
        </p:spPr>
        <p:txBody>
          <a:bodyPr/>
          <a:lstStyle/>
          <a:p>
            <a:pPr marL="0" indent="0">
              <a:buNone/>
            </a:pPr>
            <a:r>
              <a:rPr lang="ja-JP" altLang="en-US" dirty="0"/>
              <a:t>白色</a:t>
            </a:r>
            <a:r>
              <a:rPr lang="en-US" altLang="ja-JP" dirty="0"/>
              <a:t>LED</a:t>
            </a:r>
            <a:r>
              <a:rPr lang="ja-JP" altLang="en-US" dirty="0"/>
              <a:t>５つと、フルカラー</a:t>
            </a:r>
            <a:r>
              <a:rPr lang="en-US" altLang="ja-JP" dirty="0"/>
              <a:t>LED</a:t>
            </a:r>
            <a:r>
              <a:rPr lang="ja-JP" altLang="en-US" dirty="0"/>
              <a:t>１つが光れば完成</a:t>
            </a:r>
            <a:endParaRPr lang="en-US" altLang="ja-JP" dirty="0"/>
          </a:p>
          <a:p>
            <a:pPr marL="0" indent="0">
              <a:buNone/>
            </a:pPr>
            <a:endParaRPr lang="en-US" dirty="0"/>
          </a:p>
          <a:p>
            <a:pPr marL="0" indent="0">
              <a:buNone/>
            </a:pPr>
            <a:endParaRPr lang="en-US" dirty="0"/>
          </a:p>
          <a:p>
            <a:pPr marL="0" indent="0">
              <a:buNone/>
            </a:pPr>
            <a:r>
              <a:rPr lang="ja-JP" altLang="en-US" dirty="0">
                <a:solidFill>
                  <a:srgbClr val="00B0F0"/>
                </a:solidFill>
              </a:rPr>
              <a:t>チェック→光っているか見てあげる</a:t>
            </a:r>
            <a:endParaRPr lang="en-US" dirty="0">
              <a:solidFill>
                <a:srgbClr val="00B0F0"/>
              </a:solidFill>
            </a:endParaRPr>
          </a:p>
        </p:txBody>
      </p:sp>
      <p:sp>
        <p:nvSpPr>
          <p:cNvPr id="13" name="テキスト ボックス 12">
            <a:extLst>
              <a:ext uri="{FF2B5EF4-FFF2-40B4-BE49-F238E27FC236}">
                <a16:creationId xmlns:a16="http://schemas.microsoft.com/office/drawing/2014/main" id="{8409F64E-A444-4D26-9B7F-6E1FE874CE9D}"/>
              </a:ext>
            </a:extLst>
          </p:cNvPr>
          <p:cNvSpPr txBox="1"/>
          <p:nvPr/>
        </p:nvSpPr>
        <p:spPr>
          <a:xfrm>
            <a:off x="0" y="0"/>
            <a:ext cx="2027274" cy="646331"/>
          </a:xfrm>
          <a:prstGeom prst="rect">
            <a:avLst/>
          </a:prstGeom>
          <a:solidFill>
            <a:schemeClr val="accent1"/>
          </a:solidFill>
          <a:ln>
            <a:noFill/>
          </a:ln>
        </p:spPr>
        <p:txBody>
          <a:bodyPr wrap="square" rtlCol="0">
            <a:spAutoFit/>
          </a:bodyPr>
          <a:lstStyle/>
          <a:p>
            <a:r>
              <a:rPr lang="ja-JP" altLang="en-US" sz="3600" b="1" dirty="0">
                <a:solidFill>
                  <a:schemeClr val="bg1"/>
                </a:solidFill>
              </a:rPr>
              <a:t>できた？</a:t>
            </a:r>
            <a:endParaRPr lang="en-US" sz="3600" b="1" dirty="0">
              <a:solidFill>
                <a:schemeClr val="bg1"/>
              </a:solidFill>
            </a:endParaRPr>
          </a:p>
        </p:txBody>
      </p:sp>
    </p:spTree>
    <p:extLst>
      <p:ext uri="{BB962C8B-B14F-4D97-AF65-F5344CB8AC3E}">
        <p14:creationId xmlns:p14="http://schemas.microsoft.com/office/powerpoint/2010/main" val="42638087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9 </a:t>
            </a:r>
            <a:r>
              <a:rPr lang="ja-JP" altLang="en-US" dirty="0"/>
              <a:t>フルカラー</a:t>
            </a:r>
            <a:r>
              <a:rPr lang="en-US" altLang="ja-JP" dirty="0"/>
              <a:t>LED</a:t>
            </a:r>
            <a:r>
              <a:rPr lang="ja-JP" altLang="en-US" dirty="0"/>
              <a:t>をつかってみよう</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a:xfrm>
            <a:off x="429566" y="1574415"/>
            <a:ext cx="11069097" cy="4351338"/>
          </a:xfrm>
        </p:spPr>
        <p:txBody>
          <a:bodyPr/>
          <a:lstStyle/>
          <a:p>
            <a:pPr marL="0" indent="0">
              <a:buNone/>
            </a:pPr>
            <a:r>
              <a:rPr lang="ja-JP" altLang="en-US" dirty="0">
                <a:solidFill>
                  <a:schemeClr val="accent6"/>
                </a:solidFill>
              </a:rPr>
              <a:t>フルカラー</a:t>
            </a:r>
            <a:r>
              <a:rPr lang="en-US" altLang="ja-JP" dirty="0">
                <a:solidFill>
                  <a:schemeClr val="accent6"/>
                </a:solidFill>
              </a:rPr>
              <a:t>LED</a:t>
            </a:r>
            <a:r>
              <a:rPr lang="ja-JP" altLang="en-US" dirty="0">
                <a:solidFill>
                  <a:schemeClr val="accent6"/>
                </a:solidFill>
              </a:rPr>
              <a:t>プログラムの説明</a:t>
            </a:r>
            <a:endParaRPr lang="en-US" altLang="ja-JP" dirty="0">
              <a:solidFill>
                <a:schemeClr val="accent6"/>
              </a:solidFill>
            </a:endParaRPr>
          </a:p>
          <a:p>
            <a:pPr marL="0" indent="0">
              <a:buNone/>
            </a:pPr>
            <a:endParaRPr lang="en-US" dirty="0"/>
          </a:p>
        </p:txBody>
      </p:sp>
      <p:pic>
        <p:nvPicPr>
          <p:cNvPr id="8" name="図 7">
            <a:extLst>
              <a:ext uri="{FF2B5EF4-FFF2-40B4-BE49-F238E27FC236}">
                <a16:creationId xmlns:a16="http://schemas.microsoft.com/office/drawing/2014/main" id="{024F1C27-F3B6-486C-A0A2-4ADFDFBB51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1018" y="2059224"/>
            <a:ext cx="3135789" cy="2430147"/>
          </a:xfrm>
          <a:prstGeom prst="rect">
            <a:avLst/>
          </a:prstGeom>
        </p:spPr>
      </p:pic>
      <p:sp>
        <p:nvSpPr>
          <p:cNvPr id="5" name="正方形/長方形 4">
            <a:extLst>
              <a:ext uri="{FF2B5EF4-FFF2-40B4-BE49-F238E27FC236}">
                <a16:creationId xmlns:a16="http://schemas.microsoft.com/office/drawing/2014/main" id="{B1029990-6589-4A82-928C-180725F86A3A}"/>
              </a:ext>
            </a:extLst>
          </p:cNvPr>
          <p:cNvSpPr/>
          <p:nvPr/>
        </p:nvSpPr>
        <p:spPr>
          <a:xfrm>
            <a:off x="4115371" y="2209172"/>
            <a:ext cx="7110884" cy="3909853"/>
          </a:xfrm>
          <a:prstGeom prst="rect">
            <a:avLst/>
          </a:prstGeom>
        </p:spPr>
        <p:txBody>
          <a:bodyPr wrap="square">
            <a:spAutoFit/>
          </a:bodyPr>
          <a:lstStyle/>
          <a:p>
            <a:r>
              <a:rPr lang="ja-JP" altLang="en-US" sz="1200" b="1" dirty="0">
                <a:solidFill>
                  <a:srgbClr val="FFC000"/>
                </a:solidFill>
                <a:latin typeface="Consolas" panose="020B0609020204030204" pitchFamily="49" charset="0"/>
                <a:cs typeface="Consolas" panose="020B0609020204030204" pitchFamily="49" charset="0"/>
              </a:rPr>
              <a:t>プログラムの説明</a:t>
            </a:r>
            <a:endParaRPr lang="en-US" altLang="ja-JP" sz="1200" b="1" dirty="0">
              <a:solidFill>
                <a:srgbClr val="FFC000"/>
              </a:solidFill>
              <a:latin typeface="Consolas" panose="020B0609020204030204" pitchFamily="49" charset="0"/>
              <a:cs typeface="Consolas" panose="020B0609020204030204" pitchFamily="49" charset="0"/>
            </a:endParaRPr>
          </a:p>
          <a:p>
            <a:r>
              <a:rPr lang="en-US" sz="1200" b="1" dirty="0">
                <a:solidFill>
                  <a:schemeClr val="accent6"/>
                </a:solidFill>
                <a:latin typeface="Consolas" panose="020B0609020204030204" pitchFamily="49" charset="0"/>
                <a:cs typeface="Consolas" panose="020B0609020204030204" pitchFamily="49" charset="0"/>
              </a:rPr>
              <a:t>for count in range(10):</a:t>
            </a:r>
          </a:p>
          <a:p>
            <a:r>
              <a:rPr lang="en-US" sz="1200" b="1" dirty="0">
                <a:solidFill>
                  <a:schemeClr val="accent6"/>
                </a:solidFill>
                <a:latin typeface="Consolas" panose="020B0609020204030204" pitchFamily="49" charset="0"/>
                <a:cs typeface="Consolas" panose="020B0609020204030204" pitchFamily="49" charset="0"/>
              </a:rPr>
              <a:t>  if count % 3 == 1:</a:t>
            </a:r>
          </a:p>
          <a:p>
            <a:r>
              <a:rPr lang="en-US" sz="1200" b="1" dirty="0">
                <a:solidFill>
                  <a:schemeClr val="accent6"/>
                </a:solidFill>
                <a:latin typeface="Consolas" panose="020B0609020204030204" pitchFamily="49" charset="0"/>
                <a:cs typeface="Consolas" panose="020B0609020204030204" pitchFamily="49" charset="0"/>
              </a:rPr>
              <a:t>    R = 0</a:t>
            </a:r>
          </a:p>
          <a:p>
            <a:r>
              <a:rPr lang="en-US" sz="1200" b="1" dirty="0">
                <a:solidFill>
                  <a:schemeClr val="accent6"/>
                </a:solidFill>
                <a:latin typeface="Consolas" panose="020B0609020204030204" pitchFamily="49" charset="0"/>
                <a:cs typeface="Consolas" panose="020B0609020204030204" pitchFamily="49" charset="0"/>
              </a:rPr>
              <a:t>    G = 1</a:t>
            </a:r>
          </a:p>
          <a:p>
            <a:r>
              <a:rPr lang="en-US" sz="1200" b="1" dirty="0">
                <a:solidFill>
                  <a:schemeClr val="accent6"/>
                </a:solidFill>
                <a:latin typeface="Consolas" panose="020B0609020204030204" pitchFamily="49" charset="0"/>
                <a:cs typeface="Consolas" panose="020B0609020204030204" pitchFamily="49" charset="0"/>
              </a:rPr>
              <a:t>    B = 1</a:t>
            </a:r>
          </a:p>
          <a:p>
            <a:r>
              <a:rPr lang="en-US" sz="1200" b="1" dirty="0">
                <a:solidFill>
                  <a:schemeClr val="accent6"/>
                </a:solidFill>
                <a:latin typeface="Consolas" panose="020B0609020204030204" pitchFamily="49" charset="0"/>
                <a:cs typeface="Consolas" panose="020B0609020204030204" pitchFamily="49" charset="0"/>
              </a:rPr>
              <a:t>  else:</a:t>
            </a:r>
          </a:p>
          <a:p>
            <a:r>
              <a:rPr lang="en-US" sz="1200" b="1" dirty="0">
                <a:solidFill>
                  <a:schemeClr val="accent6"/>
                </a:solidFill>
                <a:latin typeface="Consolas" panose="020B0609020204030204" pitchFamily="49" charset="0"/>
                <a:cs typeface="Consolas" panose="020B0609020204030204" pitchFamily="49" charset="0"/>
              </a:rPr>
              <a:t>    if count % 3 == 2:</a:t>
            </a:r>
          </a:p>
          <a:p>
            <a:r>
              <a:rPr lang="en-US" sz="1200" b="1" dirty="0">
                <a:solidFill>
                  <a:schemeClr val="accent6"/>
                </a:solidFill>
                <a:latin typeface="Consolas" panose="020B0609020204030204" pitchFamily="49" charset="0"/>
                <a:cs typeface="Consolas" panose="020B0609020204030204" pitchFamily="49" charset="0"/>
              </a:rPr>
              <a:t>      R = 1</a:t>
            </a:r>
          </a:p>
          <a:p>
            <a:r>
              <a:rPr lang="en-US" sz="1200" b="1" dirty="0">
                <a:solidFill>
                  <a:schemeClr val="accent6"/>
                </a:solidFill>
                <a:latin typeface="Consolas" panose="020B0609020204030204" pitchFamily="49" charset="0"/>
                <a:cs typeface="Consolas" panose="020B0609020204030204" pitchFamily="49" charset="0"/>
              </a:rPr>
              <a:t>      G = 0</a:t>
            </a:r>
          </a:p>
          <a:p>
            <a:r>
              <a:rPr lang="en-US" sz="1200" b="1" dirty="0">
                <a:solidFill>
                  <a:schemeClr val="accent6"/>
                </a:solidFill>
                <a:latin typeface="Consolas" panose="020B0609020204030204" pitchFamily="49" charset="0"/>
                <a:cs typeface="Consolas" panose="020B0609020204030204" pitchFamily="49" charset="0"/>
              </a:rPr>
              <a:t>      B = 1</a:t>
            </a:r>
          </a:p>
          <a:p>
            <a:r>
              <a:rPr lang="en-US" sz="1200" b="1" dirty="0">
                <a:solidFill>
                  <a:schemeClr val="accent6"/>
                </a:solidFill>
                <a:latin typeface="Consolas" panose="020B0609020204030204" pitchFamily="49" charset="0"/>
                <a:cs typeface="Consolas" panose="020B0609020204030204" pitchFamily="49" charset="0"/>
              </a:rPr>
              <a:t>    else:</a:t>
            </a:r>
          </a:p>
          <a:p>
            <a:r>
              <a:rPr lang="en-US" sz="1200" b="1" dirty="0">
                <a:solidFill>
                  <a:schemeClr val="accent6"/>
                </a:solidFill>
                <a:latin typeface="Consolas" panose="020B0609020204030204" pitchFamily="49" charset="0"/>
                <a:cs typeface="Consolas" panose="020B0609020204030204" pitchFamily="49" charset="0"/>
              </a:rPr>
              <a:t>      R = 1</a:t>
            </a:r>
          </a:p>
          <a:p>
            <a:r>
              <a:rPr lang="en-US" sz="1200" b="1" dirty="0">
                <a:solidFill>
                  <a:schemeClr val="accent6"/>
                </a:solidFill>
                <a:latin typeface="Consolas" panose="020B0609020204030204" pitchFamily="49" charset="0"/>
                <a:cs typeface="Consolas" panose="020B0609020204030204" pitchFamily="49" charset="0"/>
              </a:rPr>
              <a:t>      G = 1</a:t>
            </a:r>
          </a:p>
          <a:p>
            <a:r>
              <a:rPr lang="en-US" sz="1200" b="1" dirty="0">
                <a:solidFill>
                  <a:schemeClr val="accent6"/>
                </a:solidFill>
                <a:latin typeface="Consolas" panose="020B0609020204030204" pitchFamily="49" charset="0"/>
                <a:cs typeface="Consolas" panose="020B0609020204030204" pitchFamily="49" charset="0"/>
              </a:rPr>
              <a:t>      B = 0</a:t>
            </a:r>
          </a:p>
          <a:p>
            <a:r>
              <a:rPr lang="en-US" sz="1200" b="1" dirty="0">
                <a:solidFill>
                  <a:schemeClr val="accent6"/>
                </a:solidFill>
                <a:latin typeface="Consolas" panose="020B0609020204030204" pitchFamily="49" charset="0"/>
                <a:cs typeface="Consolas" panose="020B0609020204030204" pitchFamily="49" charset="0"/>
              </a:rPr>
              <a:t>  GP6.setPin(R)</a:t>
            </a:r>
          </a:p>
          <a:p>
            <a:r>
              <a:rPr lang="en-US" sz="1200" b="1" dirty="0">
                <a:solidFill>
                  <a:schemeClr val="accent6"/>
                </a:solidFill>
                <a:latin typeface="Consolas" panose="020B0609020204030204" pitchFamily="49" charset="0"/>
                <a:cs typeface="Consolas" panose="020B0609020204030204" pitchFamily="49" charset="0"/>
              </a:rPr>
              <a:t>  GP7.setPin(G)</a:t>
            </a:r>
          </a:p>
          <a:p>
            <a:r>
              <a:rPr lang="en-US" sz="1200" b="1" dirty="0">
                <a:solidFill>
                  <a:schemeClr val="accent6"/>
                </a:solidFill>
                <a:latin typeface="Consolas" panose="020B0609020204030204" pitchFamily="49" charset="0"/>
                <a:cs typeface="Consolas" panose="020B0609020204030204" pitchFamily="49" charset="0"/>
              </a:rPr>
              <a:t>  GP8.setPin(B)</a:t>
            </a:r>
          </a:p>
          <a:p>
            <a:r>
              <a:rPr lang="en-US" sz="1200" b="1" dirty="0">
                <a:solidFill>
                  <a:schemeClr val="accent6"/>
                </a:solidFill>
                <a:latin typeface="Consolas" panose="020B0609020204030204" pitchFamily="49" charset="0"/>
                <a:cs typeface="Consolas" panose="020B0609020204030204" pitchFamily="49" charset="0"/>
              </a:rPr>
              <a:t>  time.sleep(1)</a:t>
            </a:r>
          </a:p>
          <a:p>
            <a:pPr>
              <a:lnSpc>
                <a:spcPts val="2800"/>
              </a:lnSpc>
            </a:pPr>
            <a:endParaRPr lang="en-US" sz="1200"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endParaRPr>
          </a:p>
        </p:txBody>
      </p:sp>
      <p:sp>
        <p:nvSpPr>
          <p:cNvPr id="29" name="テキスト ボックス 28">
            <a:extLst>
              <a:ext uri="{FF2B5EF4-FFF2-40B4-BE49-F238E27FC236}">
                <a16:creationId xmlns:a16="http://schemas.microsoft.com/office/drawing/2014/main" id="{7816B577-1837-42AB-8988-018A611FD15D}"/>
              </a:ext>
            </a:extLst>
          </p:cNvPr>
          <p:cNvSpPr txBox="1"/>
          <p:nvPr/>
        </p:nvSpPr>
        <p:spPr>
          <a:xfrm>
            <a:off x="6468492" y="2286793"/>
            <a:ext cx="4310743" cy="3293209"/>
          </a:xfrm>
          <a:prstGeom prst="rect">
            <a:avLst/>
          </a:prstGeom>
          <a:noFill/>
        </p:spPr>
        <p:txBody>
          <a:bodyPr wrap="square" rtlCol="0">
            <a:spAutoFit/>
          </a:bodyPr>
          <a:lstStyle/>
          <a:p>
            <a:r>
              <a:rPr lang="en-US" altLang="ja-JP" sz="1600" b="1" dirty="0">
                <a:solidFill>
                  <a:srgbClr val="FFC000"/>
                </a:solidFill>
              </a:rPr>
              <a:t>count</a:t>
            </a:r>
            <a:r>
              <a:rPr lang="ja-JP" altLang="en-US" sz="1600" b="1" dirty="0">
                <a:solidFill>
                  <a:srgbClr val="FFC000"/>
                </a:solidFill>
              </a:rPr>
              <a:t>を０から</a:t>
            </a:r>
            <a:r>
              <a:rPr lang="en-US" altLang="ja-JP" sz="1600" b="1" dirty="0">
                <a:solidFill>
                  <a:srgbClr val="FFC000"/>
                </a:solidFill>
              </a:rPr>
              <a:t>10</a:t>
            </a:r>
            <a:r>
              <a:rPr lang="ja-JP" altLang="en-US" sz="1600" b="1" dirty="0">
                <a:solidFill>
                  <a:srgbClr val="FFC000"/>
                </a:solidFill>
              </a:rPr>
              <a:t>までくりかえすうち</a:t>
            </a:r>
            <a:endParaRPr lang="en-US" altLang="ja-JP" sz="1600" b="1" dirty="0">
              <a:solidFill>
                <a:srgbClr val="FFC000"/>
              </a:solidFill>
            </a:endParaRPr>
          </a:p>
          <a:p>
            <a:r>
              <a:rPr lang="en-US" altLang="ja-JP" sz="1600" b="1" dirty="0">
                <a:solidFill>
                  <a:srgbClr val="FFC000"/>
                </a:solidFill>
              </a:rPr>
              <a:t>count</a:t>
            </a:r>
            <a:r>
              <a:rPr lang="ja-JP" altLang="en-US" sz="1600" b="1" dirty="0">
                <a:solidFill>
                  <a:srgbClr val="FFC000"/>
                </a:solidFill>
              </a:rPr>
              <a:t>を３でわって１あまるとき</a:t>
            </a:r>
            <a:endParaRPr lang="en-US" altLang="ja-JP" sz="1600" b="1" dirty="0">
              <a:solidFill>
                <a:srgbClr val="FFC000"/>
              </a:solidFill>
            </a:endParaRPr>
          </a:p>
          <a:p>
            <a:r>
              <a:rPr lang="ja-JP" altLang="en-US" sz="1600" b="1" dirty="0">
                <a:solidFill>
                  <a:srgbClr val="FFC000"/>
                </a:solidFill>
              </a:rPr>
              <a:t>この色になって</a:t>
            </a:r>
            <a:endParaRPr lang="en-US" altLang="ja-JP" sz="1600" b="1" dirty="0">
              <a:solidFill>
                <a:srgbClr val="FFC000"/>
              </a:solidFill>
            </a:endParaRPr>
          </a:p>
          <a:p>
            <a:endParaRPr lang="en-US" sz="1600" b="1" dirty="0">
              <a:solidFill>
                <a:srgbClr val="FFC000"/>
              </a:solidFill>
            </a:endParaRPr>
          </a:p>
          <a:p>
            <a:endParaRPr lang="en-US" sz="1600" b="1" dirty="0">
              <a:solidFill>
                <a:srgbClr val="FFC000"/>
              </a:solidFill>
            </a:endParaRPr>
          </a:p>
          <a:p>
            <a:r>
              <a:rPr lang="en-US" altLang="ja-JP" sz="1600" b="1" dirty="0">
                <a:solidFill>
                  <a:srgbClr val="FFC000"/>
                </a:solidFill>
              </a:rPr>
              <a:t>count</a:t>
            </a:r>
            <a:r>
              <a:rPr lang="ja-JP" altLang="en-US" sz="1600" b="1" dirty="0">
                <a:solidFill>
                  <a:srgbClr val="FFC000"/>
                </a:solidFill>
              </a:rPr>
              <a:t>を３でわって</a:t>
            </a:r>
            <a:r>
              <a:rPr lang="en-US" altLang="ja-JP" sz="1600" b="1" dirty="0">
                <a:solidFill>
                  <a:srgbClr val="FFC000"/>
                </a:solidFill>
              </a:rPr>
              <a:t>2</a:t>
            </a:r>
            <a:r>
              <a:rPr lang="ja-JP" altLang="en-US" sz="1600" b="1" dirty="0">
                <a:solidFill>
                  <a:srgbClr val="FFC000"/>
                </a:solidFill>
              </a:rPr>
              <a:t>あまるとき</a:t>
            </a:r>
            <a:endParaRPr lang="en-US" altLang="ja-JP" sz="1600" b="1" dirty="0">
              <a:solidFill>
                <a:srgbClr val="FFC000"/>
              </a:solidFill>
            </a:endParaRPr>
          </a:p>
          <a:p>
            <a:r>
              <a:rPr lang="ja-JP" altLang="en-US" sz="1600" b="1" dirty="0">
                <a:solidFill>
                  <a:srgbClr val="FFC000"/>
                </a:solidFill>
              </a:rPr>
              <a:t>この色になって</a:t>
            </a:r>
            <a:endParaRPr lang="en-US" altLang="ja-JP" sz="1600" b="1" dirty="0">
              <a:solidFill>
                <a:srgbClr val="FFC000"/>
              </a:solidFill>
            </a:endParaRPr>
          </a:p>
          <a:p>
            <a:endParaRPr lang="en-US" sz="1600" b="1" dirty="0">
              <a:solidFill>
                <a:srgbClr val="FFC000"/>
              </a:solidFill>
            </a:endParaRPr>
          </a:p>
          <a:p>
            <a:r>
              <a:rPr lang="en-US" altLang="ja-JP" sz="1600" b="1" dirty="0">
                <a:solidFill>
                  <a:srgbClr val="FFC000"/>
                </a:solidFill>
              </a:rPr>
              <a:t>count</a:t>
            </a:r>
            <a:r>
              <a:rPr lang="ja-JP" altLang="en-US" sz="1600" b="1" dirty="0">
                <a:solidFill>
                  <a:srgbClr val="FFC000"/>
                </a:solidFill>
              </a:rPr>
              <a:t>が３でわりきれるとき</a:t>
            </a:r>
            <a:endParaRPr lang="en-US" sz="1600" b="1" dirty="0">
              <a:solidFill>
                <a:srgbClr val="FFC000"/>
              </a:solidFill>
            </a:endParaRPr>
          </a:p>
          <a:p>
            <a:r>
              <a:rPr lang="ja-JP" altLang="en-US" sz="1600" b="1" dirty="0">
                <a:solidFill>
                  <a:srgbClr val="FFC000"/>
                </a:solidFill>
              </a:rPr>
              <a:t>この色になる</a:t>
            </a:r>
            <a:endParaRPr lang="en-US" altLang="ja-JP" sz="1600" b="1" dirty="0">
              <a:solidFill>
                <a:srgbClr val="FFC000"/>
              </a:solidFill>
            </a:endParaRPr>
          </a:p>
          <a:p>
            <a:endParaRPr lang="en-US" sz="1600" b="1" dirty="0">
              <a:solidFill>
                <a:srgbClr val="FFC000"/>
              </a:solidFill>
            </a:endParaRPr>
          </a:p>
          <a:p>
            <a:r>
              <a:rPr lang="en-US" sz="1600" b="1" dirty="0">
                <a:solidFill>
                  <a:srgbClr val="FFC000"/>
                </a:solidFill>
              </a:rPr>
              <a:t>R,G,B </a:t>
            </a:r>
            <a:r>
              <a:rPr lang="ja-JP" altLang="en-US" sz="1600" b="1" dirty="0">
                <a:solidFill>
                  <a:srgbClr val="FFC000"/>
                </a:solidFill>
              </a:rPr>
              <a:t>は変数</a:t>
            </a:r>
            <a:endParaRPr lang="en-US" altLang="ja-JP" sz="1600" b="1" dirty="0">
              <a:solidFill>
                <a:srgbClr val="FFC000"/>
              </a:solidFill>
            </a:endParaRPr>
          </a:p>
          <a:p>
            <a:r>
              <a:rPr lang="ja-JP" altLang="en-US" sz="1600" b="1" dirty="0">
                <a:solidFill>
                  <a:srgbClr val="FFC000"/>
                </a:solidFill>
              </a:rPr>
              <a:t>前で書いている１や０の数字がはいっている</a:t>
            </a:r>
            <a:endParaRPr lang="en-US" sz="1600" b="1" dirty="0">
              <a:solidFill>
                <a:srgbClr val="FFC000"/>
              </a:solidFill>
            </a:endParaRPr>
          </a:p>
        </p:txBody>
      </p:sp>
      <p:cxnSp>
        <p:nvCxnSpPr>
          <p:cNvPr id="38" name="直線矢印コネクタ 37">
            <a:extLst>
              <a:ext uri="{FF2B5EF4-FFF2-40B4-BE49-F238E27FC236}">
                <a16:creationId xmlns:a16="http://schemas.microsoft.com/office/drawing/2014/main" id="{221E796D-9277-4AAC-BE55-A489A2BC244D}"/>
              </a:ext>
            </a:extLst>
          </p:cNvPr>
          <p:cNvCxnSpPr>
            <a:cxnSpLocks/>
          </p:cNvCxnSpPr>
          <p:nvPr/>
        </p:nvCxnSpPr>
        <p:spPr>
          <a:xfrm flipH="1">
            <a:off x="6172970" y="2452605"/>
            <a:ext cx="295522" cy="8624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1D71DDC2-E996-463C-88C1-D52B4C895D45}"/>
              </a:ext>
            </a:extLst>
          </p:cNvPr>
          <p:cNvCxnSpPr>
            <a:cxnSpLocks/>
          </p:cNvCxnSpPr>
          <p:nvPr/>
        </p:nvCxnSpPr>
        <p:spPr>
          <a:xfrm flipH="1">
            <a:off x="6172969" y="2721399"/>
            <a:ext cx="295523"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88AC192A-5F10-4E0F-A75D-BF86D5203FC3}"/>
              </a:ext>
            </a:extLst>
          </p:cNvPr>
          <p:cNvCxnSpPr>
            <a:cxnSpLocks/>
          </p:cNvCxnSpPr>
          <p:nvPr/>
        </p:nvCxnSpPr>
        <p:spPr>
          <a:xfrm flipH="1">
            <a:off x="6172969" y="3615135"/>
            <a:ext cx="295523"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BF0BC8E3-2BB9-4F86-8ED7-1685544AB47F}"/>
              </a:ext>
            </a:extLst>
          </p:cNvPr>
          <p:cNvCxnSpPr>
            <a:cxnSpLocks/>
          </p:cNvCxnSpPr>
          <p:nvPr/>
        </p:nvCxnSpPr>
        <p:spPr>
          <a:xfrm flipH="1">
            <a:off x="6172969" y="4410629"/>
            <a:ext cx="295523"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4" name="右中かっこ 43">
            <a:extLst>
              <a:ext uri="{FF2B5EF4-FFF2-40B4-BE49-F238E27FC236}">
                <a16:creationId xmlns:a16="http://schemas.microsoft.com/office/drawing/2014/main" id="{874F60C8-5462-4058-90F4-B17E4A11CA8C}"/>
              </a:ext>
            </a:extLst>
          </p:cNvPr>
          <p:cNvSpPr/>
          <p:nvPr/>
        </p:nvSpPr>
        <p:spPr>
          <a:xfrm>
            <a:off x="6167040" y="2821907"/>
            <a:ext cx="160775" cy="512002"/>
          </a:xfrm>
          <a:prstGeom prst="rightBrace">
            <a:avLst>
              <a:gd name="adj1" fmla="val 25354"/>
              <a:gd name="adj2" fmla="val 22986"/>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右中かっこ 44">
            <a:extLst>
              <a:ext uri="{FF2B5EF4-FFF2-40B4-BE49-F238E27FC236}">
                <a16:creationId xmlns:a16="http://schemas.microsoft.com/office/drawing/2014/main" id="{0D7FBB36-FF75-4D40-944C-0B650721CF85}"/>
              </a:ext>
            </a:extLst>
          </p:cNvPr>
          <p:cNvSpPr/>
          <p:nvPr/>
        </p:nvSpPr>
        <p:spPr>
          <a:xfrm>
            <a:off x="6167040" y="3748143"/>
            <a:ext cx="160775" cy="512002"/>
          </a:xfrm>
          <a:prstGeom prst="rightBrace">
            <a:avLst>
              <a:gd name="adj1" fmla="val 25354"/>
              <a:gd name="adj2" fmla="val 22986"/>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右中かっこ 45">
            <a:extLst>
              <a:ext uri="{FF2B5EF4-FFF2-40B4-BE49-F238E27FC236}">
                <a16:creationId xmlns:a16="http://schemas.microsoft.com/office/drawing/2014/main" id="{D3C1A596-3478-4292-94B4-1DE6C6D2B22F}"/>
              </a:ext>
            </a:extLst>
          </p:cNvPr>
          <p:cNvSpPr/>
          <p:nvPr/>
        </p:nvSpPr>
        <p:spPr>
          <a:xfrm>
            <a:off x="6167040" y="4484692"/>
            <a:ext cx="160775" cy="512002"/>
          </a:xfrm>
          <a:prstGeom prst="rightBrace">
            <a:avLst>
              <a:gd name="adj1" fmla="val 25354"/>
              <a:gd name="adj2" fmla="val 22986"/>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直線矢印コネクタ 24">
            <a:extLst>
              <a:ext uri="{FF2B5EF4-FFF2-40B4-BE49-F238E27FC236}">
                <a16:creationId xmlns:a16="http://schemas.microsoft.com/office/drawing/2014/main" id="{E0EED428-2258-4300-8BCA-9D52E8ACBA0D}"/>
              </a:ext>
            </a:extLst>
          </p:cNvPr>
          <p:cNvCxnSpPr>
            <a:cxnSpLocks/>
          </p:cNvCxnSpPr>
          <p:nvPr/>
        </p:nvCxnSpPr>
        <p:spPr>
          <a:xfrm flipH="1">
            <a:off x="5541599" y="5115688"/>
            <a:ext cx="856555"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ED3FD96-3C51-4BFC-B6F5-48810FD0C49B}"/>
              </a:ext>
            </a:extLst>
          </p:cNvPr>
          <p:cNvCxnSpPr>
            <a:cxnSpLocks/>
          </p:cNvCxnSpPr>
          <p:nvPr/>
        </p:nvCxnSpPr>
        <p:spPr>
          <a:xfrm flipH="1">
            <a:off x="5541599" y="5115688"/>
            <a:ext cx="856555" cy="15240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14AFD3EC-062A-4EF3-9DC2-B50905981B2D}"/>
              </a:ext>
            </a:extLst>
          </p:cNvPr>
          <p:cNvCxnSpPr>
            <a:cxnSpLocks/>
          </p:cNvCxnSpPr>
          <p:nvPr/>
        </p:nvCxnSpPr>
        <p:spPr>
          <a:xfrm flipH="1">
            <a:off x="5617733" y="5115688"/>
            <a:ext cx="780421" cy="30479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フローチャート: 磁気ディスク 15">
            <a:extLst>
              <a:ext uri="{FF2B5EF4-FFF2-40B4-BE49-F238E27FC236}">
                <a16:creationId xmlns:a16="http://schemas.microsoft.com/office/drawing/2014/main" id="{D9E43B1D-D73D-40D5-80E8-1DD27194DD8D}"/>
              </a:ext>
            </a:extLst>
          </p:cNvPr>
          <p:cNvSpPr/>
          <p:nvPr/>
        </p:nvSpPr>
        <p:spPr>
          <a:xfrm>
            <a:off x="314601" y="5364149"/>
            <a:ext cx="1015072" cy="908799"/>
          </a:xfrm>
          <a:prstGeom prst="flowChartMagneticDisk">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フローチャート: 磁気ディスク 38">
            <a:extLst>
              <a:ext uri="{FF2B5EF4-FFF2-40B4-BE49-F238E27FC236}">
                <a16:creationId xmlns:a16="http://schemas.microsoft.com/office/drawing/2014/main" id="{36314A37-A372-43C0-92F0-AF52A0F2524B}"/>
              </a:ext>
            </a:extLst>
          </p:cNvPr>
          <p:cNvSpPr/>
          <p:nvPr/>
        </p:nvSpPr>
        <p:spPr>
          <a:xfrm>
            <a:off x="2952268" y="5381506"/>
            <a:ext cx="1015072" cy="908799"/>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フローチャート: 磁気ディスク 47">
            <a:extLst>
              <a:ext uri="{FF2B5EF4-FFF2-40B4-BE49-F238E27FC236}">
                <a16:creationId xmlns:a16="http://schemas.microsoft.com/office/drawing/2014/main" id="{D377928A-DDB7-4CD0-BA28-5F430906A80A}"/>
              </a:ext>
            </a:extLst>
          </p:cNvPr>
          <p:cNvSpPr/>
          <p:nvPr/>
        </p:nvSpPr>
        <p:spPr>
          <a:xfrm>
            <a:off x="1630184" y="5381506"/>
            <a:ext cx="1015072" cy="908799"/>
          </a:xfrm>
          <a:prstGeom prst="flowChartMagneticDisk">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テキスト ボックス 17">
            <a:extLst>
              <a:ext uri="{FF2B5EF4-FFF2-40B4-BE49-F238E27FC236}">
                <a16:creationId xmlns:a16="http://schemas.microsoft.com/office/drawing/2014/main" id="{1123A5AB-D284-496C-BD01-6A6C57207310}"/>
              </a:ext>
            </a:extLst>
          </p:cNvPr>
          <p:cNvSpPr txBox="1"/>
          <p:nvPr/>
        </p:nvSpPr>
        <p:spPr>
          <a:xfrm rot="20662695">
            <a:off x="498475" y="4738628"/>
            <a:ext cx="457983" cy="1107996"/>
          </a:xfrm>
          <a:prstGeom prst="rect">
            <a:avLst/>
          </a:prstGeom>
          <a:noFill/>
        </p:spPr>
        <p:txBody>
          <a:bodyPr wrap="square" rtlCol="0">
            <a:spAutoFit/>
          </a:bodyPr>
          <a:lstStyle/>
          <a:p>
            <a:r>
              <a:rPr lang="en-US" sz="6600" dirty="0">
                <a:latin typeface="Consolas" panose="020B0609020204030204" pitchFamily="49" charset="0"/>
                <a:cs typeface="Consolas" panose="020B0609020204030204" pitchFamily="49" charset="0"/>
              </a:rPr>
              <a:t>1</a:t>
            </a:r>
          </a:p>
        </p:txBody>
      </p:sp>
      <p:sp>
        <p:nvSpPr>
          <p:cNvPr id="52" name="テキスト ボックス 51">
            <a:extLst>
              <a:ext uri="{FF2B5EF4-FFF2-40B4-BE49-F238E27FC236}">
                <a16:creationId xmlns:a16="http://schemas.microsoft.com/office/drawing/2014/main" id="{22A01807-7AC0-4B32-BCB4-001E69DE2DE0}"/>
              </a:ext>
            </a:extLst>
          </p:cNvPr>
          <p:cNvSpPr txBox="1"/>
          <p:nvPr/>
        </p:nvSpPr>
        <p:spPr>
          <a:xfrm rot="650996">
            <a:off x="3169218" y="4870071"/>
            <a:ext cx="457983" cy="1107996"/>
          </a:xfrm>
          <a:prstGeom prst="rect">
            <a:avLst/>
          </a:prstGeom>
          <a:noFill/>
        </p:spPr>
        <p:txBody>
          <a:bodyPr wrap="square" rtlCol="0">
            <a:spAutoFit/>
          </a:bodyPr>
          <a:lstStyle/>
          <a:p>
            <a:r>
              <a:rPr lang="en-US" sz="6600" dirty="0">
                <a:latin typeface="Consolas" panose="020B0609020204030204" pitchFamily="49" charset="0"/>
                <a:cs typeface="Consolas" panose="020B0609020204030204" pitchFamily="49" charset="0"/>
              </a:rPr>
              <a:t>1</a:t>
            </a:r>
          </a:p>
        </p:txBody>
      </p:sp>
      <p:sp>
        <p:nvSpPr>
          <p:cNvPr id="17" name="フローチャート: 記憶データ 16">
            <a:extLst>
              <a:ext uri="{FF2B5EF4-FFF2-40B4-BE49-F238E27FC236}">
                <a16:creationId xmlns:a16="http://schemas.microsoft.com/office/drawing/2014/main" id="{5A243331-02A6-4901-A8D2-8D336E48A8A4}"/>
              </a:ext>
            </a:extLst>
          </p:cNvPr>
          <p:cNvSpPr/>
          <p:nvPr/>
        </p:nvSpPr>
        <p:spPr>
          <a:xfrm rot="16200000">
            <a:off x="439351" y="5400861"/>
            <a:ext cx="763810" cy="1015073"/>
          </a:xfrm>
          <a:prstGeom prst="flowChartOnlineStorag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3200" dirty="0"/>
              <a:t>R</a:t>
            </a:r>
          </a:p>
        </p:txBody>
      </p:sp>
      <p:sp>
        <p:nvSpPr>
          <p:cNvPr id="43" name="フローチャート: 記憶データ 42">
            <a:extLst>
              <a:ext uri="{FF2B5EF4-FFF2-40B4-BE49-F238E27FC236}">
                <a16:creationId xmlns:a16="http://schemas.microsoft.com/office/drawing/2014/main" id="{5479E306-3F08-47DC-9775-4B5A719A4D2A}"/>
              </a:ext>
            </a:extLst>
          </p:cNvPr>
          <p:cNvSpPr/>
          <p:nvPr/>
        </p:nvSpPr>
        <p:spPr>
          <a:xfrm rot="16200000">
            <a:off x="3077015" y="5418216"/>
            <a:ext cx="763815" cy="1015073"/>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3200" dirty="0"/>
              <a:t>B</a:t>
            </a:r>
          </a:p>
        </p:txBody>
      </p:sp>
      <p:sp>
        <p:nvSpPr>
          <p:cNvPr id="51" name="テキスト ボックス 50">
            <a:extLst>
              <a:ext uri="{FF2B5EF4-FFF2-40B4-BE49-F238E27FC236}">
                <a16:creationId xmlns:a16="http://schemas.microsoft.com/office/drawing/2014/main" id="{2D9DF09A-4053-4A3F-A832-F4FE0BBFA48A}"/>
              </a:ext>
            </a:extLst>
          </p:cNvPr>
          <p:cNvSpPr txBox="1"/>
          <p:nvPr/>
        </p:nvSpPr>
        <p:spPr>
          <a:xfrm rot="564555">
            <a:off x="1837193" y="4959068"/>
            <a:ext cx="457983" cy="1107996"/>
          </a:xfrm>
          <a:prstGeom prst="rect">
            <a:avLst/>
          </a:prstGeom>
          <a:noFill/>
        </p:spPr>
        <p:txBody>
          <a:bodyPr wrap="square" rtlCol="0">
            <a:spAutoFit/>
          </a:bodyPr>
          <a:lstStyle/>
          <a:p>
            <a:r>
              <a:rPr lang="en-US" sz="6600" dirty="0">
                <a:latin typeface="Consolas" panose="020B0609020204030204" pitchFamily="49" charset="0"/>
                <a:cs typeface="Consolas" panose="020B0609020204030204" pitchFamily="49" charset="0"/>
              </a:rPr>
              <a:t>0</a:t>
            </a:r>
          </a:p>
        </p:txBody>
      </p:sp>
      <p:sp>
        <p:nvSpPr>
          <p:cNvPr id="50" name="フローチャート: 記憶データ 49">
            <a:extLst>
              <a:ext uri="{FF2B5EF4-FFF2-40B4-BE49-F238E27FC236}">
                <a16:creationId xmlns:a16="http://schemas.microsoft.com/office/drawing/2014/main" id="{CF62449C-E92E-43E1-A6D6-331447E64B9C}"/>
              </a:ext>
            </a:extLst>
          </p:cNvPr>
          <p:cNvSpPr/>
          <p:nvPr/>
        </p:nvSpPr>
        <p:spPr>
          <a:xfrm rot="16200000">
            <a:off x="1754933" y="5418219"/>
            <a:ext cx="763812" cy="1015073"/>
          </a:xfrm>
          <a:prstGeom prst="flowChartOnline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3200" dirty="0"/>
              <a:t>G</a:t>
            </a:r>
          </a:p>
        </p:txBody>
      </p:sp>
      <p:grpSp>
        <p:nvGrpSpPr>
          <p:cNvPr id="31" name="グループ化 30">
            <a:extLst>
              <a:ext uri="{FF2B5EF4-FFF2-40B4-BE49-F238E27FC236}">
                <a16:creationId xmlns:a16="http://schemas.microsoft.com/office/drawing/2014/main" id="{B161FA39-179E-472E-9D53-2F7CD13A27AA}"/>
              </a:ext>
            </a:extLst>
          </p:cNvPr>
          <p:cNvGrpSpPr/>
          <p:nvPr/>
        </p:nvGrpSpPr>
        <p:grpSpPr>
          <a:xfrm>
            <a:off x="0" y="18135"/>
            <a:ext cx="2368794" cy="556900"/>
            <a:chOff x="550139" y="5522942"/>
            <a:chExt cx="2368794" cy="556900"/>
          </a:xfrm>
        </p:grpSpPr>
        <p:sp>
          <p:nvSpPr>
            <p:cNvPr id="32" name="テキスト ボックス 31">
              <a:extLst>
                <a:ext uri="{FF2B5EF4-FFF2-40B4-BE49-F238E27FC236}">
                  <a16:creationId xmlns:a16="http://schemas.microsoft.com/office/drawing/2014/main" id="{A3D8715F-2AA9-461A-B533-83B8990CF6B8}"/>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33" name="Picture 2" descr="博士のイラスト">
              <a:extLst>
                <a:ext uri="{FF2B5EF4-FFF2-40B4-BE49-F238E27FC236}">
                  <a16:creationId xmlns:a16="http://schemas.microsoft.com/office/drawing/2014/main" id="{B0C14273-F491-4CD6-91C7-B700BC04E037}"/>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514472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9 </a:t>
            </a:r>
            <a:r>
              <a:rPr lang="ja-JP" altLang="en-US" dirty="0"/>
              <a:t>フルカラー</a:t>
            </a:r>
            <a:r>
              <a:rPr lang="en-US" altLang="ja-JP" dirty="0"/>
              <a:t>LED</a:t>
            </a:r>
            <a:r>
              <a:rPr lang="ja-JP" altLang="en-US" dirty="0"/>
              <a:t>をつかってみよう</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a:xfrm>
            <a:off x="251207" y="1690688"/>
            <a:ext cx="10515600" cy="4351338"/>
          </a:xfrm>
        </p:spPr>
        <p:txBody>
          <a:bodyPr>
            <a:normAutofit lnSpcReduction="10000"/>
          </a:bodyPr>
          <a:lstStyle/>
          <a:p>
            <a:r>
              <a:rPr lang="en-US" altLang="ja-JP" b="1" dirty="0"/>
              <a:t>if</a:t>
            </a:r>
            <a:r>
              <a:rPr lang="ja-JP" altLang="en-US" b="1" dirty="0"/>
              <a:t>文   　</a:t>
            </a:r>
            <a:r>
              <a:rPr lang="en-US" altLang="ja-JP" b="1" dirty="0"/>
              <a:t>if</a:t>
            </a:r>
            <a:r>
              <a:rPr lang="ja-JP" altLang="en-US" b="1" dirty="0"/>
              <a:t>は英語で「もしも」の意味。</a:t>
            </a:r>
            <a:endParaRPr lang="en-US" altLang="ja-JP" dirty="0"/>
          </a:p>
          <a:p>
            <a:pPr marL="0" indent="0">
              <a:buNone/>
            </a:pPr>
            <a:r>
              <a:rPr lang="en-US" b="1" dirty="0">
                <a:solidFill>
                  <a:schemeClr val="accent6"/>
                </a:solidFill>
                <a:latin typeface="Consolas" panose="020B0609020204030204" pitchFamily="49" charset="0"/>
                <a:cs typeface="Consolas" panose="020B0609020204030204" pitchFamily="49" charset="0"/>
              </a:rPr>
              <a:t>if count == 1:</a:t>
            </a:r>
          </a:p>
          <a:p>
            <a:pPr marL="0" indent="0">
              <a:buNone/>
            </a:pPr>
            <a:r>
              <a:rPr lang="en-US" b="1" dirty="0">
                <a:solidFill>
                  <a:schemeClr val="accent6"/>
                </a:solidFill>
                <a:latin typeface="Consolas" panose="020B0609020204030204" pitchFamily="49" charset="0"/>
                <a:cs typeface="Consolas" panose="020B0609020204030204" pitchFamily="49" charset="0"/>
              </a:rPr>
              <a:t>  R = 0</a:t>
            </a:r>
          </a:p>
          <a:p>
            <a:pPr marL="0" indent="0">
              <a:buNone/>
            </a:pPr>
            <a:r>
              <a:rPr lang="en-US" b="1" dirty="0">
                <a:solidFill>
                  <a:schemeClr val="accent6"/>
                </a:solidFill>
                <a:latin typeface="Consolas" panose="020B0609020204030204" pitchFamily="49" charset="0"/>
                <a:cs typeface="Consolas" panose="020B0609020204030204" pitchFamily="49" charset="0"/>
              </a:rPr>
              <a:t>  G = 1</a:t>
            </a:r>
          </a:p>
          <a:p>
            <a:pPr marL="0" indent="0">
              <a:buNone/>
            </a:pPr>
            <a:r>
              <a:rPr lang="en-US" b="1" dirty="0">
                <a:solidFill>
                  <a:schemeClr val="accent6"/>
                </a:solidFill>
                <a:latin typeface="Consolas" panose="020B0609020204030204" pitchFamily="49" charset="0"/>
                <a:cs typeface="Consolas" panose="020B0609020204030204" pitchFamily="49" charset="0"/>
              </a:rPr>
              <a:t>  B = 1</a:t>
            </a:r>
          </a:p>
          <a:p>
            <a:pPr marL="0" indent="0">
              <a:buNone/>
            </a:pPr>
            <a:r>
              <a:rPr lang="en-US" b="1" dirty="0">
                <a:solidFill>
                  <a:schemeClr val="accent6"/>
                </a:solidFill>
                <a:latin typeface="Consolas" panose="020B0609020204030204" pitchFamily="49" charset="0"/>
                <a:cs typeface="Consolas" panose="020B0609020204030204" pitchFamily="49" charset="0"/>
              </a:rPr>
              <a:t>else:</a:t>
            </a:r>
          </a:p>
          <a:p>
            <a:pPr marL="0" indent="0">
              <a:buNone/>
            </a:pPr>
            <a:r>
              <a:rPr lang="en-US" b="1" dirty="0">
                <a:solidFill>
                  <a:schemeClr val="accent6"/>
                </a:solidFill>
                <a:latin typeface="Consolas" panose="020B0609020204030204" pitchFamily="49" charset="0"/>
                <a:cs typeface="Consolas" panose="020B0609020204030204" pitchFamily="49" charset="0"/>
              </a:rPr>
              <a:t>  R = 1</a:t>
            </a:r>
          </a:p>
          <a:p>
            <a:pPr marL="0" indent="0">
              <a:buNone/>
            </a:pPr>
            <a:r>
              <a:rPr lang="en-US" b="1" dirty="0">
                <a:solidFill>
                  <a:schemeClr val="accent6"/>
                </a:solidFill>
                <a:latin typeface="Consolas" panose="020B0609020204030204" pitchFamily="49" charset="0"/>
                <a:cs typeface="Consolas" panose="020B0609020204030204" pitchFamily="49" charset="0"/>
              </a:rPr>
              <a:t>  G = 0</a:t>
            </a:r>
          </a:p>
          <a:p>
            <a:pPr marL="0" indent="0">
              <a:buNone/>
            </a:pPr>
            <a:r>
              <a:rPr lang="en-US" b="1" dirty="0">
                <a:solidFill>
                  <a:schemeClr val="accent6"/>
                </a:solidFill>
                <a:latin typeface="Consolas" panose="020B0609020204030204" pitchFamily="49" charset="0"/>
                <a:cs typeface="Consolas" panose="020B0609020204030204" pitchFamily="49" charset="0"/>
              </a:rPr>
              <a:t>  B = 1</a:t>
            </a:r>
          </a:p>
          <a:p>
            <a:pPr marL="0" indent="0">
              <a:buNone/>
            </a:pPr>
            <a:endParaRPr lang="en-US" altLang="ja-JP" dirty="0"/>
          </a:p>
          <a:p>
            <a:pPr marL="0" indent="0">
              <a:buNone/>
            </a:pPr>
            <a:endParaRPr lang="en-US" dirty="0"/>
          </a:p>
        </p:txBody>
      </p:sp>
      <p:sp>
        <p:nvSpPr>
          <p:cNvPr id="5" name="テキスト ボックス 4">
            <a:extLst>
              <a:ext uri="{FF2B5EF4-FFF2-40B4-BE49-F238E27FC236}">
                <a16:creationId xmlns:a16="http://schemas.microsoft.com/office/drawing/2014/main" id="{B69432C5-D8A0-44E7-80D5-78017B30064B}"/>
              </a:ext>
            </a:extLst>
          </p:cNvPr>
          <p:cNvSpPr txBox="1"/>
          <p:nvPr/>
        </p:nvSpPr>
        <p:spPr>
          <a:xfrm>
            <a:off x="416169" y="1321356"/>
            <a:ext cx="844062" cy="369332"/>
          </a:xfrm>
          <a:prstGeom prst="rect">
            <a:avLst/>
          </a:prstGeom>
          <a:noFill/>
        </p:spPr>
        <p:txBody>
          <a:bodyPr wrap="square" rtlCol="0">
            <a:spAutoFit/>
          </a:bodyPr>
          <a:lstStyle/>
          <a:p>
            <a:r>
              <a:rPr lang="ja-JP" altLang="en-US" dirty="0"/>
              <a:t>イフ</a:t>
            </a:r>
            <a:endParaRPr lang="en-US" dirty="0"/>
          </a:p>
        </p:txBody>
      </p:sp>
      <p:sp>
        <p:nvSpPr>
          <p:cNvPr id="7" name="テキスト ボックス 6">
            <a:extLst>
              <a:ext uri="{FF2B5EF4-FFF2-40B4-BE49-F238E27FC236}">
                <a16:creationId xmlns:a16="http://schemas.microsoft.com/office/drawing/2014/main" id="{FE7D2941-A567-4D73-B939-5CFD9DE130B3}"/>
              </a:ext>
            </a:extLst>
          </p:cNvPr>
          <p:cNvSpPr txBox="1"/>
          <p:nvPr/>
        </p:nvSpPr>
        <p:spPr>
          <a:xfrm>
            <a:off x="4345490" y="2617053"/>
            <a:ext cx="7169921" cy="3970318"/>
          </a:xfrm>
          <a:prstGeom prst="rect">
            <a:avLst/>
          </a:prstGeom>
          <a:noFill/>
        </p:spPr>
        <p:txBody>
          <a:bodyPr wrap="square" rtlCol="0">
            <a:spAutoFit/>
          </a:bodyPr>
          <a:lstStyle/>
          <a:p>
            <a:r>
              <a:rPr lang="ja-JP" altLang="en-US" sz="2800" b="1" dirty="0"/>
              <a:t>もしものあとの条件が成り立っているときに命令を実行する。</a:t>
            </a:r>
            <a:endParaRPr lang="en-US" altLang="ja-JP" sz="2800" b="1" dirty="0"/>
          </a:p>
          <a:p>
            <a:endParaRPr lang="en-US" altLang="ja-JP" sz="2800" b="1" dirty="0"/>
          </a:p>
          <a:p>
            <a:r>
              <a:rPr lang="en-US" altLang="ja-JP" sz="2800" b="1" dirty="0"/>
              <a:t>else</a:t>
            </a:r>
            <a:r>
              <a:rPr lang="ja-JP" altLang="en-US" sz="2800" b="1" dirty="0"/>
              <a:t>は「そうでなければ」の意味</a:t>
            </a:r>
            <a:endParaRPr lang="en-US" altLang="ja-JP" sz="2800" b="1" dirty="0"/>
          </a:p>
          <a:p>
            <a:r>
              <a:rPr lang="en-US" altLang="ja-JP" sz="2800" b="1" dirty="0"/>
              <a:t>if</a:t>
            </a:r>
            <a:r>
              <a:rPr lang="ja-JP" altLang="en-US" sz="2800" b="1" dirty="0"/>
              <a:t>が成り立っていないときはこっちを実行</a:t>
            </a:r>
            <a:endParaRPr lang="en-US" altLang="ja-JP" sz="2800" b="1" dirty="0"/>
          </a:p>
          <a:p>
            <a:endParaRPr lang="en-US" altLang="ja-JP" sz="2800" b="1" dirty="0"/>
          </a:p>
          <a:p>
            <a:r>
              <a:rPr lang="en-US" altLang="ja-JP" sz="2800" b="1" dirty="0"/>
              <a:t>if else</a:t>
            </a:r>
            <a:r>
              <a:rPr lang="ja-JP" altLang="en-US" sz="2800" b="1" dirty="0"/>
              <a:t>がつかえるようになると、難しいプログラムがかけるようになるよ</a:t>
            </a:r>
            <a:endParaRPr lang="en-US" altLang="ja-JP" sz="2800" b="1" dirty="0"/>
          </a:p>
          <a:p>
            <a:endParaRPr lang="en-US" sz="2800" dirty="0"/>
          </a:p>
        </p:txBody>
      </p:sp>
      <p:sp>
        <p:nvSpPr>
          <p:cNvPr id="11" name="テキスト ボックス 10">
            <a:extLst>
              <a:ext uri="{FF2B5EF4-FFF2-40B4-BE49-F238E27FC236}">
                <a16:creationId xmlns:a16="http://schemas.microsoft.com/office/drawing/2014/main" id="{4F5B0728-1CF2-47CF-8A7B-784EBBABCAF3}"/>
              </a:ext>
            </a:extLst>
          </p:cNvPr>
          <p:cNvSpPr txBox="1"/>
          <p:nvPr/>
        </p:nvSpPr>
        <p:spPr>
          <a:xfrm>
            <a:off x="321756" y="3866357"/>
            <a:ext cx="1032887" cy="369332"/>
          </a:xfrm>
          <a:prstGeom prst="rect">
            <a:avLst/>
          </a:prstGeom>
          <a:noFill/>
        </p:spPr>
        <p:txBody>
          <a:bodyPr wrap="square" rtlCol="0">
            <a:spAutoFit/>
          </a:bodyPr>
          <a:lstStyle/>
          <a:p>
            <a:r>
              <a:rPr lang="ja-JP" altLang="en-US" dirty="0"/>
              <a:t>エルス</a:t>
            </a:r>
            <a:endParaRPr lang="en-US" dirty="0"/>
          </a:p>
        </p:txBody>
      </p:sp>
      <p:sp>
        <p:nvSpPr>
          <p:cNvPr id="12" name="正方形/長方形 11">
            <a:extLst>
              <a:ext uri="{FF2B5EF4-FFF2-40B4-BE49-F238E27FC236}">
                <a16:creationId xmlns:a16="http://schemas.microsoft.com/office/drawing/2014/main" id="{0A5EBDC9-FDA4-4606-818B-546D3C3A687B}"/>
              </a:ext>
            </a:extLst>
          </p:cNvPr>
          <p:cNvSpPr/>
          <p:nvPr/>
        </p:nvSpPr>
        <p:spPr>
          <a:xfrm>
            <a:off x="924448" y="2170444"/>
            <a:ext cx="1969477" cy="3693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フリーフォーム: 図形 15">
            <a:extLst>
              <a:ext uri="{FF2B5EF4-FFF2-40B4-BE49-F238E27FC236}">
                <a16:creationId xmlns:a16="http://schemas.microsoft.com/office/drawing/2014/main" id="{71912EDF-8005-4270-929C-6BC35042542F}"/>
              </a:ext>
            </a:extLst>
          </p:cNvPr>
          <p:cNvSpPr/>
          <p:nvPr/>
        </p:nvSpPr>
        <p:spPr>
          <a:xfrm>
            <a:off x="2145919" y="2395875"/>
            <a:ext cx="5058749" cy="442355"/>
          </a:xfrm>
          <a:custGeom>
            <a:avLst/>
            <a:gdLst>
              <a:gd name="connsiteX0" fmla="*/ 5159233 w 5159233"/>
              <a:gd name="connsiteY0" fmla="*/ 380172 h 706471"/>
              <a:gd name="connsiteX1" fmla="*/ 4104156 w 5159233"/>
              <a:gd name="connsiteY1" fmla="*/ 8383 h 706471"/>
              <a:gd name="connsiteX2" fmla="*/ 657571 w 5159233"/>
              <a:gd name="connsiteY2" fmla="*/ 701719 h 706471"/>
              <a:gd name="connsiteX3" fmla="*/ 4428 w 5159233"/>
              <a:gd name="connsiteY3" fmla="*/ 259591 h 706471"/>
            </a:gdLst>
            <a:ahLst/>
            <a:cxnLst>
              <a:cxn ang="0">
                <a:pos x="connsiteX0" y="connsiteY0"/>
              </a:cxn>
              <a:cxn ang="0">
                <a:pos x="connsiteX1" y="connsiteY1"/>
              </a:cxn>
              <a:cxn ang="0">
                <a:pos x="connsiteX2" y="connsiteY2"/>
              </a:cxn>
              <a:cxn ang="0">
                <a:pos x="connsiteX3" y="connsiteY3"/>
              </a:cxn>
            </a:cxnLst>
            <a:rect l="l" t="t" r="r" b="b"/>
            <a:pathLst>
              <a:path w="5159233" h="706471">
                <a:moveTo>
                  <a:pt x="5159233" y="380172"/>
                </a:moveTo>
                <a:cubicBezTo>
                  <a:pt x="5006833" y="167482"/>
                  <a:pt x="4854433" y="-45208"/>
                  <a:pt x="4104156" y="8383"/>
                </a:cubicBezTo>
                <a:cubicBezTo>
                  <a:pt x="3353879" y="61974"/>
                  <a:pt x="1340859" y="659851"/>
                  <a:pt x="657571" y="701719"/>
                </a:cubicBezTo>
                <a:cubicBezTo>
                  <a:pt x="-25717" y="743587"/>
                  <a:pt x="-10645" y="501589"/>
                  <a:pt x="4428" y="259591"/>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右中かっこ 16">
            <a:extLst>
              <a:ext uri="{FF2B5EF4-FFF2-40B4-BE49-F238E27FC236}">
                <a16:creationId xmlns:a16="http://schemas.microsoft.com/office/drawing/2014/main" id="{B07921CB-4D08-43D5-AD3B-87AC8A962FE8}"/>
              </a:ext>
            </a:extLst>
          </p:cNvPr>
          <p:cNvSpPr/>
          <p:nvPr/>
        </p:nvSpPr>
        <p:spPr>
          <a:xfrm>
            <a:off x="1944356" y="4566285"/>
            <a:ext cx="255637" cy="116560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右中かっこ 17">
            <a:extLst>
              <a:ext uri="{FF2B5EF4-FFF2-40B4-BE49-F238E27FC236}">
                <a16:creationId xmlns:a16="http://schemas.microsoft.com/office/drawing/2014/main" id="{7688D1E4-0F75-4A6F-978A-E256094C5E6D}"/>
              </a:ext>
            </a:extLst>
          </p:cNvPr>
          <p:cNvSpPr/>
          <p:nvPr/>
        </p:nvSpPr>
        <p:spPr>
          <a:xfrm>
            <a:off x="1944356" y="2735045"/>
            <a:ext cx="255637" cy="116560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直線コネクタ 19">
            <a:extLst>
              <a:ext uri="{FF2B5EF4-FFF2-40B4-BE49-F238E27FC236}">
                <a16:creationId xmlns:a16="http://schemas.microsoft.com/office/drawing/2014/main" id="{70F58AA9-07A1-414C-B824-CF772DB486B9}"/>
              </a:ext>
            </a:extLst>
          </p:cNvPr>
          <p:cNvCxnSpPr>
            <a:stCxn id="17" idx="1"/>
          </p:cNvCxnSpPr>
          <p:nvPr/>
        </p:nvCxnSpPr>
        <p:spPr>
          <a:xfrm flipV="1">
            <a:off x="2199993" y="4602212"/>
            <a:ext cx="2145497" cy="5468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3" name="グループ化 12">
            <a:extLst>
              <a:ext uri="{FF2B5EF4-FFF2-40B4-BE49-F238E27FC236}">
                <a16:creationId xmlns:a16="http://schemas.microsoft.com/office/drawing/2014/main" id="{AE759FF2-731A-4B97-92CD-DC403DABE395}"/>
              </a:ext>
            </a:extLst>
          </p:cNvPr>
          <p:cNvGrpSpPr/>
          <p:nvPr/>
        </p:nvGrpSpPr>
        <p:grpSpPr>
          <a:xfrm>
            <a:off x="0" y="18135"/>
            <a:ext cx="2368794" cy="556900"/>
            <a:chOff x="550139" y="5522942"/>
            <a:chExt cx="2368794" cy="556900"/>
          </a:xfrm>
        </p:grpSpPr>
        <p:sp>
          <p:nvSpPr>
            <p:cNvPr id="14" name="テキスト ボックス 13">
              <a:extLst>
                <a:ext uri="{FF2B5EF4-FFF2-40B4-BE49-F238E27FC236}">
                  <a16:creationId xmlns:a16="http://schemas.microsoft.com/office/drawing/2014/main" id="{4401E0EF-7A81-4EDD-9717-78BA7844B248}"/>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15" name="Picture 2" descr="博士のイラスト">
              <a:extLst>
                <a:ext uri="{FF2B5EF4-FFF2-40B4-BE49-F238E27FC236}">
                  <a16:creationId xmlns:a16="http://schemas.microsoft.com/office/drawing/2014/main" id="{F9A1C1CC-7F9F-4F09-BBD4-C33CF5073507}"/>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85918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A8C5E7-6BE8-4DE2-B5B7-161FBED3AF22}"/>
              </a:ext>
            </a:extLst>
          </p:cNvPr>
          <p:cNvSpPr>
            <a:spLocks noGrp="1"/>
          </p:cNvSpPr>
          <p:nvPr>
            <p:ph type="title"/>
          </p:nvPr>
        </p:nvSpPr>
        <p:spPr>
          <a:xfrm>
            <a:off x="831850" y="2268537"/>
            <a:ext cx="10515600" cy="1910155"/>
          </a:xfrm>
        </p:spPr>
        <p:txBody>
          <a:bodyPr/>
          <a:lstStyle/>
          <a:p>
            <a:r>
              <a:rPr lang="ja-JP" altLang="en-US" dirty="0"/>
              <a:t>クリスマスツリーの作成</a:t>
            </a:r>
            <a:br>
              <a:rPr lang="en-US" altLang="ja-JP" dirty="0"/>
            </a:br>
            <a:r>
              <a:rPr lang="ja-JP" altLang="en-US" b="1" dirty="0">
                <a:solidFill>
                  <a:schemeClr val="accent6"/>
                </a:solidFill>
              </a:rPr>
              <a:t>攻略</a:t>
            </a:r>
            <a:r>
              <a:rPr lang="en-US" altLang="ja-JP" b="1" dirty="0">
                <a:solidFill>
                  <a:schemeClr val="accent6"/>
                </a:solidFill>
              </a:rPr>
              <a:t>1</a:t>
            </a:r>
            <a:r>
              <a:rPr lang="ja-JP" altLang="en-US" b="1" dirty="0">
                <a:solidFill>
                  <a:schemeClr val="accent6"/>
                </a:solidFill>
              </a:rPr>
              <a:t>～攻略</a:t>
            </a:r>
            <a:r>
              <a:rPr lang="en-US" altLang="ja-JP" b="1" dirty="0">
                <a:solidFill>
                  <a:schemeClr val="accent6"/>
                </a:solidFill>
              </a:rPr>
              <a:t>8</a:t>
            </a:r>
            <a:endParaRPr lang="en-US" b="1" dirty="0">
              <a:solidFill>
                <a:schemeClr val="accent6"/>
              </a:solidFill>
            </a:endParaRPr>
          </a:p>
        </p:txBody>
      </p:sp>
      <p:sp>
        <p:nvSpPr>
          <p:cNvPr id="3" name="テキスト プレースホルダー 2">
            <a:extLst>
              <a:ext uri="{FF2B5EF4-FFF2-40B4-BE49-F238E27FC236}">
                <a16:creationId xmlns:a16="http://schemas.microsoft.com/office/drawing/2014/main" id="{485CD857-AB42-49F9-9946-6A7EE4BAE6B3}"/>
              </a:ext>
            </a:extLst>
          </p:cNvPr>
          <p:cNvSpPr>
            <a:spLocks noGrp="1"/>
          </p:cNvSpPr>
          <p:nvPr>
            <p:ph type="body" idx="1"/>
          </p:nvPr>
        </p:nvSpPr>
        <p:spPr/>
        <p:txBody>
          <a:bodyPr>
            <a:normAutofit fontScale="92500" lnSpcReduction="10000"/>
          </a:bodyPr>
          <a:lstStyle/>
          <a:p>
            <a:r>
              <a:rPr lang="ja-JP" altLang="en-US" b="1" dirty="0"/>
              <a:t>じゅんばんにやっていくので、いしょにやってね。</a:t>
            </a:r>
            <a:endParaRPr lang="en-US" altLang="ja-JP" b="1" dirty="0"/>
          </a:p>
          <a:p>
            <a:endParaRPr lang="en-US" altLang="ja-JP" dirty="0"/>
          </a:p>
          <a:p>
            <a:r>
              <a:rPr lang="en-US" altLang="ja-JP" dirty="0"/>
              <a:t>(</a:t>
            </a:r>
            <a:r>
              <a:rPr lang="ja-JP" altLang="en-US" dirty="0"/>
              <a:t>はやくできるこは先にやってもいいけど、ちゃんと説明を読んだりボランティア人に聞いて、分かってからすすめてね。</a:t>
            </a:r>
            <a:r>
              <a:rPr lang="en-US" altLang="ja-JP" dirty="0"/>
              <a:t>)</a:t>
            </a:r>
          </a:p>
        </p:txBody>
      </p:sp>
    </p:spTree>
    <p:extLst>
      <p:ext uri="{BB962C8B-B14F-4D97-AF65-F5344CB8AC3E}">
        <p14:creationId xmlns:p14="http://schemas.microsoft.com/office/powerpoint/2010/main" val="32429589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a:xfrm>
            <a:off x="429566" y="1574415"/>
            <a:ext cx="11693304" cy="4351338"/>
          </a:xfrm>
        </p:spPr>
        <p:txBody>
          <a:bodyPr/>
          <a:lstStyle/>
          <a:p>
            <a:pPr marL="0" indent="0">
              <a:buNone/>
            </a:pPr>
            <a:r>
              <a:rPr lang="ja-JP" altLang="en-US" dirty="0">
                <a:solidFill>
                  <a:srgbClr val="FFC000"/>
                </a:solidFill>
              </a:rPr>
              <a:t>フルカラー</a:t>
            </a:r>
            <a:r>
              <a:rPr lang="en-US" altLang="ja-JP" dirty="0">
                <a:solidFill>
                  <a:srgbClr val="FFC000"/>
                </a:solidFill>
              </a:rPr>
              <a:t>LED</a:t>
            </a:r>
            <a:r>
              <a:rPr lang="ja-JP" altLang="en-US" dirty="0">
                <a:solidFill>
                  <a:srgbClr val="FFC000"/>
                </a:solidFill>
              </a:rPr>
              <a:t>を自分でためす</a:t>
            </a:r>
            <a:r>
              <a:rPr lang="ja-JP" altLang="en-US" dirty="0"/>
              <a:t>。</a:t>
            </a:r>
            <a:r>
              <a:rPr lang="en-US" dirty="0"/>
              <a:t>GP6,GP7,GP8</a:t>
            </a:r>
            <a:r>
              <a:rPr lang="ja-JP" altLang="en-US" dirty="0"/>
              <a:t>をかえて色がどうなるかな</a:t>
            </a:r>
            <a:endParaRPr lang="en-US" altLang="ja-JP" dirty="0"/>
          </a:p>
          <a:p>
            <a:pPr marL="0" indent="0">
              <a:buNone/>
            </a:pPr>
            <a:endParaRPr lang="en-US" dirty="0"/>
          </a:p>
        </p:txBody>
      </p:sp>
      <p:sp>
        <p:nvSpPr>
          <p:cNvPr id="5" name="正方形/長方形 4">
            <a:extLst>
              <a:ext uri="{FF2B5EF4-FFF2-40B4-BE49-F238E27FC236}">
                <a16:creationId xmlns:a16="http://schemas.microsoft.com/office/drawing/2014/main" id="{B1029990-6589-4A82-928C-180725F86A3A}"/>
              </a:ext>
            </a:extLst>
          </p:cNvPr>
          <p:cNvSpPr/>
          <p:nvPr/>
        </p:nvSpPr>
        <p:spPr>
          <a:xfrm>
            <a:off x="4242916" y="2055813"/>
            <a:ext cx="7654198" cy="4370812"/>
          </a:xfrm>
          <a:prstGeom prst="rect">
            <a:avLst/>
          </a:prstGeom>
        </p:spPr>
        <p:txBody>
          <a:bodyPr wrap="square">
            <a:spAutoFit/>
          </a:bodyPr>
          <a:lstStyle/>
          <a:p>
            <a:pPr>
              <a:lnSpc>
                <a:spcPts val="2800"/>
              </a:lnSpc>
            </a:pPr>
            <a:r>
              <a:rPr lang="ja-JP" altLang="en-US"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   を押して新しい画面を出し、以下をコピペし実行する</a:t>
            </a:r>
            <a:endParaRPr lang="en-US" altLang="ja-JP"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endParaRPr>
          </a:p>
          <a:p>
            <a:pPr>
              <a:lnSpc>
                <a:spcPts val="2800"/>
              </a:lnSpc>
            </a:pPr>
            <a:endParaRPr lang="en-US"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endParaRPr>
          </a:p>
          <a:p>
            <a:pPr>
              <a:lnSpc>
                <a:spcPts val="2800"/>
              </a:lnSpc>
            </a:pPr>
            <a:endParaRPr lang="en-US"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endParaRPr>
          </a:p>
          <a:p>
            <a:pPr>
              <a:lnSpc>
                <a:spcPts val="2800"/>
              </a:lnSpc>
            </a:pPr>
            <a:endParaRPr lang="en-US"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endParaRPr>
          </a:p>
          <a:p>
            <a:pPr>
              <a:lnSpc>
                <a:spcPts val="2800"/>
              </a:lnSpc>
            </a:pPr>
            <a:endParaRPr lang="en-US"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endParaRPr>
          </a:p>
          <a:p>
            <a:pPr>
              <a:lnSpc>
                <a:spcPts val="2800"/>
              </a:lnSpc>
            </a:pPr>
            <a:endParaRPr lang="en-US"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endParaRPr>
          </a:p>
          <a:p>
            <a:pPr>
              <a:lnSpc>
                <a:spcPts val="2800"/>
              </a:lnSpc>
            </a:pPr>
            <a:endParaRPr lang="en-US"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endParaRPr>
          </a:p>
          <a:p>
            <a:pPr>
              <a:lnSpc>
                <a:spcPts val="2800"/>
              </a:lnSpc>
            </a:pPr>
            <a:r>
              <a:rPr lang="en-US" altLang="ja-JP"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SHELL</a:t>
            </a:r>
            <a:r>
              <a:rPr lang="ja-JP" altLang="en-US"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に次の命令を入力する。</a:t>
            </a:r>
            <a:r>
              <a:rPr lang="en-US" altLang="ja-JP" b="1" dirty="0">
                <a:solidFill>
                  <a:schemeClr val="accent4"/>
                </a:solidFill>
                <a:latin typeface="Consolas" panose="020B0609020204030204" pitchFamily="49" charset="0"/>
                <a:ea typeface="Prochalle_Myrica M" panose="020B0509020203020207" pitchFamily="49" charset="-128"/>
                <a:cs typeface="Consolas" panose="020B0609020204030204" pitchFamily="49" charset="0"/>
              </a:rPr>
              <a:t>※</a:t>
            </a:r>
            <a:r>
              <a:rPr lang="ja-JP" altLang="en-US" b="1" dirty="0">
                <a:solidFill>
                  <a:schemeClr val="accent4"/>
                </a:solidFill>
                <a:latin typeface="Consolas" panose="020B0609020204030204" pitchFamily="49" charset="0"/>
                <a:ea typeface="Prochalle_Myrica M" panose="020B0509020203020207" pitchFamily="49" charset="-128"/>
                <a:cs typeface="Consolas" panose="020B0609020204030204" pitchFamily="49" charset="0"/>
              </a:rPr>
              <a:t>全部つける命令</a:t>
            </a:r>
            <a:r>
              <a:rPr lang="en-US" altLang="ja-JP" b="1" dirty="0">
                <a:solidFill>
                  <a:schemeClr val="accent4"/>
                </a:solidFill>
                <a:latin typeface="Consolas" panose="020B0609020204030204" pitchFamily="49" charset="0"/>
                <a:ea typeface="Prochalle_Myrica M" panose="020B0509020203020207" pitchFamily="49" charset="-128"/>
                <a:cs typeface="Consolas" panose="020B0609020204030204" pitchFamily="49" charset="0"/>
              </a:rPr>
              <a:t>(</a:t>
            </a:r>
            <a:r>
              <a:rPr lang="ja-JP" altLang="en-US" b="1" dirty="0">
                <a:solidFill>
                  <a:schemeClr val="accent4"/>
                </a:solidFill>
                <a:latin typeface="Consolas" panose="020B0609020204030204" pitchFamily="49" charset="0"/>
                <a:ea typeface="Prochalle_Myrica M" panose="020B0509020203020207" pitchFamily="49" charset="-128"/>
                <a:cs typeface="Consolas" panose="020B0609020204030204" pitchFamily="49" charset="0"/>
              </a:rPr>
              <a:t>白色にひからせる）</a:t>
            </a:r>
            <a:endParaRPr lang="en-US" b="1" dirty="0">
              <a:solidFill>
                <a:schemeClr val="accent4"/>
              </a:solidFill>
              <a:latin typeface="Consolas" panose="020B0609020204030204" pitchFamily="49" charset="0"/>
              <a:ea typeface="Prochalle_Myrica M" panose="020B0509020203020207" pitchFamily="49" charset="-128"/>
              <a:cs typeface="Consolas" panose="020B0609020204030204" pitchFamily="49" charset="0"/>
            </a:endParaRPr>
          </a:p>
          <a:p>
            <a:pPr>
              <a:lnSpc>
                <a:spcPts val="2800"/>
              </a:lnSpc>
            </a:pPr>
            <a:endParaRPr lang="en-US"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endParaRPr>
          </a:p>
          <a:p>
            <a:pPr>
              <a:lnSpc>
                <a:spcPts val="2800"/>
              </a:lnSpc>
            </a:pPr>
            <a:endParaRPr lang="en-US" altLang="ja-JP"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endParaRPr>
          </a:p>
          <a:p>
            <a:pPr>
              <a:lnSpc>
                <a:spcPts val="2800"/>
              </a:lnSpc>
            </a:pPr>
            <a:r>
              <a:rPr lang="ja-JP" altLang="en-US"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消す </a:t>
            </a:r>
            <a:r>
              <a:rPr lang="en-US" altLang="ja-JP" b="1" dirty="0">
                <a:solidFill>
                  <a:schemeClr val="accent4"/>
                </a:solidFill>
                <a:latin typeface="Consolas" panose="020B0609020204030204" pitchFamily="49" charset="0"/>
                <a:ea typeface="Prochalle_Myrica M" panose="020B0509020203020207" pitchFamily="49" charset="-128"/>
                <a:cs typeface="Consolas" panose="020B0609020204030204" pitchFamily="49" charset="0"/>
              </a:rPr>
              <a:t>※</a:t>
            </a:r>
            <a:r>
              <a:rPr lang="ja-JP" altLang="en-US" b="1" dirty="0">
                <a:solidFill>
                  <a:schemeClr val="accent4"/>
                </a:solidFill>
                <a:latin typeface="Consolas" panose="020B0609020204030204" pitchFamily="49" charset="0"/>
                <a:ea typeface="Prochalle_Myrica M" panose="020B0509020203020207" pitchFamily="49" charset="-128"/>
                <a:cs typeface="Consolas" panose="020B0609020204030204" pitchFamily="49" charset="0"/>
              </a:rPr>
              <a:t>このフルカラー</a:t>
            </a:r>
            <a:r>
              <a:rPr lang="en-US" altLang="ja-JP" b="1" dirty="0">
                <a:solidFill>
                  <a:schemeClr val="accent4"/>
                </a:solidFill>
                <a:latin typeface="Consolas" panose="020B0609020204030204" pitchFamily="49" charset="0"/>
                <a:ea typeface="Prochalle_Myrica M" panose="020B0509020203020207" pitchFamily="49" charset="-128"/>
                <a:cs typeface="Consolas" panose="020B0609020204030204" pitchFamily="49" charset="0"/>
              </a:rPr>
              <a:t>LED</a:t>
            </a:r>
            <a:r>
              <a:rPr lang="ja-JP" altLang="en-US" b="1" dirty="0">
                <a:solidFill>
                  <a:schemeClr val="accent4"/>
                </a:solidFill>
                <a:latin typeface="Consolas" panose="020B0609020204030204" pitchFamily="49" charset="0"/>
                <a:ea typeface="Prochalle_Myrica M" panose="020B0509020203020207" pitchFamily="49" charset="-128"/>
                <a:cs typeface="Consolas" panose="020B0609020204030204" pitchFamily="49" charset="0"/>
              </a:rPr>
              <a:t>は</a:t>
            </a:r>
            <a:r>
              <a:rPr lang="en-US" altLang="ja-JP" b="1" dirty="0">
                <a:solidFill>
                  <a:schemeClr val="accent4"/>
                </a:solidFill>
                <a:latin typeface="Consolas" panose="020B0609020204030204" pitchFamily="49" charset="0"/>
                <a:ea typeface="Prochalle_Myrica M" panose="020B0509020203020207" pitchFamily="49" charset="-128"/>
                <a:cs typeface="Consolas" panose="020B0609020204030204" pitchFamily="49" charset="0"/>
              </a:rPr>
              <a:t>0</a:t>
            </a:r>
            <a:r>
              <a:rPr lang="ja-JP" altLang="en-US" b="1" dirty="0">
                <a:solidFill>
                  <a:schemeClr val="accent4"/>
                </a:solidFill>
                <a:latin typeface="Consolas" panose="020B0609020204030204" pitchFamily="49" charset="0"/>
                <a:ea typeface="Prochalle_Myrica M" panose="020B0509020203020207" pitchFamily="49" charset="-128"/>
                <a:cs typeface="Consolas" panose="020B0609020204030204" pitchFamily="49" charset="0"/>
              </a:rPr>
              <a:t>でついて１で消える。</a:t>
            </a:r>
            <a:endParaRPr lang="en-US" b="1" dirty="0">
              <a:solidFill>
                <a:schemeClr val="accent4"/>
              </a:solidFill>
              <a:latin typeface="Consolas" panose="020B0609020204030204" pitchFamily="49" charset="0"/>
              <a:ea typeface="Prochalle_Myrica M" panose="020B0509020203020207" pitchFamily="49" charset="-128"/>
              <a:cs typeface="Consolas" panose="020B0609020204030204" pitchFamily="49" charset="0"/>
            </a:endParaRPr>
          </a:p>
          <a:p>
            <a:pPr>
              <a:lnSpc>
                <a:spcPts val="2800"/>
              </a:lnSpc>
            </a:pPr>
            <a:endParaRPr lang="en-US"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endParaRPr>
          </a:p>
        </p:txBody>
      </p:sp>
      <p:pic>
        <p:nvPicPr>
          <p:cNvPr id="18" name="図 17">
            <a:extLst>
              <a:ext uri="{FF2B5EF4-FFF2-40B4-BE49-F238E27FC236}">
                <a16:creationId xmlns:a16="http://schemas.microsoft.com/office/drawing/2014/main" id="{5C6F8742-5EC3-44E4-9A81-4123B7B858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9002" y="2055813"/>
            <a:ext cx="3342991" cy="2537649"/>
          </a:xfrm>
          <a:prstGeom prst="rect">
            <a:avLst/>
          </a:prstGeom>
        </p:spPr>
      </p:pic>
      <p:sp>
        <p:nvSpPr>
          <p:cNvPr id="11" name="正方形/長方形 10">
            <a:extLst>
              <a:ext uri="{FF2B5EF4-FFF2-40B4-BE49-F238E27FC236}">
                <a16:creationId xmlns:a16="http://schemas.microsoft.com/office/drawing/2014/main" id="{132407EB-821C-4395-922E-4B23546FA4B6}"/>
              </a:ext>
            </a:extLst>
          </p:cNvPr>
          <p:cNvSpPr/>
          <p:nvPr/>
        </p:nvSpPr>
        <p:spPr>
          <a:xfrm>
            <a:off x="4681746" y="2497731"/>
            <a:ext cx="4398666" cy="1862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800"/>
              </a:lnSpc>
            </a:pPr>
            <a:r>
              <a:rPr lang="en-US"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import board</a:t>
            </a:r>
          </a:p>
          <a:p>
            <a:pPr>
              <a:lnSpc>
                <a:spcPts val="2800"/>
              </a:lnSpc>
            </a:pPr>
            <a:r>
              <a:rPr lang="en-US"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from piper_blockly import *</a:t>
            </a:r>
          </a:p>
          <a:p>
            <a:pPr>
              <a:lnSpc>
                <a:spcPts val="2800"/>
              </a:lnSpc>
            </a:pPr>
            <a:r>
              <a:rPr lang="en-US"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GP6 = piperPin(board.GP6, "GP6")</a:t>
            </a:r>
          </a:p>
          <a:p>
            <a:pPr>
              <a:lnSpc>
                <a:spcPts val="2800"/>
              </a:lnSpc>
            </a:pPr>
            <a:r>
              <a:rPr lang="en-US"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GP7 = piperPin(board.GP7, "GP7")</a:t>
            </a:r>
          </a:p>
          <a:p>
            <a:pPr>
              <a:lnSpc>
                <a:spcPts val="2800"/>
              </a:lnSpc>
            </a:pPr>
            <a:r>
              <a:rPr lang="en-US"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GP8 = piperPin(board.GP8, "GP8")</a:t>
            </a:r>
          </a:p>
        </p:txBody>
      </p:sp>
      <p:sp>
        <p:nvSpPr>
          <p:cNvPr id="12" name="正方形/長方形 11">
            <a:extLst>
              <a:ext uri="{FF2B5EF4-FFF2-40B4-BE49-F238E27FC236}">
                <a16:creationId xmlns:a16="http://schemas.microsoft.com/office/drawing/2014/main" id="{388B23F6-8BDF-4BB2-BBCB-5EA6A0021A2B}"/>
              </a:ext>
            </a:extLst>
          </p:cNvPr>
          <p:cNvSpPr/>
          <p:nvPr/>
        </p:nvSpPr>
        <p:spPr>
          <a:xfrm>
            <a:off x="4269712" y="4935867"/>
            <a:ext cx="5631398" cy="376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800"/>
              </a:lnSpc>
            </a:pPr>
            <a:r>
              <a:rPr lang="en-US"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GP6.setPin(0); GP7.setPin(0); GP8.setPin(0)</a:t>
            </a:r>
          </a:p>
        </p:txBody>
      </p:sp>
      <p:sp>
        <p:nvSpPr>
          <p:cNvPr id="13" name="正方形/長方形 12">
            <a:extLst>
              <a:ext uri="{FF2B5EF4-FFF2-40B4-BE49-F238E27FC236}">
                <a16:creationId xmlns:a16="http://schemas.microsoft.com/office/drawing/2014/main" id="{E2BB4620-4798-4053-BF4B-8A930586389C}"/>
              </a:ext>
            </a:extLst>
          </p:cNvPr>
          <p:cNvSpPr/>
          <p:nvPr/>
        </p:nvSpPr>
        <p:spPr>
          <a:xfrm>
            <a:off x="4269712" y="6081382"/>
            <a:ext cx="5631398" cy="376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800"/>
              </a:lnSpc>
            </a:pPr>
            <a:r>
              <a:rPr lang="en-US"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GP6.setPin(1); GP7.setPin(1); GP8.setPin(1)</a:t>
            </a:r>
          </a:p>
        </p:txBody>
      </p:sp>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9 </a:t>
            </a:r>
            <a:r>
              <a:rPr lang="ja-JP" altLang="en-US" dirty="0"/>
              <a:t>フルカラー</a:t>
            </a:r>
            <a:r>
              <a:rPr lang="en-US" altLang="ja-JP" dirty="0"/>
              <a:t>LED</a:t>
            </a:r>
            <a:r>
              <a:rPr lang="ja-JP" altLang="en-US" dirty="0"/>
              <a:t>をつかってみよう</a:t>
            </a:r>
            <a:endParaRPr lang="en-US" dirty="0"/>
          </a:p>
        </p:txBody>
      </p:sp>
      <p:sp>
        <p:nvSpPr>
          <p:cNvPr id="9" name="正方形/長方形 8">
            <a:extLst>
              <a:ext uri="{FF2B5EF4-FFF2-40B4-BE49-F238E27FC236}">
                <a16:creationId xmlns:a16="http://schemas.microsoft.com/office/drawing/2014/main" id="{7B07CF50-5755-4BD1-8EF0-40419F1795AB}"/>
              </a:ext>
            </a:extLst>
          </p:cNvPr>
          <p:cNvSpPr/>
          <p:nvPr/>
        </p:nvSpPr>
        <p:spPr>
          <a:xfrm>
            <a:off x="1276141" y="2371411"/>
            <a:ext cx="2685851" cy="13062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6862095-65CF-4665-9333-8243648AF786}"/>
              </a:ext>
            </a:extLst>
          </p:cNvPr>
          <p:cNvSpPr txBox="1"/>
          <p:nvPr/>
        </p:nvSpPr>
        <p:spPr>
          <a:xfrm>
            <a:off x="10272765" y="4989057"/>
            <a:ext cx="1919235" cy="1077218"/>
          </a:xfrm>
          <a:prstGeom prst="rect">
            <a:avLst/>
          </a:prstGeom>
          <a:noFill/>
        </p:spPr>
        <p:txBody>
          <a:bodyPr wrap="square" rtlCol="0">
            <a:spAutoFit/>
          </a:bodyPr>
          <a:lstStyle/>
          <a:p>
            <a:r>
              <a:rPr lang="en-US" sz="1600" b="1" dirty="0">
                <a:solidFill>
                  <a:schemeClr val="accent4"/>
                </a:solidFill>
              </a:rPr>
              <a:t>; </a:t>
            </a:r>
            <a:r>
              <a:rPr lang="ja-JP" altLang="en-US" sz="1600" b="1" dirty="0">
                <a:solidFill>
                  <a:schemeClr val="accent4"/>
                </a:solidFill>
              </a:rPr>
              <a:t>セミコロンをつけると１行にめいれいを続けてかける</a:t>
            </a:r>
            <a:endParaRPr lang="en-US" b="1" dirty="0">
              <a:solidFill>
                <a:schemeClr val="accent4"/>
              </a:solidFill>
            </a:endParaRPr>
          </a:p>
        </p:txBody>
      </p:sp>
      <p:sp>
        <p:nvSpPr>
          <p:cNvPr id="15" name="正方形/長方形 14">
            <a:extLst>
              <a:ext uri="{FF2B5EF4-FFF2-40B4-BE49-F238E27FC236}">
                <a16:creationId xmlns:a16="http://schemas.microsoft.com/office/drawing/2014/main" id="{AA22F022-4AA1-48F0-9D93-02068CCEE229}"/>
              </a:ext>
            </a:extLst>
          </p:cNvPr>
          <p:cNvSpPr/>
          <p:nvPr/>
        </p:nvSpPr>
        <p:spPr>
          <a:xfrm>
            <a:off x="619002" y="2206524"/>
            <a:ext cx="144673" cy="164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91DD037C-B1EA-4348-ADB7-862AAE97016C}"/>
              </a:ext>
            </a:extLst>
          </p:cNvPr>
          <p:cNvPicPr>
            <a:picLocks noChangeAspect="1"/>
          </p:cNvPicPr>
          <p:nvPr/>
        </p:nvPicPr>
        <p:blipFill>
          <a:blip r:embed="rId3"/>
          <a:stretch>
            <a:fillRect/>
          </a:stretch>
        </p:blipFill>
        <p:spPr>
          <a:xfrm>
            <a:off x="4242916" y="1964013"/>
            <a:ext cx="438830" cy="485023"/>
          </a:xfrm>
          <a:prstGeom prst="rect">
            <a:avLst/>
          </a:prstGeom>
        </p:spPr>
      </p:pic>
      <p:sp>
        <p:nvSpPr>
          <p:cNvPr id="19" name="矢印: 右 18">
            <a:extLst>
              <a:ext uri="{FF2B5EF4-FFF2-40B4-BE49-F238E27FC236}">
                <a16:creationId xmlns:a16="http://schemas.microsoft.com/office/drawing/2014/main" id="{AB693F95-E1F3-4964-BB54-1578B291B68B}"/>
              </a:ext>
            </a:extLst>
          </p:cNvPr>
          <p:cNvSpPr/>
          <p:nvPr/>
        </p:nvSpPr>
        <p:spPr>
          <a:xfrm rot="11364238">
            <a:off x="3333379" y="3113055"/>
            <a:ext cx="1367888" cy="26748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正方形/長方形 19">
            <a:extLst>
              <a:ext uri="{FF2B5EF4-FFF2-40B4-BE49-F238E27FC236}">
                <a16:creationId xmlns:a16="http://schemas.microsoft.com/office/drawing/2014/main" id="{0A65E2CA-DA76-42D4-98E0-C1DB17D011E6}"/>
              </a:ext>
            </a:extLst>
          </p:cNvPr>
          <p:cNvSpPr/>
          <p:nvPr/>
        </p:nvSpPr>
        <p:spPr>
          <a:xfrm>
            <a:off x="3106385" y="2715312"/>
            <a:ext cx="877163" cy="369332"/>
          </a:xfrm>
          <a:prstGeom prst="rect">
            <a:avLst/>
          </a:prstGeom>
        </p:spPr>
        <p:txBody>
          <a:bodyPr wrap="none">
            <a:spAutoFit/>
          </a:bodyPr>
          <a:lstStyle/>
          <a:p>
            <a:r>
              <a:rPr lang="ja-JP" altLang="en-US"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コピペ</a:t>
            </a:r>
            <a:endParaRPr lang="en-US" dirty="0"/>
          </a:p>
        </p:txBody>
      </p:sp>
      <p:sp>
        <p:nvSpPr>
          <p:cNvPr id="21" name="矢印: 右 20">
            <a:extLst>
              <a:ext uri="{FF2B5EF4-FFF2-40B4-BE49-F238E27FC236}">
                <a16:creationId xmlns:a16="http://schemas.microsoft.com/office/drawing/2014/main" id="{65204981-BC38-4F7A-AEEC-BFFE15E83737}"/>
              </a:ext>
            </a:extLst>
          </p:cNvPr>
          <p:cNvSpPr/>
          <p:nvPr/>
        </p:nvSpPr>
        <p:spPr>
          <a:xfrm rot="11958984">
            <a:off x="1567461" y="4360750"/>
            <a:ext cx="2648146" cy="26748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グループ化 21">
            <a:extLst>
              <a:ext uri="{FF2B5EF4-FFF2-40B4-BE49-F238E27FC236}">
                <a16:creationId xmlns:a16="http://schemas.microsoft.com/office/drawing/2014/main" id="{24198D82-7AD8-4173-AF1B-C3F08EE4F51A}"/>
              </a:ext>
            </a:extLst>
          </p:cNvPr>
          <p:cNvGrpSpPr/>
          <p:nvPr/>
        </p:nvGrpSpPr>
        <p:grpSpPr>
          <a:xfrm>
            <a:off x="0" y="18135"/>
            <a:ext cx="2368794" cy="556900"/>
            <a:chOff x="550139" y="5522942"/>
            <a:chExt cx="2368794" cy="556900"/>
          </a:xfrm>
        </p:grpSpPr>
        <p:sp>
          <p:nvSpPr>
            <p:cNvPr id="23" name="テキスト ボックス 22">
              <a:extLst>
                <a:ext uri="{FF2B5EF4-FFF2-40B4-BE49-F238E27FC236}">
                  <a16:creationId xmlns:a16="http://schemas.microsoft.com/office/drawing/2014/main" id="{EEA1FE4A-934A-4D19-AED1-C4F8F63CE319}"/>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24" name="Picture 2" descr="博士のイラスト">
              <a:extLst>
                <a:ext uri="{FF2B5EF4-FFF2-40B4-BE49-F238E27FC236}">
                  <a16:creationId xmlns:a16="http://schemas.microsoft.com/office/drawing/2014/main" id="{193ADDDF-2F97-4003-B590-EF21C43EB81F}"/>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421078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8 </a:t>
            </a:r>
            <a:r>
              <a:rPr lang="ja-JP" altLang="en-US" dirty="0"/>
              <a:t>フルカラー</a:t>
            </a:r>
            <a:r>
              <a:rPr lang="en-US" altLang="ja-JP" dirty="0"/>
              <a:t>LED</a:t>
            </a:r>
            <a:r>
              <a:rPr lang="ja-JP" altLang="en-US" dirty="0"/>
              <a:t>をつかってみよう</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a:xfrm>
            <a:off x="241159" y="1463885"/>
            <a:ext cx="10515600" cy="4351338"/>
          </a:xfrm>
        </p:spPr>
        <p:txBody>
          <a:bodyPr/>
          <a:lstStyle/>
          <a:p>
            <a:pPr marL="0" indent="0">
              <a:buNone/>
            </a:pPr>
            <a:r>
              <a:rPr lang="en-US" dirty="0"/>
              <a:t>GP6,GP7,GP8</a:t>
            </a:r>
            <a:r>
              <a:rPr lang="ja-JP" altLang="en-US" dirty="0"/>
              <a:t>の組み合わせで色が変わる</a:t>
            </a:r>
            <a:endParaRPr lang="en-US" altLang="ja-JP" dirty="0"/>
          </a:p>
          <a:p>
            <a:pPr marL="0" indent="0">
              <a:buNone/>
            </a:pPr>
            <a:endParaRPr lang="en-US" dirty="0"/>
          </a:p>
        </p:txBody>
      </p:sp>
      <p:graphicFrame>
        <p:nvGraphicFramePr>
          <p:cNvPr id="4" name="表 4">
            <a:extLst>
              <a:ext uri="{FF2B5EF4-FFF2-40B4-BE49-F238E27FC236}">
                <a16:creationId xmlns:a16="http://schemas.microsoft.com/office/drawing/2014/main" id="{CF73A477-F995-4B3A-9CFC-E9EC84433E73}"/>
              </a:ext>
            </a:extLst>
          </p:cNvPr>
          <p:cNvGraphicFramePr>
            <a:graphicFrameLocks noGrp="1"/>
          </p:cNvGraphicFramePr>
          <p:nvPr>
            <p:extLst>
              <p:ext uri="{D42A27DB-BD31-4B8C-83A1-F6EECF244321}">
                <p14:modId xmlns:p14="http://schemas.microsoft.com/office/powerpoint/2010/main" val="3351968135"/>
              </p:ext>
            </p:extLst>
          </p:nvPr>
        </p:nvGraphicFramePr>
        <p:xfrm>
          <a:off x="241159" y="2055813"/>
          <a:ext cx="9154049" cy="4673979"/>
        </p:xfrm>
        <a:graphic>
          <a:graphicData uri="http://schemas.openxmlformats.org/drawingml/2006/table">
            <a:tbl>
              <a:tblPr firstRow="1" bandRow="1">
                <a:tableStyleId>{5C22544A-7EE6-4342-B048-85BDC9FD1C3A}</a:tableStyleId>
              </a:tblPr>
              <a:tblGrid>
                <a:gridCol w="1587671">
                  <a:extLst>
                    <a:ext uri="{9D8B030D-6E8A-4147-A177-3AD203B41FA5}">
                      <a16:colId xmlns:a16="http://schemas.microsoft.com/office/drawing/2014/main" val="3670859578"/>
                    </a:ext>
                  </a:extLst>
                </a:gridCol>
                <a:gridCol w="2522126">
                  <a:extLst>
                    <a:ext uri="{9D8B030D-6E8A-4147-A177-3AD203B41FA5}">
                      <a16:colId xmlns:a16="http://schemas.microsoft.com/office/drawing/2014/main" val="1639279563"/>
                    </a:ext>
                  </a:extLst>
                </a:gridCol>
                <a:gridCol w="2522126">
                  <a:extLst>
                    <a:ext uri="{9D8B030D-6E8A-4147-A177-3AD203B41FA5}">
                      <a16:colId xmlns:a16="http://schemas.microsoft.com/office/drawing/2014/main" val="3530134597"/>
                    </a:ext>
                  </a:extLst>
                </a:gridCol>
                <a:gridCol w="2522126">
                  <a:extLst>
                    <a:ext uri="{9D8B030D-6E8A-4147-A177-3AD203B41FA5}">
                      <a16:colId xmlns:a16="http://schemas.microsoft.com/office/drawing/2014/main" val="3945848195"/>
                    </a:ext>
                  </a:extLst>
                </a:gridCol>
              </a:tblGrid>
              <a:tr h="519331">
                <a:tc>
                  <a:txBody>
                    <a:bodyPr/>
                    <a:lstStyle/>
                    <a:p>
                      <a:r>
                        <a:rPr lang="ja-JP" altLang="en-US" sz="2800" dirty="0"/>
                        <a:t>色</a:t>
                      </a:r>
                      <a:endParaRPr lang="en-US" sz="2800" dirty="0"/>
                    </a:p>
                  </a:txBody>
                  <a:tcPr/>
                </a:tc>
                <a:tc>
                  <a:txBody>
                    <a:bodyPr/>
                    <a:lstStyle/>
                    <a:p>
                      <a:r>
                        <a:rPr lang="en-US" sz="2800" dirty="0"/>
                        <a:t>GP6 </a:t>
                      </a:r>
                      <a:r>
                        <a:rPr lang="ja-JP" altLang="en-US" sz="2800" dirty="0"/>
                        <a:t>赤</a:t>
                      </a:r>
                      <a:endParaRPr lang="en-US" sz="2800" dirty="0"/>
                    </a:p>
                  </a:txBody>
                  <a:tcPr/>
                </a:tc>
                <a:tc>
                  <a:txBody>
                    <a:bodyPr/>
                    <a:lstStyle/>
                    <a:p>
                      <a:r>
                        <a:rPr lang="en-US" sz="2800" dirty="0"/>
                        <a:t>GP7 </a:t>
                      </a:r>
                      <a:r>
                        <a:rPr lang="ja-JP" altLang="en-US" sz="2800" dirty="0"/>
                        <a:t>緑</a:t>
                      </a:r>
                      <a:endParaRPr lang="en-US" sz="2800" dirty="0"/>
                    </a:p>
                  </a:txBody>
                  <a:tcPr/>
                </a:tc>
                <a:tc>
                  <a:txBody>
                    <a:bodyPr/>
                    <a:lstStyle/>
                    <a:p>
                      <a:r>
                        <a:rPr lang="en-US" altLang="ja-JP" sz="2800" dirty="0"/>
                        <a:t>GP8</a:t>
                      </a:r>
                      <a:r>
                        <a:rPr lang="ja-JP" altLang="en-US" sz="2800" dirty="0"/>
                        <a:t> 青</a:t>
                      </a:r>
                      <a:endParaRPr lang="en-US" sz="2800" dirty="0"/>
                    </a:p>
                  </a:txBody>
                  <a:tcPr/>
                </a:tc>
                <a:extLst>
                  <a:ext uri="{0D108BD9-81ED-4DB2-BD59-A6C34878D82A}">
                    <a16:rowId xmlns:a16="http://schemas.microsoft.com/office/drawing/2014/main" val="1282214420"/>
                  </a:ext>
                </a:extLst>
              </a:tr>
              <a:tr h="519331">
                <a:tc>
                  <a:txBody>
                    <a:bodyPr/>
                    <a:lstStyle/>
                    <a:p>
                      <a:r>
                        <a:rPr lang="ja-JP" altLang="en-US" sz="2800" dirty="0"/>
                        <a:t>白</a:t>
                      </a:r>
                      <a:endParaRPr lang="en-US" sz="2800" dirty="0"/>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GP6.setPin(0); GP7.setPin(0); GP8.setPin(0)</a:t>
                      </a:r>
                    </a:p>
                  </a:txBody>
                  <a:tcPr/>
                </a:tc>
                <a:tc hMerge="1">
                  <a:txBody>
                    <a:bodyPr/>
                    <a:lstStyle/>
                    <a:p>
                      <a:endParaRPr lang="en-US" sz="2800" dirty="0"/>
                    </a:p>
                  </a:txBody>
                  <a:tcPr/>
                </a:tc>
                <a:tc hMerge="1">
                  <a:txBody>
                    <a:bodyPr/>
                    <a:lstStyle/>
                    <a:p>
                      <a:endParaRPr lang="en-US" sz="2800" dirty="0"/>
                    </a:p>
                  </a:txBody>
                  <a:tcPr/>
                </a:tc>
                <a:extLst>
                  <a:ext uri="{0D108BD9-81ED-4DB2-BD59-A6C34878D82A}">
                    <a16:rowId xmlns:a16="http://schemas.microsoft.com/office/drawing/2014/main" val="216661836"/>
                  </a:ext>
                </a:extLst>
              </a:tr>
              <a:tr h="519331">
                <a:tc>
                  <a:txBody>
                    <a:bodyPr/>
                    <a:lstStyle/>
                    <a:p>
                      <a:r>
                        <a:rPr lang="ja-JP" altLang="en-US" sz="2800" dirty="0"/>
                        <a:t>黄色</a:t>
                      </a:r>
                      <a:endParaRPr lang="en-US" sz="2800" dirty="0"/>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GP6.setPin(0); GP7.setPin(0); GP8.setPin(1)</a:t>
                      </a:r>
                    </a:p>
                  </a:txBody>
                  <a:tcPr/>
                </a:tc>
                <a:tc hMerge="1">
                  <a:txBody>
                    <a:bodyPr/>
                    <a:lstStyle/>
                    <a:p>
                      <a:endParaRPr lang="en-US" sz="2800" dirty="0"/>
                    </a:p>
                  </a:txBody>
                  <a:tcPr/>
                </a:tc>
                <a:tc hMerge="1">
                  <a:txBody>
                    <a:bodyPr/>
                    <a:lstStyle/>
                    <a:p>
                      <a:endParaRPr lang="en-US" sz="2800" dirty="0"/>
                    </a:p>
                  </a:txBody>
                  <a:tcPr/>
                </a:tc>
                <a:extLst>
                  <a:ext uri="{0D108BD9-81ED-4DB2-BD59-A6C34878D82A}">
                    <a16:rowId xmlns:a16="http://schemas.microsoft.com/office/drawing/2014/main" val="3704095031"/>
                  </a:ext>
                </a:extLst>
              </a:tr>
              <a:tr h="519331">
                <a:tc>
                  <a:txBody>
                    <a:bodyPr/>
                    <a:lstStyle/>
                    <a:p>
                      <a:r>
                        <a:rPr lang="ja-JP" altLang="en-US" sz="2800" dirty="0"/>
                        <a:t>紫</a:t>
                      </a:r>
                      <a:endParaRPr lang="en-US" sz="2800" dirty="0"/>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GP6.setPin(0); GP7.setPin(1); GP8.setPin(0)</a:t>
                      </a:r>
                    </a:p>
                  </a:txBody>
                  <a:tcPr/>
                </a:tc>
                <a:tc hMerge="1">
                  <a:txBody>
                    <a:bodyPr/>
                    <a:lstStyle/>
                    <a:p>
                      <a:endParaRPr lang="en-US" sz="2800" dirty="0"/>
                    </a:p>
                  </a:txBody>
                  <a:tcPr/>
                </a:tc>
                <a:tc hMerge="1">
                  <a:txBody>
                    <a:bodyPr/>
                    <a:lstStyle/>
                    <a:p>
                      <a:endParaRPr lang="en-US" sz="2800" dirty="0"/>
                    </a:p>
                  </a:txBody>
                  <a:tcPr/>
                </a:tc>
                <a:extLst>
                  <a:ext uri="{0D108BD9-81ED-4DB2-BD59-A6C34878D82A}">
                    <a16:rowId xmlns:a16="http://schemas.microsoft.com/office/drawing/2014/main" val="2751008992"/>
                  </a:ext>
                </a:extLst>
              </a:tr>
              <a:tr h="519331">
                <a:tc>
                  <a:txBody>
                    <a:bodyPr/>
                    <a:lstStyle/>
                    <a:p>
                      <a:r>
                        <a:rPr lang="ja-JP" altLang="en-US" sz="2800" dirty="0"/>
                        <a:t>水色</a:t>
                      </a:r>
                      <a:endParaRPr lang="en-US" sz="2800" dirty="0"/>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GP6.setPin(1); GP7.setPin(0); GP8.setPin(0)</a:t>
                      </a:r>
                    </a:p>
                  </a:txBody>
                  <a:tcPr/>
                </a:tc>
                <a:tc hMerge="1">
                  <a:txBody>
                    <a:bodyPr/>
                    <a:lstStyle/>
                    <a:p>
                      <a:endParaRPr lang="en-US" sz="2800" dirty="0"/>
                    </a:p>
                  </a:txBody>
                  <a:tcPr/>
                </a:tc>
                <a:tc hMerge="1">
                  <a:txBody>
                    <a:bodyPr/>
                    <a:lstStyle/>
                    <a:p>
                      <a:endParaRPr lang="en-US" sz="2800" dirty="0"/>
                    </a:p>
                  </a:txBody>
                  <a:tcPr/>
                </a:tc>
                <a:extLst>
                  <a:ext uri="{0D108BD9-81ED-4DB2-BD59-A6C34878D82A}">
                    <a16:rowId xmlns:a16="http://schemas.microsoft.com/office/drawing/2014/main" val="2406967252"/>
                  </a:ext>
                </a:extLst>
              </a:tr>
              <a:tr h="519331">
                <a:tc>
                  <a:txBody>
                    <a:bodyPr/>
                    <a:lstStyle/>
                    <a:p>
                      <a:r>
                        <a:rPr lang="ja-JP" altLang="en-US" sz="2800" dirty="0"/>
                        <a:t>赤</a:t>
                      </a:r>
                      <a:endParaRPr lang="en-US" sz="2800" dirty="0"/>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GP6.setPin(0); GP7.setPin(1); GP8.setPin(1)</a:t>
                      </a:r>
                    </a:p>
                  </a:txBody>
                  <a:tcPr/>
                </a:tc>
                <a:tc hMerge="1">
                  <a:txBody>
                    <a:bodyPr/>
                    <a:lstStyle/>
                    <a:p>
                      <a:endParaRPr lang="en-US" sz="2800" dirty="0"/>
                    </a:p>
                  </a:txBody>
                  <a:tcPr/>
                </a:tc>
                <a:tc hMerge="1">
                  <a:txBody>
                    <a:bodyPr/>
                    <a:lstStyle/>
                    <a:p>
                      <a:endParaRPr lang="en-US" sz="2800" dirty="0"/>
                    </a:p>
                  </a:txBody>
                  <a:tcPr/>
                </a:tc>
                <a:extLst>
                  <a:ext uri="{0D108BD9-81ED-4DB2-BD59-A6C34878D82A}">
                    <a16:rowId xmlns:a16="http://schemas.microsoft.com/office/drawing/2014/main" val="839063508"/>
                  </a:ext>
                </a:extLst>
              </a:tr>
              <a:tr h="519331">
                <a:tc>
                  <a:txBody>
                    <a:bodyPr/>
                    <a:lstStyle/>
                    <a:p>
                      <a:r>
                        <a:rPr lang="ja-JP" altLang="en-US" sz="2800" dirty="0"/>
                        <a:t>緑</a:t>
                      </a:r>
                      <a:endParaRPr lang="en-US" sz="2800" dirty="0"/>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GP6.setPin(1); GP7.setPin(0); GP8.setPin(1)</a:t>
                      </a:r>
                    </a:p>
                  </a:txBody>
                  <a:tcPr/>
                </a:tc>
                <a:tc hMerge="1">
                  <a:txBody>
                    <a:bodyPr/>
                    <a:lstStyle/>
                    <a:p>
                      <a:endParaRPr lang="en-US" sz="2800" dirty="0"/>
                    </a:p>
                  </a:txBody>
                  <a:tcPr/>
                </a:tc>
                <a:tc hMerge="1">
                  <a:txBody>
                    <a:bodyPr/>
                    <a:lstStyle/>
                    <a:p>
                      <a:endParaRPr lang="en-US" sz="2800" dirty="0"/>
                    </a:p>
                  </a:txBody>
                  <a:tcPr/>
                </a:tc>
                <a:extLst>
                  <a:ext uri="{0D108BD9-81ED-4DB2-BD59-A6C34878D82A}">
                    <a16:rowId xmlns:a16="http://schemas.microsoft.com/office/drawing/2014/main" val="2572268897"/>
                  </a:ext>
                </a:extLst>
              </a:tr>
              <a:tr h="519331">
                <a:tc>
                  <a:txBody>
                    <a:bodyPr/>
                    <a:lstStyle/>
                    <a:p>
                      <a:r>
                        <a:rPr lang="ja-JP" altLang="en-US" sz="2800" dirty="0"/>
                        <a:t>青</a:t>
                      </a:r>
                      <a:endParaRPr lang="en-US" sz="2800" dirty="0"/>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GP6.setPin(1); GP7.setPin(1); GP8.setPin(0)</a:t>
                      </a:r>
                    </a:p>
                  </a:txBody>
                  <a:tcPr/>
                </a:tc>
                <a:tc hMerge="1">
                  <a:txBody>
                    <a:bodyPr/>
                    <a:lstStyle/>
                    <a:p>
                      <a:endParaRPr lang="en-US" sz="2800" dirty="0"/>
                    </a:p>
                  </a:txBody>
                  <a:tcPr/>
                </a:tc>
                <a:tc hMerge="1">
                  <a:txBody>
                    <a:bodyPr/>
                    <a:lstStyle/>
                    <a:p>
                      <a:endParaRPr lang="en-US" sz="2800" dirty="0"/>
                    </a:p>
                  </a:txBody>
                  <a:tcPr/>
                </a:tc>
                <a:extLst>
                  <a:ext uri="{0D108BD9-81ED-4DB2-BD59-A6C34878D82A}">
                    <a16:rowId xmlns:a16="http://schemas.microsoft.com/office/drawing/2014/main" val="472046435"/>
                  </a:ext>
                </a:extLst>
              </a:tr>
              <a:tr h="519331">
                <a:tc>
                  <a:txBody>
                    <a:bodyPr/>
                    <a:lstStyle/>
                    <a:p>
                      <a:r>
                        <a:rPr lang="ja-JP" altLang="en-US" sz="2800" dirty="0"/>
                        <a:t>消す</a:t>
                      </a:r>
                      <a:endParaRPr lang="en-US" sz="2800" dirty="0"/>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6"/>
                          </a:solidFill>
                          <a:latin typeface="Consolas" panose="020B0609020204030204" pitchFamily="49" charset="0"/>
                          <a:ea typeface="Prochalle_Myrica M" panose="020B0509020203020207" pitchFamily="49" charset="-128"/>
                          <a:cs typeface="Consolas" panose="020B0609020204030204" pitchFamily="49" charset="0"/>
                        </a:rPr>
                        <a:t>GP6.setPin(1); GP7.setPin(1); GP8.setPin(1)</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56926737"/>
                  </a:ext>
                </a:extLst>
              </a:tr>
            </a:tbl>
          </a:graphicData>
        </a:graphic>
      </p:graphicFrame>
      <p:pic>
        <p:nvPicPr>
          <p:cNvPr id="6" name="図 5">
            <a:extLst>
              <a:ext uri="{FF2B5EF4-FFF2-40B4-BE49-F238E27FC236}">
                <a16:creationId xmlns:a16="http://schemas.microsoft.com/office/drawing/2014/main" id="{8FB08FF5-D55C-4943-A7D4-D997156E99D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817407" y="1782859"/>
            <a:ext cx="1286085" cy="2437449"/>
          </a:xfrm>
          <a:prstGeom prst="rect">
            <a:avLst/>
          </a:prstGeom>
        </p:spPr>
      </p:pic>
      <p:pic>
        <p:nvPicPr>
          <p:cNvPr id="8" name="図 7">
            <a:extLst>
              <a:ext uri="{FF2B5EF4-FFF2-40B4-BE49-F238E27FC236}">
                <a16:creationId xmlns:a16="http://schemas.microsoft.com/office/drawing/2014/main" id="{7A9FAB0B-3CF4-44A3-A59F-62A58EAA13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9853756" y="3887624"/>
            <a:ext cx="1213387" cy="1286084"/>
          </a:xfrm>
          <a:prstGeom prst="rect">
            <a:avLst/>
          </a:prstGeom>
        </p:spPr>
      </p:pic>
      <p:sp>
        <p:nvSpPr>
          <p:cNvPr id="10" name="テキスト ボックス 9">
            <a:extLst>
              <a:ext uri="{FF2B5EF4-FFF2-40B4-BE49-F238E27FC236}">
                <a16:creationId xmlns:a16="http://schemas.microsoft.com/office/drawing/2014/main" id="{14D29FCC-8BD7-45D6-ABC4-6283938D3881}"/>
              </a:ext>
            </a:extLst>
          </p:cNvPr>
          <p:cNvSpPr txBox="1"/>
          <p:nvPr/>
        </p:nvSpPr>
        <p:spPr>
          <a:xfrm>
            <a:off x="9717539" y="5270668"/>
            <a:ext cx="2192270" cy="1477328"/>
          </a:xfrm>
          <a:prstGeom prst="rect">
            <a:avLst/>
          </a:prstGeom>
          <a:noFill/>
        </p:spPr>
        <p:txBody>
          <a:bodyPr wrap="square" rtlCol="0">
            <a:spAutoFit/>
          </a:bodyPr>
          <a:lstStyle/>
          <a:p>
            <a:r>
              <a:rPr lang="ja-JP" altLang="en-US" dirty="0"/>
              <a:t>遠くで見ると白でも、近くでよく見ると赤、緑、青がまざって白になっているのがわかる。</a:t>
            </a:r>
            <a:endParaRPr lang="en-US" dirty="0"/>
          </a:p>
        </p:txBody>
      </p:sp>
      <p:grpSp>
        <p:nvGrpSpPr>
          <p:cNvPr id="11" name="グループ化 10">
            <a:extLst>
              <a:ext uri="{FF2B5EF4-FFF2-40B4-BE49-F238E27FC236}">
                <a16:creationId xmlns:a16="http://schemas.microsoft.com/office/drawing/2014/main" id="{1A320944-6625-4935-977C-95B506858269}"/>
              </a:ext>
            </a:extLst>
          </p:cNvPr>
          <p:cNvGrpSpPr/>
          <p:nvPr/>
        </p:nvGrpSpPr>
        <p:grpSpPr>
          <a:xfrm>
            <a:off x="0" y="18135"/>
            <a:ext cx="2368794" cy="556900"/>
            <a:chOff x="550139" y="5522942"/>
            <a:chExt cx="2368794" cy="556900"/>
          </a:xfrm>
        </p:grpSpPr>
        <p:sp>
          <p:nvSpPr>
            <p:cNvPr id="12" name="テキスト ボックス 11">
              <a:extLst>
                <a:ext uri="{FF2B5EF4-FFF2-40B4-BE49-F238E27FC236}">
                  <a16:creationId xmlns:a16="http://schemas.microsoft.com/office/drawing/2014/main" id="{E0F95AC1-633A-448A-AB98-AB26899864D2}"/>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13" name="Picture 2" descr="博士のイラスト">
              <a:extLst>
                <a:ext uri="{FF2B5EF4-FFF2-40B4-BE49-F238E27FC236}">
                  <a16:creationId xmlns:a16="http://schemas.microsoft.com/office/drawing/2014/main" id="{300195AF-2218-44A9-ADAD-FDED10EABC7A}"/>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25610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b="1" dirty="0">
                <a:solidFill>
                  <a:srgbClr val="00B050"/>
                </a:solidFill>
              </a:rPr>
              <a:t>攻略</a:t>
            </a:r>
            <a:r>
              <a:rPr lang="en-US" altLang="ja-JP" b="1" dirty="0">
                <a:solidFill>
                  <a:srgbClr val="00B050"/>
                </a:solidFill>
              </a:rPr>
              <a:t>9 </a:t>
            </a:r>
            <a:r>
              <a:rPr lang="ja-JP" altLang="en-US" dirty="0"/>
              <a:t>フルカラー</a:t>
            </a:r>
            <a:r>
              <a:rPr lang="en-US" altLang="ja-JP" dirty="0"/>
              <a:t>LED</a:t>
            </a:r>
            <a:r>
              <a:rPr lang="ja-JP" altLang="en-US" dirty="0"/>
              <a:t>をつかってみよう</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a:xfrm>
            <a:off x="241159" y="1463885"/>
            <a:ext cx="10515600" cy="4351338"/>
          </a:xfrm>
        </p:spPr>
        <p:txBody>
          <a:bodyPr/>
          <a:lstStyle/>
          <a:p>
            <a:pPr marL="0" indent="0">
              <a:buNone/>
            </a:pPr>
            <a:r>
              <a:rPr lang="ja-JP" altLang="en-US" b="1" dirty="0">
                <a:solidFill>
                  <a:srgbClr val="FFC000"/>
                </a:solidFill>
              </a:rPr>
              <a:t>もっといろんな色を出す方法</a:t>
            </a:r>
            <a:r>
              <a:rPr lang="ja-JP" altLang="en-US" dirty="0"/>
              <a:t>。</a:t>
            </a:r>
            <a:endParaRPr lang="en-US" dirty="0"/>
          </a:p>
        </p:txBody>
      </p:sp>
      <p:sp>
        <p:nvSpPr>
          <p:cNvPr id="5" name="テキスト ボックス 4">
            <a:extLst>
              <a:ext uri="{FF2B5EF4-FFF2-40B4-BE49-F238E27FC236}">
                <a16:creationId xmlns:a16="http://schemas.microsoft.com/office/drawing/2014/main" id="{FC0C8618-2671-4E81-A85C-AB7A2D75BB58}"/>
              </a:ext>
            </a:extLst>
          </p:cNvPr>
          <p:cNvSpPr txBox="1"/>
          <p:nvPr/>
        </p:nvSpPr>
        <p:spPr>
          <a:xfrm>
            <a:off x="2235706" y="2172296"/>
            <a:ext cx="9309900" cy="3785652"/>
          </a:xfrm>
          <a:prstGeom prst="rect">
            <a:avLst/>
          </a:prstGeom>
          <a:noFill/>
        </p:spPr>
        <p:txBody>
          <a:bodyPr wrap="square" rtlCol="0">
            <a:spAutoFit/>
          </a:bodyPr>
          <a:lstStyle/>
          <a:p>
            <a:r>
              <a:rPr lang="en-US" sz="1200" dirty="0"/>
              <a:t>## ---- Imports ---- ##</a:t>
            </a:r>
          </a:p>
          <a:p>
            <a:r>
              <a:rPr lang="en-US" sz="1200" dirty="0"/>
              <a:t>import board</a:t>
            </a:r>
          </a:p>
          <a:p>
            <a:r>
              <a:rPr lang="en-US" sz="1200" dirty="0"/>
              <a:t>import </a:t>
            </a:r>
            <a:r>
              <a:rPr lang="en-US" sz="1200" dirty="0" err="1"/>
              <a:t>pwmio</a:t>
            </a:r>
            <a:endParaRPr lang="en-US" sz="1200" dirty="0"/>
          </a:p>
          <a:p>
            <a:endParaRPr lang="en-US" sz="1200" dirty="0"/>
          </a:p>
          <a:p>
            <a:r>
              <a:rPr lang="en-US" sz="1200" dirty="0"/>
              <a:t>R = </a:t>
            </a:r>
            <a:r>
              <a:rPr lang="en-US" sz="1200" dirty="0" err="1"/>
              <a:t>pwmio.PWMOut</a:t>
            </a:r>
            <a:r>
              <a:rPr lang="en-US" sz="1200" dirty="0"/>
              <a:t>(board.GP6, frequency=100)</a:t>
            </a:r>
          </a:p>
          <a:p>
            <a:r>
              <a:rPr lang="en-US" sz="1200" dirty="0"/>
              <a:t>G = </a:t>
            </a:r>
            <a:r>
              <a:rPr lang="en-US" sz="1200" dirty="0" err="1"/>
              <a:t>pwmio.PWMOut</a:t>
            </a:r>
            <a:r>
              <a:rPr lang="en-US" sz="1200" dirty="0"/>
              <a:t>(board.GP7, frequency=100)</a:t>
            </a:r>
          </a:p>
          <a:p>
            <a:r>
              <a:rPr lang="en-US" sz="1200" dirty="0"/>
              <a:t>B = </a:t>
            </a:r>
            <a:r>
              <a:rPr lang="en-US" sz="1200" dirty="0" err="1"/>
              <a:t>pwmio.PWMOut</a:t>
            </a:r>
            <a:r>
              <a:rPr lang="en-US" sz="1200" dirty="0"/>
              <a:t>(board.GP8, frequency=100)</a:t>
            </a:r>
          </a:p>
          <a:p>
            <a:endParaRPr lang="en-US" sz="1200" dirty="0"/>
          </a:p>
          <a:p>
            <a:r>
              <a:rPr lang="en-US" sz="1200" dirty="0"/>
              <a:t># </a:t>
            </a:r>
            <a:r>
              <a:rPr lang="ja-JP" altLang="en-US" sz="1200" dirty="0"/>
              <a:t>うすい紫</a:t>
            </a:r>
            <a:endParaRPr lang="en-US" sz="1200" dirty="0"/>
          </a:p>
          <a:p>
            <a:r>
              <a:rPr lang="en-US" sz="1200" dirty="0"/>
              <a:t>R.duty_cycle = 0; G.duty_cycle = 30000; B.duty_cycle = 0</a:t>
            </a:r>
          </a:p>
          <a:p>
            <a:endParaRPr lang="en-US" sz="1200" dirty="0"/>
          </a:p>
          <a:p>
            <a:r>
              <a:rPr lang="en-US" sz="1200" dirty="0"/>
              <a:t># </a:t>
            </a:r>
            <a:r>
              <a:rPr lang="ja-JP" altLang="en-US" sz="1200" dirty="0"/>
              <a:t>暗い赤</a:t>
            </a:r>
            <a:endParaRPr lang="en-US" sz="1200" dirty="0"/>
          </a:p>
          <a:p>
            <a:r>
              <a:rPr lang="en-US" sz="1200" dirty="0"/>
              <a:t>R.duty_cycle = 60000; G.duty_cycle = 65535; B.duty_cycle = 65535</a:t>
            </a:r>
          </a:p>
          <a:p>
            <a:endParaRPr lang="en-US" sz="1200" dirty="0"/>
          </a:p>
          <a:p>
            <a:r>
              <a:rPr lang="en-US" sz="1200" dirty="0"/>
              <a:t>#</a:t>
            </a:r>
            <a:r>
              <a:rPr lang="ja-JP" altLang="en-US" sz="1200" dirty="0"/>
              <a:t>消す</a:t>
            </a:r>
            <a:endParaRPr lang="en-US" sz="1200" dirty="0"/>
          </a:p>
          <a:p>
            <a:r>
              <a:rPr lang="en-US" sz="1200" dirty="0" err="1"/>
              <a:t>R.duty_cycle</a:t>
            </a:r>
            <a:r>
              <a:rPr lang="en-US" sz="1200" dirty="0"/>
              <a:t> = 65535; </a:t>
            </a:r>
            <a:r>
              <a:rPr lang="en-US" sz="1200" dirty="0" err="1"/>
              <a:t>G.duty_cycle</a:t>
            </a:r>
            <a:r>
              <a:rPr lang="en-US" sz="1200" dirty="0"/>
              <a:t> = 65535; </a:t>
            </a:r>
            <a:r>
              <a:rPr lang="en-US" sz="1200" dirty="0" err="1"/>
              <a:t>B.duty_cycle</a:t>
            </a:r>
            <a:r>
              <a:rPr lang="en-US" sz="1200" dirty="0"/>
              <a:t> = 65535</a:t>
            </a:r>
          </a:p>
          <a:p>
            <a:endParaRPr lang="en-US" sz="1200" dirty="0"/>
          </a:p>
          <a:p>
            <a:r>
              <a:rPr lang="en-US" sz="1200" dirty="0"/>
              <a:t># </a:t>
            </a:r>
            <a:r>
              <a:rPr lang="ja-JP" altLang="en-US" sz="1200" dirty="0"/>
              <a:t>パステルピンク</a:t>
            </a:r>
            <a:endParaRPr lang="en-US" sz="1200" dirty="0"/>
          </a:p>
          <a:p>
            <a:r>
              <a:rPr lang="en-US" sz="1200" dirty="0" err="1"/>
              <a:t>R.duty_cycle</a:t>
            </a:r>
            <a:r>
              <a:rPr lang="en-US" sz="1200" dirty="0"/>
              <a:t> = 00000; </a:t>
            </a:r>
            <a:r>
              <a:rPr lang="en-US" sz="1200" dirty="0" err="1"/>
              <a:t>G.duty_cycle</a:t>
            </a:r>
            <a:r>
              <a:rPr lang="en-US" sz="1200" dirty="0"/>
              <a:t> = 30000; </a:t>
            </a:r>
            <a:r>
              <a:rPr lang="en-US" sz="1200" dirty="0" err="1"/>
              <a:t>B.duty_cycle</a:t>
            </a:r>
            <a:r>
              <a:rPr lang="en-US" sz="1200" dirty="0"/>
              <a:t> = 30000</a:t>
            </a:r>
          </a:p>
          <a:p>
            <a:endParaRPr lang="en-US" sz="1200" dirty="0"/>
          </a:p>
        </p:txBody>
      </p:sp>
      <p:pic>
        <p:nvPicPr>
          <p:cNvPr id="11" name="図 10">
            <a:extLst>
              <a:ext uri="{FF2B5EF4-FFF2-40B4-BE49-F238E27FC236}">
                <a16:creationId xmlns:a16="http://schemas.microsoft.com/office/drawing/2014/main" id="{4C0DC473-C239-4C67-8596-B4E2CC8C37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698" y="2172296"/>
            <a:ext cx="1449695" cy="1100457"/>
          </a:xfrm>
          <a:prstGeom prst="rect">
            <a:avLst/>
          </a:prstGeom>
        </p:spPr>
      </p:pic>
      <p:sp>
        <p:nvSpPr>
          <p:cNvPr id="12" name="正方形/長方形 11">
            <a:extLst>
              <a:ext uri="{FF2B5EF4-FFF2-40B4-BE49-F238E27FC236}">
                <a16:creationId xmlns:a16="http://schemas.microsoft.com/office/drawing/2014/main" id="{6A4B231B-C549-49DC-A3BF-6F97FB672884}"/>
              </a:ext>
            </a:extLst>
          </p:cNvPr>
          <p:cNvSpPr/>
          <p:nvPr/>
        </p:nvSpPr>
        <p:spPr>
          <a:xfrm>
            <a:off x="2136999" y="2172296"/>
            <a:ext cx="4039438" cy="13948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58C93CF2-E92B-4E71-BF4A-AE6C7DC889B2}"/>
              </a:ext>
            </a:extLst>
          </p:cNvPr>
          <p:cNvSpPr/>
          <p:nvPr/>
        </p:nvSpPr>
        <p:spPr>
          <a:xfrm rot="11224780">
            <a:off x="900978" y="2412986"/>
            <a:ext cx="1226530" cy="26748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ボックス 6">
            <a:extLst>
              <a:ext uri="{FF2B5EF4-FFF2-40B4-BE49-F238E27FC236}">
                <a16:creationId xmlns:a16="http://schemas.microsoft.com/office/drawing/2014/main" id="{06BF8197-669E-4BC5-BFCC-D824DEFDA2EE}"/>
              </a:ext>
            </a:extLst>
          </p:cNvPr>
          <p:cNvSpPr txBox="1"/>
          <p:nvPr/>
        </p:nvSpPr>
        <p:spPr>
          <a:xfrm>
            <a:off x="7231797" y="1710631"/>
            <a:ext cx="4443671" cy="2862322"/>
          </a:xfrm>
          <a:prstGeom prst="rect">
            <a:avLst/>
          </a:prstGeom>
          <a:noFill/>
        </p:spPr>
        <p:txBody>
          <a:bodyPr wrap="square" rtlCol="0">
            <a:spAutoFit/>
          </a:bodyPr>
          <a:lstStyle/>
          <a:p>
            <a:r>
              <a:rPr lang="ja-JP" altLang="en-US" b="1" dirty="0">
                <a:solidFill>
                  <a:schemeClr val="accent6"/>
                </a:solidFill>
              </a:rPr>
              <a:t>ここをコピペし実行した後</a:t>
            </a:r>
            <a:endParaRPr lang="en-US" altLang="ja-JP" b="1" dirty="0">
              <a:solidFill>
                <a:schemeClr val="accent6"/>
              </a:solidFill>
            </a:endParaRPr>
          </a:p>
          <a:p>
            <a:endParaRPr lang="en-US" altLang="ja-JP" b="1" dirty="0">
              <a:solidFill>
                <a:schemeClr val="accent6"/>
              </a:solidFill>
            </a:endParaRPr>
          </a:p>
          <a:p>
            <a:r>
              <a:rPr lang="ja-JP" altLang="en-US" b="1" dirty="0">
                <a:solidFill>
                  <a:schemeClr val="accent6"/>
                </a:solidFill>
              </a:rPr>
              <a:t>これを</a:t>
            </a:r>
            <a:r>
              <a:rPr lang="en-US" altLang="ja-JP" b="1" dirty="0">
                <a:solidFill>
                  <a:schemeClr val="accent6"/>
                </a:solidFill>
              </a:rPr>
              <a:t>SHELL</a:t>
            </a:r>
            <a:r>
              <a:rPr lang="ja-JP" altLang="en-US" b="1" dirty="0">
                <a:solidFill>
                  <a:schemeClr val="accent6"/>
                </a:solidFill>
              </a:rPr>
              <a:t>に入力すれば色がだせる。</a:t>
            </a:r>
            <a:endParaRPr lang="en-US" altLang="ja-JP" b="1" dirty="0">
              <a:solidFill>
                <a:schemeClr val="accent6"/>
              </a:solidFill>
            </a:endParaRPr>
          </a:p>
          <a:p>
            <a:r>
              <a:rPr lang="en-US" b="1" dirty="0">
                <a:solidFill>
                  <a:schemeClr val="accent4"/>
                </a:solidFill>
              </a:rPr>
              <a:t>R.duty_cycle       </a:t>
            </a:r>
            <a:r>
              <a:rPr lang="ja-JP" altLang="en-US" b="1" dirty="0">
                <a:solidFill>
                  <a:schemeClr val="accent4"/>
                </a:solidFill>
              </a:rPr>
              <a:t>赤色の強さ</a:t>
            </a:r>
            <a:endParaRPr lang="en-US" b="1" dirty="0">
              <a:solidFill>
                <a:schemeClr val="accent4"/>
              </a:solidFill>
            </a:endParaRPr>
          </a:p>
          <a:p>
            <a:r>
              <a:rPr lang="en-US" b="1" dirty="0">
                <a:solidFill>
                  <a:schemeClr val="accent4"/>
                </a:solidFill>
              </a:rPr>
              <a:t>G.duty_cycle   </a:t>
            </a:r>
            <a:r>
              <a:rPr lang="ja-JP" altLang="en-US" b="1" dirty="0">
                <a:solidFill>
                  <a:schemeClr val="accent4"/>
                </a:solidFill>
              </a:rPr>
              <a:t>　緑色の強さ</a:t>
            </a:r>
            <a:endParaRPr lang="en-US" b="1" dirty="0">
              <a:solidFill>
                <a:schemeClr val="accent4"/>
              </a:solidFill>
            </a:endParaRPr>
          </a:p>
          <a:p>
            <a:r>
              <a:rPr lang="en-US" b="1" dirty="0">
                <a:solidFill>
                  <a:schemeClr val="accent4"/>
                </a:solidFill>
              </a:rPr>
              <a:t>B.duty_cycle</a:t>
            </a:r>
            <a:r>
              <a:rPr lang="ja-JP" altLang="en-US" b="1" dirty="0">
                <a:solidFill>
                  <a:schemeClr val="accent4"/>
                </a:solidFill>
              </a:rPr>
              <a:t>　　青色の強さ</a:t>
            </a:r>
            <a:endParaRPr lang="en-US" altLang="ja-JP" b="1" dirty="0">
              <a:solidFill>
                <a:schemeClr val="accent4"/>
              </a:solidFill>
            </a:endParaRPr>
          </a:p>
          <a:p>
            <a:r>
              <a:rPr lang="ja-JP" altLang="en-US" b="1" dirty="0">
                <a:solidFill>
                  <a:schemeClr val="accent4"/>
                </a:solidFill>
              </a:rPr>
              <a:t>を０から６５５３５の間の値にするといろんないろが出せる。</a:t>
            </a:r>
            <a:endParaRPr lang="en-US" altLang="ja-JP" b="1" dirty="0">
              <a:solidFill>
                <a:schemeClr val="accent4"/>
              </a:solidFill>
            </a:endParaRPr>
          </a:p>
          <a:p>
            <a:r>
              <a:rPr lang="en-US" altLang="ja-JP" b="1" dirty="0">
                <a:solidFill>
                  <a:schemeClr val="accent4"/>
                </a:solidFill>
              </a:rPr>
              <a:t>0</a:t>
            </a:r>
            <a:r>
              <a:rPr lang="ja-JP" altLang="en-US" b="1" dirty="0">
                <a:solidFill>
                  <a:schemeClr val="accent4"/>
                </a:solidFill>
              </a:rPr>
              <a:t>が明るい。普通と反対になるので注意</a:t>
            </a:r>
            <a:endParaRPr lang="en-US" altLang="ja-JP" b="1" dirty="0">
              <a:solidFill>
                <a:schemeClr val="accent4"/>
              </a:solidFill>
            </a:endParaRPr>
          </a:p>
          <a:p>
            <a:endParaRPr lang="en-US" altLang="ja-JP" b="1" dirty="0">
              <a:solidFill>
                <a:schemeClr val="accent4"/>
              </a:solidFill>
            </a:endParaRPr>
          </a:p>
        </p:txBody>
      </p:sp>
      <p:sp>
        <p:nvSpPr>
          <p:cNvPr id="14" name="矢印: 右 13">
            <a:extLst>
              <a:ext uri="{FF2B5EF4-FFF2-40B4-BE49-F238E27FC236}">
                <a16:creationId xmlns:a16="http://schemas.microsoft.com/office/drawing/2014/main" id="{4E3ACD15-D94E-4B17-886B-40678DD2D0B1}"/>
              </a:ext>
            </a:extLst>
          </p:cNvPr>
          <p:cNvSpPr/>
          <p:nvPr/>
        </p:nvSpPr>
        <p:spPr>
          <a:xfrm rot="12386859">
            <a:off x="996627" y="3350305"/>
            <a:ext cx="1315289" cy="269578"/>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直線コネクタ 15">
            <a:extLst>
              <a:ext uri="{FF2B5EF4-FFF2-40B4-BE49-F238E27FC236}">
                <a16:creationId xmlns:a16="http://schemas.microsoft.com/office/drawing/2014/main" id="{1C96C8BA-33BD-4652-9998-A5A2BC70FE5B}"/>
              </a:ext>
            </a:extLst>
          </p:cNvPr>
          <p:cNvCxnSpPr>
            <a:cxnSpLocks/>
          </p:cNvCxnSpPr>
          <p:nvPr/>
        </p:nvCxnSpPr>
        <p:spPr>
          <a:xfrm flipH="1">
            <a:off x="6176437" y="1929644"/>
            <a:ext cx="1141518" cy="578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D96BC1EE-1EEA-4E50-B239-7958AA0A93B9}"/>
              </a:ext>
            </a:extLst>
          </p:cNvPr>
          <p:cNvCxnSpPr>
            <a:cxnSpLocks/>
          </p:cNvCxnSpPr>
          <p:nvPr/>
        </p:nvCxnSpPr>
        <p:spPr>
          <a:xfrm flipH="1">
            <a:off x="6468873" y="2574955"/>
            <a:ext cx="830339" cy="1278514"/>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図 20">
            <a:extLst>
              <a:ext uri="{FF2B5EF4-FFF2-40B4-BE49-F238E27FC236}">
                <a16:creationId xmlns:a16="http://schemas.microsoft.com/office/drawing/2014/main" id="{51AAC36A-5DA1-4A0B-9099-0A1F56AEE0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38629" y="4660309"/>
            <a:ext cx="2950901" cy="1941575"/>
          </a:xfrm>
          <a:prstGeom prst="rect">
            <a:avLst/>
          </a:prstGeom>
        </p:spPr>
      </p:pic>
      <p:sp>
        <p:nvSpPr>
          <p:cNvPr id="22" name="正方形/長方形 21">
            <a:extLst>
              <a:ext uri="{FF2B5EF4-FFF2-40B4-BE49-F238E27FC236}">
                <a16:creationId xmlns:a16="http://schemas.microsoft.com/office/drawing/2014/main" id="{F5C9DF6E-0E23-40AE-83AB-D0D2CA1D1510}"/>
              </a:ext>
            </a:extLst>
          </p:cNvPr>
          <p:cNvSpPr/>
          <p:nvPr/>
        </p:nvSpPr>
        <p:spPr>
          <a:xfrm>
            <a:off x="347698" y="6244925"/>
            <a:ext cx="8565034" cy="307777"/>
          </a:xfrm>
          <a:prstGeom prst="rect">
            <a:avLst/>
          </a:prstGeom>
        </p:spPr>
        <p:txBody>
          <a:bodyPr wrap="square">
            <a:spAutoFit/>
          </a:bodyPr>
          <a:lstStyle/>
          <a:p>
            <a:r>
              <a:rPr lang="ja-JP" altLang="en-US" sz="1400" b="1" dirty="0">
                <a:solidFill>
                  <a:schemeClr val="accent4"/>
                </a:solidFill>
              </a:rPr>
              <a:t>ハードウェア</a:t>
            </a:r>
            <a:r>
              <a:rPr lang="en-US" altLang="ja-JP" sz="1400" b="1" dirty="0">
                <a:solidFill>
                  <a:schemeClr val="accent4"/>
                </a:solidFill>
              </a:rPr>
              <a:t>PWM</a:t>
            </a:r>
            <a:r>
              <a:rPr lang="ja-JP" altLang="en-US" sz="1400" b="1" dirty="0">
                <a:solidFill>
                  <a:schemeClr val="accent4"/>
                </a:solidFill>
              </a:rPr>
              <a:t>という機能を使って、光の強さをコントロールしているます。</a:t>
            </a:r>
            <a:endParaRPr lang="en-US" sz="1400" b="1" dirty="0">
              <a:solidFill>
                <a:schemeClr val="accent4"/>
              </a:solidFill>
            </a:endParaRPr>
          </a:p>
        </p:txBody>
      </p:sp>
      <p:sp>
        <p:nvSpPr>
          <p:cNvPr id="23" name="テキスト ボックス 22">
            <a:extLst>
              <a:ext uri="{FF2B5EF4-FFF2-40B4-BE49-F238E27FC236}">
                <a16:creationId xmlns:a16="http://schemas.microsoft.com/office/drawing/2014/main" id="{2620CEFE-1E61-410B-84EF-1929BF69509E}"/>
              </a:ext>
            </a:extLst>
          </p:cNvPr>
          <p:cNvSpPr txBox="1"/>
          <p:nvPr/>
        </p:nvSpPr>
        <p:spPr>
          <a:xfrm>
            <a:off x="10419392" y="4690395"/>
            <a:ext cx="1593443" cy="2154436"/>
          </a:xfrm>
          <a:prstGeom prst="rect">
            <a:avLst/>
          </a:prstGeom>
          <a:noFill/>
        </p:spPr>
        <p:txBody>
          <a:bodyPr wrap="square" rtlCol="0">
            <a:spAutoFit/>
          </a:bodyPr>
          <a:lstStyle/>
          <a:p>
            <a:r>
              <a:rPr lang="ja-JP" altLang="en-US" sz="1400" dirty="0"/>
              <a:t>色の見つけ方</a:t>
            </a:r>
            <a:endParaRPr lang="en-US" altLang="ja-JP" sz="1400" dirty="0"/>
          </a:p>
          <a:p>
            <a:r>
              <a:rPr lang="ja-JP" altLang="en-US" sz="1200" dirty="0"/>
              <a:t>ペイントの色の編集を開き、</a:t>
            </a:r>
            <a:endParaRPr lang="en-US" altLang="ja-JP" sz="1200" dirty="0"/>
          </a:p>
          <a:p>
            <a:r>
              <a:rPr lang="ja-JP" altLang="en-US" sz="1200" dirty="0"/>
              <a:t>色を選らんときに出てくる</a:t>
            </a:r>
            <a:r>
              <a:rPr lang="en-US" altLang="ja-JP" sz="1200" dirty="0"/>
              <a:t>RGB</a:t>
            </a:r>
            <a:r>
              <a:rPr lang="ja-JP" altLang="en-US" sz="1200" dirty="0"/>
              <a:t>の値から</a:t>
            </a:r>
            <a:endParaRPr lang="en-US" altLang="ja-JP" sz="1200" dirty="0"/>
          </a:p>
          <a:p>
            <a:r>
              <a:rPr lang="ja-JP" altLang="en-US" sz="1200" dirty="0"/>
              <a:t>色の強さを考えてね。</a:t>
            </a:r>
            <a:endParaRPr lang="en-US" altLang="ja-JP" sz="1200" dirty="0"/>
          </a:p>
          <a:p>
            <a:endParaRPr lang="en-US" altLang="ja-JP" sz="1200" dirty="0"/>
          </a:p>
          <a:p>
            <a:r>
              <a:rPr lang="ja-JP" altLang="en-US" sz="1200" dirty="0"/>
              <a:t>パソコンでは、赤と緑と青をどれくらいまぜるかで、どんな色でも出せる</a:t>
            </a:r>
            <a:endParaRPr lang="en-US" altLang="ja-JP" sz="1200" dirty="0"/>
          </a:p>
        </p:txBody>
      </p:sp>
      <p:sp>
        <p:nvSpPr>
          <p:cNvPr id="24" name="正方形/長方形 23">
            <a:extLst>
              <a:ext uri="{FF2B5EF4-FFF2-40B4-BE49-F238E27FC236}">
                <a16:creationId xmlns:a16="http://schemas.microsoft.com/office/drawing/2014/main" id="{B3DA8921-A1EC-4B26-A7F5-D59DA1BB5DD1}"/>
              </a:ext>
            </a:extLst>
          </p:cNvPr>
          <p:cNvSpPr/>
          <p:nvPr/>
        </p:nvSpPr>
        <p:spPr>
          <a:xfrm>
            <a:off x="9991660" y="4832481"/>
            <a:ext cx="412176" cy="3617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1A7EA0BD-9F5F-4F72-B437-0EE4D7160CD9}"/>
              </a:ext>
            </a:extLst>
          </p:cNvPr>
          <p:cNvSpPr/>
          <p:nvPr/>
        </p:nvSpPr>
        <p:spPr>
          <a:xfrm>
            <a:off x="9856091" y="5940477"/>
            <a:ext cx="311499" cy="3254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7B2818E4-2E79-4D33-8FCC-DEDF018FF6E2}"/>
              </a:ext>
            </a:extLst>
          </p:cNvPr>
          <p:cNvGrpSpPr/>
          <p:nvPr/>
        </p:nvGrpSpPr>
        <p:grpSpPr>
          <a:xfrm>
            <a:off x="0" y="18135"/>
            <a:ext cx="2368794" cy="556900"/>
            <a:chOff x="550139" y="5522942"/>
            <a:chExt cx="2368794" cy="556900"/>
          </a:xfrm>
        </p:grpSpPr>
        <p:sp>
          <p:nvSpPr>
            <p:cNvPr id="19" name="テキスト ボックス 18">
              <a:extLst>
                <a:ext uri="{FF2B5EF4-FFF2-40B4-BE49-F238E27FC236}">
                  <a16:creationId xmlns:a16="http://schemas.microsoft.com/office/drawing/2014/main" id="{2674B464-CCE8-487B-BF07-7CBBEF7D6197}"/>
                </a:ext>
              </a:extLst>
            </p:cNvPr>
            <p:cNvSpPr txBox="1"/>
            <p:nvPr/>
          </p:nvSpPr>
          <p:spPr>
            <a:xfrm>
              <a:off x="550139" y="5642298"/>
              <a:ext cx="2180260" cy="437544"/>
            </a:xfrm>
            <a:prstGeom prst="rect">
              <a:avLst/>
            </a:prstGeom>
            <a:solidFill>
              <a:srgbClr val="FFC000"/>
            </a:solidFill>
            <a:ln>
              <a:noFill/>
            </a:ln>
          </p:spPr>
          <p:txBody>
            <a:bodyPr wrap="none" rtlCol="0" anchor="ctr">
              <a:noAutofit/>
            </a:bodyPr>
            <a:lstStyle/>
            <a:p>
              <a:r>
                <a:rPr lang="ja-JP" altLang="en-US" sz="3200" b="1" dirty="0">
                  <a:solidFill>
                    <a:schemeClr val="bg1"/>
                  </a:solidFill>
                </a:rPr>
                <a:t>せつめい</a:t>
              </a:r>
              <a:endParaRPr lang="en-US" sz="3200" b="1" dirty="0">
                <a:solidFill>
                  <a:schemeClr val="bg1"/>
                </a:solidFill>
              </a:endParaRPr>
            </a:p>
          </p:txBody>
        </p:sp>
        <p:pic>
          <p:nvPicPr>
            <p:cNvPr id="20" name="Picture 2" descr="博士のイラスト">
              <a:extLst>
                <a:ext uri="{FF2B5EF4-FFF2-40B4-BE49-F238E27FC236}">
                  <a16:creationId xmlns:a16="http://schemas.microsoft.com/office/drawing/2014/main" id="{D294B3BB-C900-49AE-B811-6AF37A70F87E}"/>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b="26302"/>
            <a:stretch/>
          </p:blipFill>
          <p:spPr bwMode="auto">
            <a:xfrm>
              <a:off x="2163279" y="5522942"/>
              <a:ext cx="755654" cy="556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049227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982CA63F-5A82-4211-A3ED-7A33B4F7AD2B}"/>
              </a:ext>
            </a:extLst>
          </p:cNvPr>
          <p:cNvSpPr/>
          <p:nvPr/>
        </p:nvSpPr>
        <p:spPr>
          <a:xfrm>
            <a:off x="1903228" y="946298"/>
            <a:ext cx="8165805" cy="503983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600" dirty="0"/>
              <a:t>アレンジ完成</a:t>
            </a:r>
            <a:endParaRPr lang="en-US" sz="9600" dirty="0"/>
          </a:p>
        </p:txBody>
      </p:sp>
    </p:spTree>
    <p:extLst>
      <p:ext uri="{BB962C8B-B14F-4D97-AF65-F5344CB8AC3E}">
        <p14:creationId xmlns:p14="http://schemas.microsoft.com/office/powerpoint/2010/main" val="25425272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D3C4282-C045-426D-A188-659AE362DE46}"/>
              </a:ext>
            </a:extLst>
          </p:cNvPr>
          <p:cNvSpPr>
            <a:spLocks noGrp="1"/>
          </p:cNvSpPr>
          <p:nvPr>
            <p:ph type="title"/>
          </p:nvPr>
        </p:nvSpPr>
        <p:spPr/>
        <p:txBody>
          <a:bodyPr/>
          <a:lstStyle/>
          <a:p>
            <a:r>
              <a:rPr lang="ja-JP" altLang="en-US" dirty="0"/>
              <a:t>円卓発表会</a:t>
            </a:r>
            <a:endParaRPr lang="en-US" dirty="0"/>
          </a:p>
        </p:txBody>
      </p:sp>
      <p:sp>
        <p:nvSpPr>
          <p:cNvPr id="5" name="テキスト プレースホルダー 4">
            <a:extLst>
              <a:ext uri="{FF2B5EF4-FFF2-40B4-BE49-F238E27FC236}">
                <a16:creationId xmlns:a16="http://schemas.microsoft.com/office/drawing/2014/main" id="{EDF40A49-A02C-4DC2-88F0-3889D19CE4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521609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FF8EA3-072B-4384-B45F-7BD5E22406DA}"/>
              </a:ext>
            </a:extLst>
          </p:cNvPr>
          <p:cNvSpPr>
            <a:spLocks noGrp="1"/>
          </p:cNvSpPr>
          <p:nvPr>
            <p:ph type="title"/>
          </p:nvPr>
        </p:nvSpPr>
        <p:spPr/>
        <p:txBody>
          <a:bodyPr>
            <a:normAutofit fontScale="90000"/>
          </a:bodyPr>
          <a:lstStyle/>
          <a:p>
            <a:r>
              <a:rPr lang="ja-JP" altLang="en-US" dirty="0"/>
              <a:t>机を円にして作品を展示し</a:t>
            </a:r>
            <a:br>
              <a:rPr lang="en-US" altLang="ja-JP" dirty="0"/>
            </a:br>
            <a:r>
              <a:rPr lang="ja-JP" altLang="en-US" dirty="0"/>
              <a:t>１人ずつ光らせる</a:t>
            </a:r>
            <a:endParaRPr lang="en-US" dirty="0"/>
          </a:p>
        </p:txBody>
      </p:sp>
      <p:sp>
        <p:nvSpPr>
          <p:cNvPr id="3" name="コンテンツ プレースホルダー 2">
            <a:extLst>
              <a:ext uri="{FF2B5EF4-FFF2-40B4-BE49-F238E27FC236}">
                <a16:creationId xmlns:a16="http://schemas.microsoft.com/office/drawing/2014/main" id="{B3AC6C52-87E9-43DA-BBAE-FCDDE564F824}"/>
              </a:ext>
            </a:extLst>
          </p:cNvPr>
          <p:cNvSpPr>
            <a:spLocks noGrp="1"/>
          </p:cNvSpPr>
          <p:nvPr>
            <p:ph idx="1"/>
          </p:nvPr>
        </p:nvSpPr>
        <p:spPr>
          <a:xfrm>
            <a:off x="6169689" y="2402311"/>
            <a:ext cx="5392658" cy="3774652"/>
          </a:xfrm>
        </p:spPr>
        <p:txBody>
          <a:bodyPr/>
          <a:lstStyle/>
          <a:p>
            <a:r>
              <a:rPr lang="ja-JP" altLang="en-US" dirty="0"/>
              <a:t>一人１分　ｘ１２　＝　１２分</a:t>
            </a:r>
            <a:endParaRPr lang="en-US" altLang="ja-JP" dirty="0"/>
          </a:p>
          <a:p>
            <a:pPr marL="0" indent="0">
              <a:buNone/>
            </a:pPr>
            <a:r>
              <a:rPr lang="ja-JP" altLang="en-US" dirty="0"/>
              <a:t>パソコンごと設置</a:t>
            </a:r>
            <a:endParaRPr lang="en-US" dirty="0"/>
          </a:p>
          <a:p>
            <a:pPr marL="0" indent="0">
              <a:buNone/>
            </a:pPr>
            <a:endParaRPr lang="en-US" dirty="0"/>
          </a:p>
          <a:p>
            <a:r>
              <a:rPr lang="ja-JP" altLang="en-US" dirty="0"/>
              <a:t>ボランティアも参加</a:t>
            </a:r>
            <a:endParaRPr lang="en-US" altLang="ja-JP" dirty="0"/>
          </a:p>
          <a:p>
            <a:pPr marL="0" indent="0">
              <a:buNone/>
            </a:pPr>
            <a:r>
              <a:rPr lang="en-US" altLang="ja-JP" dirty="0"/>
              <a:t>(</a:t>
            </a:r>
            <a:r>
              <a:rPr lang="ja-JP" altLang="en-US" dirty="0"/>
              <a:t>作品と</a:t>
            </a:r>
            <a:r>
              <a:rPr lang="en-US" altLang="ja-JP" dirty="0"/>
              <a:t>USB</a:t>
            </a:r>
            <a:r>
              <a:rPr lang="ja-JP" altLang="en-US" dirty="0"/>
              <a:t>電源を持参）</a:t>
            </a:r>
            <a:endParaRPr lang="en-US" dirty="0"/>
          </a:p>
        </p:txBody>
      </p:sp>
      <p:sp>
        <p:nvSpPr>
          <p:cNvPr id="4" name="正方形/長方形 3">
            <a:extLst>
              <a:ext uri="{FF2B5EF4-FFF2-40B4-BE49-F238E27FC236}">
                <a16:creationId xmlns:a16="http://schemas.microsoft.com/office/drawing/2014/main" id="{B7C9DE68-BDCD-4494-B16E-D18492247897}"/>
              </a:ext>
            </a:extLst>
          </p:cNvPr>
          <p:cNvSpPr/>
          <p:nvPr/>
        </p:nvSpPr>
        <p:spPr>
          <a:xfrm>
            <a:off x="1377240" y="2595646"/>
            <a:ext cx="770021" cy="2747964"/>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正方形/長方形 4">
            <a:extLst>
              <a:ext uri="{FF2B5EF4-FFF2-40B4-BE49-F238E27FC236}">
                <a16:creationId xmlns:a16="http://schemas.microsoft.com/office/drawing/2014/main" id="{2DCF9647-C951-400E-B40F-6D6B0061E97B}"/>
              </a:ext>
            </a:extLst>
          </p:cNvPr>
          <p:cNvSpPr/>
          <p:nvPr/>
        </p:nvSpPr>
        <p:spPr>
          <a:xfrm>
            <a:off x="4892842" y="2595646"/>
            <a:ext cx="770021" cy="2747964"/>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正方形/長方形 6">
            <a:extLst>
              <a:ext uri="{FF2B5EF4-FFF2-40B4-BE49-F238E27FC236}">
                <a16:creationId xmlns:a16="http://schemas.microsoft.com/office/drawing/2014/main" id="{FA9217E5-9A28-4CE3-8BFA-4D9608FD86F6}"/>
              </a:ext>
            </a:extLst>
          </p:cNvPr>
          <p:cNvSpPr/>
          <p:nvPr/>
        </p:nvSpPr>
        <p:spPr>
          <a:xfrm rot="5400000">
            <a:off x="3100139" y="836653"/>
            <a:ext cx="770021" cy="2747964"/>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正方形/長方形 7">
            <a:extLst>
              <a:ext uri="{FF2B5EF4-FFF2-40B4-BE49-F238E27FC236}">
                <a16:creationId xmlns:a16="http://schemas.microsoft.com/office/drawing/2014/main" id="{F5D56DAC-9755-477C-935C-FFD3BAC86462}"/>
              </a:ext>
            </a:extLst>
          </p:cNvPr>
          <p:cNvSpPr/>
          <p:nvPr/>
        </p:nvSpPr>
        <p:spPr>
          <a:xfrm rot="5400000">
            <a:off x="3135041" y="4354639"/>
            <a:ext cx="770021" cy="2747964"/>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楕円 8">
            <a:extLst>
              <a:ext uri="{FF2B5EF4-FFF2-40B4-BE49-F238E27FC236}">
                <a16:creationId xmlns:a16="http://schemas.microsoft.com/office/drawing/2014/main" id="{0FAF25CC-45E9-410C-AF7D-83EC1AB1728F}"/>
              </a:ext>
            </a:extLst>
          </p:cNvPr>
          <p:cNvSpPr/>
          <p:nvPr/>
        </p:nvSpPr>
        <p:spPr>
          <a:xfrm>
            <a:off x="1593804" y="2911645"/>
            <a:ext cx="312821" cy="33688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楕円 9">
            <a:extLst>
              <a:ext uri="{FF2B5EF4-FFF2-40B4-BE49-F238E27FC236}">
                <a16:creationId xmlns:a16="http://schemas.microsoft.com/office/drawing/2014/main" id="{F788F4CA-30CD-4F85-A0CA-F12E825DC9F5}"/>
              </a:ext>
            </a:extLst>
          </p:cNvPr>
          <p:cNvSpPr/>
          <p:nvPr/>
        </p:nvSpPr>
        <p:spPr>
          <a:xfrm>
            <a:off x="1593804" y="3811591"/>
            <a:ext cx="312821" cy="33688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楕円 10">
            <a:extLst>
              <a:ext uri="{FF2B5EF4-FFF2-40B4-BE49-F238E27FC236}">
                <a16:creationId xmlns:a16="http://schemas.microsoft.com/office/drawing/2014/main" id="{7A5FDAA8-D19B-472E-BBED-DBF34ACC86F0}"/>
              </a:ext>
            </a:extLst>
          </p:cNvPr>
          <p:cNvSpPr/>
          <p:nvPr/>
        </p:nvSpPr>
        <p:spPr>
          <a:xfrm>
            <a:off x="1593804" y="4711536"/>
            <a:ext cx="312821" cy="33688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楕円 11">
            <a:extLst>
              <a:ext uri="{FF2B5EF4-FFF2-40B4-BE49-F238E27FC236}">
                <a16:creationId xmlns:a16="http://schemas.microsoft.com/office/drawing/2014/main" id="{F89F86C7-2BDF-4534-92CC-82E691FC5950}"/>
              </a:ext>
            </a:extLst>
          </p:cNvPr>
          <p:cNvSpPr/>
          <p:nvPr/>
        </p:nvSpPr>
        <p:spPr>
          <a:xfrm>
            <a:off x="5139109" y="2837030"/>
            <a:ext cx="312821" cy="33688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楕円 12">
            <a:extLst>
              <a:ext uri="{FF2B5EF4-FFF2-40B4-BE49-F238E27FC236}">
                <a16:creationId xmlns:a16="http://schemas.microsoft.com/office/drawing/2014/main" id="{B19C2E40-BDF0-413B-A00E-BBEEE83E035B}"/>
              </a:ext>
            </a:extLst>
          </p:cNvPr>
          <p:cNvSpPr/>
          <p:nvPr/>
        </p:nvSpPr>
        <p:spPr>
          <a:xfrm>
            <a:off x="5139109" y="3736976"/>
            <a:ext cx="312821" cy="33688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楕円 13">
            <a:extLst>
              <a:ext uri="{FF2B5EF4-FFF2-40B4-BE49-F238E27FC236}">
                <a16:creationId xmlns:a16="http://schemas.microsoft.com/office/drawing/2014/main" id="{9B2BC681-0F9C-46A6-BA05-2E4D0AC47A2A}"/>
              </a:ext>
            </a:extLst>
          </p:cNvPr>
          <p:cNvSpPr/>
          <p:nvPr/>
        </p:nvSpPr>
        <p:spPr>
          <a:xfrm>
            <a:off x="5139109" y="4636921"/>
            <a:ext cx="312821" cy="33688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楕円 14">
            <a:extLst>
              <a:ext uri="{FF2B5EF4-FFF2-40B4-BE49-F238E27FC236}">
                <a16:creationId xmlns:a16="http://schemas.microsoft.com/office/drawing/2014/main" id="{821A7018-068A-4849-9D34-6E5625541957}"/>
              </a:ext>
            </a:extLst>
          </p:cNvPr>
          <p:cNvSpPr/>
          <p:nvPr/>
        </p:nvSpPr>
        <p:spPr>
          <a:xfrm>
            <a:off x="4212681" y="5581823"/>
            <a:ext cx="312821" cy="33688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楕円 15">
            <a:extLst>
              <a:ext uri="{FF2B5EF4-FFF2-40B4-BE49-F238E27FC236}">
                <a16:creationId xmlns:a16="http://schemas.microsoft.com/office/drawing/2014/main" id="{2D6DEE1B-8CB3-4535-A16A-36338C6354D7}"/>
              </a:ext>
            </a:extLst>
          </p:cNvPr>
          <p:cNvSpPr/>
          <p:nvPr/>
        </p:nvSpPr>
        <p:spPr>
          <a:xfrm>
            <a:off x="3323238" y="5581823"/>
            <a:ext cx="312821" cy="33688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楕円 16">
            <a:extLst>
              <a:ext uri="{FF2B5EF4-FFF2-40B4-BE49-F238E27FC236}">
                <a16:creationId xmlns:a16="http://schemas.microsoft.com/office/drawing/2014/main" id="{CC5E9146-B188-475A-83A3-CB90661C0376}"/>
              </a:ext>
            </a:extLst>
          </p:cNvPr>
          <p:cNvSpPr/>
          <p:nvPr/>
        </p:nvSpPr>
        <p:spPr>
          <a:xfrm>
            <a:off x="2433795" y="5581823"/>
            <a:ext cx="312821" cy="33688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楕円 17">
            <a:extLst>
              <a:ext uri="{FF2B5EF4-FFF2-40B4-BE49-F238E27FC236}">
                <a16:creationId xmlns:a16="http://schemas.microsoft.com/office/drawing/2014/main" id="{52152897-44E8-449D-AC68-A9256D1DF395}"/>
              </a:ext>
            </a:extLst>
          </p:cNvPr>
          <p:cNvSpPr/>
          <p:nvPr/>
        </p:nvSpPr>
        <p:spPr>
          <a:xfrm>
            <a:off x="4236745" y="2065426"/>
            <a:ext cx="312821" cy="3368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楕円 18">
            <a:extLst>
              <a:ext uri="{FF2B5EF4-FFF2-40B4-BE49-F238E27FC236}">
                <a16:creationId xmlns:a16="http://schemas.microsoft.com/office/drawing/2014/main" id="{D3C000DE-D9EC-4148-BA9C-CAA2A39D69D3}"/>
              </a:ext>
            </a:extLst>
          </p:cNvPr>
          <p:cNvSpPr/>
          <p:nvPr/>
        </p:nvSpPr>
        <p:spPr>
          <a:xfrm>
            <a:off x="3347302" y="2065426"/>
            <a:ext cx="312821" cy="3368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楕円 19">
            <a:extLst>
              <a:ext uri="{FF2B5EF4-FFF2-40B4-BE49-F238E27FC236}">
                <a16:creationId xmlns:a16="http://schemas.microsoft.com/office/drawing/2014/main" id="{0D96DAC2-D0C1-4510-8885-5EA32BEBEF4C}"/>
              </a:ext>
            </a:extLst>
          </p:cNvPr>
          <p:cNvSpPr/>
          <p:nvPr/>
        </p:nvSpPr>
        <p:spPr>
          <a:xfrm>
            <a:off x="2457859" y="2065426"/>
            <a:ext cx="312821" cy="3368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03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A8C5E7-6BE8-4DE2-B5B7-161FBED3AF22}"/>
              </a:ext>
            </a:extLst>
          </p:cNvPr>
          <p:cNvSpPr>
            <a:spLocks noGrp="1"/>
          </p:cNvSpPr>
          <p:nvPr>
            <p:ph type="title"/>
          </p:nvPr>
        </p:nvSpPr>
        <p:spPr/>
        <p:txBody>
          <a:bodyPr/>
          <a:lstStyle/>
          <a:p>
            <a:r>
              <a:rPr lang="ja-JP" altLang="en-US" dirty="0"/>
              <a:t>講義補足資料</a:t>
            </a:r>
            <a:endParaRPr lang="en-US" dirty="0"/>
          </a:p>
        </p:txBody>
      </p:sp>
      <p:sp>
        <p:nvSpPr>
          <p:cNvPr id="3" name="テキスト プレースホルダー 2">
            <a:extLst>
              <a:ext uri="{FF2B5EF4-FFF2-40B4-BE49-F238E27FC236}">
                <a16:creationId xmlns:a16="http://schemas.microsoft.com/office/drawing/2014/main" id="{485CD857-AB42-49F9-9946-6A7EE4BAE6B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66302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1265631-F99D-49C9-8925-776F8D17A7AD}"/>
              </a:ext>
            </a:extLst>
          </p:cNvPr>
          <p:cNvSpPr>
            <a:spLocks noGrp="1"/>
          </p:cNvSpPr>
          <p:nvPr>
            <p:ph type="title"/>
          </p:nvPr>
        </p:nvSpPr>
        <p:spPr>
          <a:xfrm>
            <a:off x="831850" y="1736726"/>
            <a:ext cx="10515600" cy="2852737"/>
          </a:xfrm>
        </p:spPr>
        <p:txBody>
          <a:bodyPr>
            <a:normAutofit/>
          </a:bodyPr>
          <a:lstStyle/>
          <a:p>
            <a:r>
              <a:rPr lang="ja-JP" altLang="en-US" sz="5400" b="1" dirty="0">
                <a:solidFill>
                  <a:srgbClr val="00B050"/>
                </a:solidFill>
              </a:rPr>
              <a:t>攻略</a:t>
            </a:r>
            <a:r>
              <a:rPr lang="en-US" altLang="ja-JP" sz="5400" b="1" dirty="0">
                <a:solidFill>
                  <a:srgbClr val="00B050"/>
                </a:solidFill>
              </a:rPr>
              <a:t>8 </a:t>
            </a:r>
            <a:r>
              <a:rPr lang="ja-JP" altLang="en-US" sz="5400" dirty="0"/>
              <a:t>できた人用アレンジ</a:t>
            </a:r>
            <a:r>
              <a:rPr lang="en-US" altLang="ja-JP" sz="5400" dirty="0"/>
              <a:t>4</a:t>
            </a:r>
            <a:br>
              <a:rPr lang="en-US" altLang="ja-JP" sz="5400" dirty="0"/>
            </a:br>
            <a:r>
              <a:rPr lang="en-US" altLang="ja-JP" sz="5400" dirty="0"/>
              <a:t>LED</a:t>
            </a:r>
            <a:r>
              <a:rPr lang="ja-JP" altLang="en-US" sz="5400" dirty="0"/>
              <a:t>テープを使ってみよう</a:t>
            </a:r>
            <a:endParaRPr lang="en-US" sz="5400" dirty="0"/>
          </a:p>
        </p:txBody>
      </p:sp>
      <p:sp>
        <p:nvSpPr>
          <p:cNvPr id="5" name="テキスト プレースホルダー 4">
            <a:extLst>
              <a:ext uri="{FF2B5EF4-FFF2-40B4-BE49-F238E27FC236}">
                <a16:creationId xmlns:a16="http://schemas.microsoft.com/office/drawing/2014/main" id="{1E822F89-3B65-4859-BFF3-41E9D1770D30}"/>
              </a:ext>
            </a:extLst>
          </p:cNvPr>
          <p:cNvSpPr>
            <a:spLocks noGrp="1"/>
          </p:cNvSpPr>
          <p:nvPr>
            <p:ph type="body" idx="1"/>
          </p:nvPr>
        </p:nvSpPr>
        <p:spPr/>
        <p:txBody>
          <a:bodyPr>
            <a:normAutofit/>
          </a:bodyPr>
          <a:lstStyle/>
          <a:p>
            <a:endParaRPr lang="en-US" altLang="ja-JP" dirty="0"/>
          </a:p>
        </p:txBody>
      </p:sp>
    </p:spTree>
    <p:extLst>
      <p:ext uri="{BB962C8B-B14F-4D97-AF65-F5344CB8AC3E}">
        <p14:creationId xmlns:p14="http://schemas.microsoft.com/office/powerpoint/2010/main" val="12900065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09AFA-F4C9-411B-AC33-FB4604554834}"/>
              </a:ext>
            </a:extLst>
          </p:cNvPr>
          <p:cNvSpPr>
            <a:spLocks noGrp="1"/>
          </p:cNvSpPr>
          <p:nvPr>
            <p:ph type="title"/>
          </p:nvPr>
        </p:nvSpPr>
        <p:spPr/>
        <p:txBody>
          <a:bodyPr>
            <a:normAutofit fontScale="90000"/>
          </a:bodyPr>
          <a:lstStyle/>
          <a:p>
            <a:r>
              <a:rPr lang="en-US" altLang="ja-JP" dirty="0"/>
              <a:t>【</a:t>
            </a:r>
            <a:r>
              <a:rPr lang="ja-JP" altLang="en-US" dirty="0"/>
              <a:t>回路作成</a:t>
            </a:r>
            <a:r>
              <a:rPr lang="en-US" altLang="ja-JP" dirty="0"/>
              <a:t>】</a:t>
            </a:r>
            <a:endParaRPr lang="en-US" dirty="0"/>
          </a:p>
        </p:txBody>
      </p:sp>
      <p:sp>
        <p:nvSpPr>
          <p:cNvPr id="3" name="コンテンツ プレースホルダー 2">
            <a:extLst>
              <a:ext uri="{FF2B5EF4-FFF2-40B4-BE49-F238E27FC236}">
                <a16:creationId xmlns:a16="http://schemas.microsoft.com/office/drawing/2014/main" id="{FB981783-16EF-477A-8D7D-2C3397401C34}"/>
              </a:ext>
            </a:extLst>
          </p:cNvPr>
          <p:cNvSpPr>
            <a:spLocks noGrp="1"/>
          </p:cNvSpPr>
          <p:nvPr>
            <p:ph idx="1"/>
          </p:nvPr>
        </p:nvSpPr>
        <p:spPr/>
        <p:txBody>
          <a:bodyPr/>
          <a:lstStyle/>
          <a:p>
            <a:r>
              <a:rPr lang="en-US" dirty="0"/>
              <a:t>TBD</a:t>
            </a:r>
          </a:p>
        </p:txBody>
      </p:sp>
    </p:spTree>
    <p:extLst>
      <p:ext uri="{BB962C8B-B14F-4D97-AF65-F5344CB8AC3E}">
        <p14:creationId xmlns:p14="http://schemas.microsoft.com/office/powerpoint/2010/main" val="41766820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80204-7855-4BF2-896E-102D435A5B3E}"/>
              </a:ext>
            </a:extLst>
          </p:cNvPr>
          <p:cNvSpPr>
            <a:spLocks noGrp="1"/>
          </p:cNvSpPr>
          <p:nvPr>
            <p:ph type="title"/>
          </p:nvPr>
        </p:nvSpPr>
        <p:spPr/>
        <p:txBody>
          <a:bodyPr>
            <a:normAutofit fontScale="90000"/>
          </a:bodyPr>
          <a:lstStyle/>
          <a:p>
            <a:r>
              <a:rPr lang="ja-JP" altLang="en-US" dirty="0"/>
              <a:t>プログラム</a:t>
            </a:r>
            <a:endParaRPr lang="en-US" dirty="0"/>
          </a:p>
        </p:txBody>
      </p:sp>
      <p:sp>
        <p:nvSpPr>
          <p:cNvPr id="3" name="コンテンツ プレースホルダー 2">
            <a:extLst>
              <a:ext uri="{FF2B5EF4-FFF2-40B4-BE49-F238E27FC236}">
                <a16:creationId xmlns:a16="http://schemas.microsoft.com/office/drawing/2014/main" id="{633EC4E6-009B-40FA-BAA9-99879BDC55DF}"/>
              </a:ext>
            </a:extLst>
          </p:cNvPr>
          <p:cNvSpPr>
            <a:spLocks noGrp="1"/>
          </p:cNvSpPr>
          <p:nvPr>
            <p:ph idx="1"/>
          </p:nvPr>
        </p:nvSpPr>
        <p:spPr/>
        <p:txBody>
          <a:bodyPr/>
          <a:lstStyle/>
          <a:p>
            <a:r>
              <a:rPr lang="en-US" dirty="0"/>
              <a:t>TBD</a:t>
            </a:r>
          </a:p>
        </p:txBody>
      </p:sp>
    </p:spTree>
    <p:extLst>
      <p:ext uri="{BB962C8B-B14F-4D97-AF65-F5344CB8AC3E}">
        <p14:creationId xmlns:p14="http://schemas.microsoft.com/office/powerpoint/2010/main" val="96205320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16478</TotalTime>
  <Words>9268</Words>
  <Application>Microsoft Office PowerPoint</Application>
  <PresentationFormat>ワイド画面</PresentationFormat>
  <Paragraphs>1600</Paragraphs>
  <Slides>132</Slides>
  <Notes>17</Notes>
  <HiddenSlides>4</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132</vt:i4>
      </vt:variant>
    </vt:vector>
  </HeadingPairs>
  <TitlesOfParts>
    <vt:vector size="140" baseType="lpstr">
      <vt:lpstr>HG創英角ﾎﾟｯﾌﾟ体</vt:lpstr>
      <vt:lpstr>Prochalle_Myrica M</vt:lpstr>
      <vt:lpstr>游ゴシック</vt:lpstr>
      <vt:lpstr>游ゴシック Light</vt:lpstr>
      <vt:lpstr>Arial</vt:lpstr>
      <vt:lpstr>Calibri</vt:lpstr>
      <vt:lpstr>Consolas</vt:lpstr>
      <vt:lpstr>Office テーマ</vt:lpstr>
      <vt:lpstr>前提(小４－６年生、１２名１クラス)</vt:lpstr>
      <vt:lpstr>LED工作</vt:lpstr>
      <vt:lpstr>【もくじ】</vt:lpstr>
      <vt:lpstr>【つくるもの】クリスマスツリーの中身</vt:lpstr>
      <vt:lpstr>【材料】       あとでくばります</vt:lpstr>
      <vt:lpstr>【大事な点】</vt:lpstr>
      <vt:lpstr>【スケジュール】</vt:lpstr>
      <vt:lpstr>はじめるよ</vt:lpstr>
      <vt:lpstr>クリスマスツリーの作成 攻略1～攻略8</vt:lpstr>
      <vt:lpstr>攻略1</vt:lpstr>
      <vt:lpstr>攻略1 Raspberry Pi Picoをつなげよう</vt:lpstr>
      <vt:lpstr>攻略1 Raspberry Pi Picoをつなげよう</vt:lpstr>
      <vt:lpstr>攻略1 Raspberry Pi Picoをつなげよう</vt:lpstr>
      <vt:lpstr>攻略1 Raspberry Pi Picoをつなげよう</vt:lpstr>
      <vt:lpstr>攻略1 Raspberry Pi Picoをつなげよう</vt:lpstr>
      <vt:lpstr>攻略1 Raspberry Pi Picoをつなげよう</vt:lpstr>
      <vt:lpstr>攻略1 Raspberry Pi Picoをつなげよう</vt:lpstr>
      <vt:lpstr>攻略2</vt:lpstr>
      <vt:lpstr>攻略2 LEDをひからせよう　</vt:lpstr>
      <vt:lpstr>攻略2 LEDをひからせよう　</vt:lpstr>
      <vt:lpstr>攻略2 LEDをひからせよう　</vt:lpstr>
      <vt:lpstr>攻略2 LEDをひからせよう　</vt:lpstr>
      <vt:lpstr>攻略2 LEDをひからせよう　</vt:lpstr>
      <vt:lpstr>攻略2 LEDをひからせよう　</vt:lpstr>
      <vt:lpstr>攻略3</vt:lpstr>
      <vt:lpstr>攻略3 プログラムでLEDを点灯させる</vt:lpstr>
      <vt:lpstr>攻略3 プログラムでLEDを点灯させる</vt:lpstr>
      <vt:lpstr>攻略3 プログラムでLEDをひからせる</vt:lpstr>
      <vt:lpstr>攻略3 プログラムでLEDをひからせる</vt:lpstr>
      <vt:lpstr>攻略3 プログラムでLEDをひからせる</vt:lpstr>
      <vt:lpstr>攻略4 LEDを５つひからせよう なぜひかるか？ </vt:lpstr>
      <vt:lpstr>攻略3プログラムでLEDをひからせる</vt:lpstr>
      <vt:lpstr>攻略3プログラムでLEDをひからせる</vt:lpstr>
      <vt:lpstr>攻略4</vt:lpstr>
      <vt:lpstr>攻略4 LEDを５つひからせよう </vt:lpstr>
      <vt:lpstr>攻略4 LEDを５つひからせよう </vt:lpstr>
      <vt:lpstr>攻略4 LEDを５つひからせよう </vt:lpstr>
      <vt:lpstr>攻略4 LEDを５つひからせよう </vt:lpstr>
      <vt:lpstr>攻略4 LEDを５つひからせよう </vt:lpstr>
      <vt:lpstr>攻略4 LEDを５つひからせよう </vt:lpstr>
      <vt:lpstr>攻略4 LEDを５つひからせよう </vt:lpstr>
      <vt:lpstr>攻略4 LEDを５つひからせよう </vt:lpstr>
      <vt:lpstr>攻略4 LEDを５つひからせよう </vt:lpstr>
      <vt:lpstr>攻略4 LEDを５つひからせよう </vt:lpstr>
      <vt:lpstr>攻略4 LEDを５つひからせよう</vt:lpstr>
      <vt:lpstr>攻略4 LEDを５つひからせよう</vt:lpstr>
      <vt:lpstr>攻略5</vt:lpstr>
      <vt:lpstr>攻略5 LED５つを10回点滅させよう</vt:lpstr>
      <vt:lpstr>攻略5 LED５つを10回点滅させよう</vt:lpstr>
      <vt:lpstr>攻略5 LED５つを10回点滅させよう</vt:lpstr>
      <vt:lpstr>攻略4 LED５つを10回点滅させよう</vt:lpstr>
      <vt:lpstr>攻略4 LED５つを１０回点滅させよう</vt:lpstr>
      <vt:lpstr>攻略5 LED５つを１０回点滅させよう</vt:lpstr>
      <vt:lpstr>攻略5 LEDを５つ１０回点滅させよう</vt:lpstr>
      <vt:lpstr>攻略6</vt:lpstr>
      <vt:lpstr>攻略6 ボタンを押したら点滅させる</vt:lpstr>
      <vt:lpstr>攻略6 ボタンを押したら点滅させる</vt:lpstr>
      <vt:lpstr>攻略6 ボタンを押したら点滅させる</vt:lpstr>
      <vt:lpstr>攻略6 ボタンを押したら点滅させる</vt:lpstr>
      <vt:lpstr>攻略6 ボタンを押したら点滅させる</vt:lpstr>
      <vt:lpstr>攻略6 ボタンを押したら点滅させる</vt:lpstr>
      <vt:lpstr>攻略6 ボタンを押したら点滅させる　</vt:lpstr>
      <vt:lpstr>攻略6 ボタンを押したら点滅させる</vt:lpstr>
      <vt:lpstr>攻略7</vt:lpstr>
      <vt:lpstr>攻略7 点滅のパターンを変える</vt:lpstr>
      <vt:lpstr>攻略7　点滅のパターンを変える</vt:lpstr>
      <vt:lpstr>攻略7　点滅のパターンを変える</vt:lpstr>
      <vt:lpstr>攻略7 点滅のパターンを変える</vt:lpstr>
      <vt:lpstr>攻略7 点滅のパターンを変える</vt:lpstr>
      <vt:lpstr>攻略7 点滅のパターンを変える</vt:lpstr>
      <vt:lpstr>攻略8</vt:lpstr>
      <vt:lpstr>攻略8 クリスマスツリーを飾ろう</vt:lpstr>
      <vt:lpstr>攻略8 クリスマスツリーを飾ろう</vt:lpstr>
      <vt:lpstr>攻略8 クリスマスツリーを飾ろう</vt:lpstr>
      <vt:lpstr>攻略8 クリスマスツリーをかざろう</vt:lpstr>
      <vt:lpstr>攻略8 クリスマスツリーを飾ろう</vt:lpstr>
      <vt:lpstr>攻略8 クリスマスツリーを飾ろう</vt:lpstr>
      <vt:lpstr>攻略8 クリスマスツリーを飾ろう</vt:lpstr>
      <vt:lpstr>攻略8 クリスマスツリーを飾ろう</vt:lpstr>
      <vt:lpstr>PowerPoint プレゼンテーション</vt:lpstr>
      <vt:lpstr>攻略9 できた人用アレンジ フルカラーLEDをつかってみよう</vt:lpstr>
      <vt:lpstr>攻略9 フルカラーLEDをつかってみよう</vt:lpstr>
      <vt:lpstr>攻略9 フルカラーLEDをつかってみよう</vt:lpstr>
      <vt:lpstr>攻略9 フルカラーLEDをつかってみよう</vt:lpstr>
      <vt:lpstr>攻略9 フルカラーLEDをつかってみよう</vt:lpstr>
      <vt:lpstr>攻略9 フルカラーLEDをつかってみよう</vt:lpstr>
      <vt:lpstr>攻略9 フルカラーLEDをつかってみよう</vt:lpstr>
      <vt:lpstr>攻略9 フルカラーLEDをつかってみよう</vt:lpstr>
      <vt:lpstr>攻略9 フルカラーLEDをつかってみよう</vt:lpstr>
      <vt:lpstr>攻略9 フルカラーLEDをつかってみよう</vt:lpstr>
      <vt:lpstr>攻略8 フルカラーLEDをつかってみよう</vt:lpstr>
      <vt:lpstr>攻略9 フルカラーLEDをつかってみよう</vt:lpstr>
      <vt:lpstr>PowerPoint プレゼンテーション</vt:lpstr>
      <vt:lpstr>円卓発表会</vt:lpstr>
      <vt:lpstr>机を円にして作品を展示し １人ずつ光らせる</vt:lpstr>
      <vt:lpstr>講義補足資料</vt:lpstr>
      <vt:lpstr>攻略8 できた人用アレンジ4 LEDテープを使ってみよう</vt:lpstr>
      <vt:lpstr>【回路作成】</vt:lpstr>
      <vt:lpstr>プログラム</vt:lpstr>
      <vt:lpstr>Raspberry Pi Picoの半田付け</vt:lpstr>
      <vt:lpstr>長辺は下向き（上から）、短辺は上向き（裏から）につけます。</vt:lpstr>
      <vt:lpstr>Raspberry Pi Picoの装着</vt:lpstr>
      <vt:lpstr>ブレッドボードに乗せます</vt:lpstr>
      <vt:lpstr>USBケーブルはゆっくりさします</vt:lpstr>
      <vt:lpstr>Raspberry Pi Picoのドライバ</vt:lpstr>
      <vt:lpstr>Raspberry Pi PicoのFW更新</vt:lpstr>
      <vt:lpstr>PiperMakeにアクセス</vt:lpstr>
      <vt:lpstr>画面にしたがってFWをいれる</vt:lpstr>
      <vt:lpstr>Thonny インストール</vt:lpstr>
      <vt:lpstr>THONNYダウンロード   </vt:lpstr>
      <vt:lpstr>Thonny インストール　　　</vt:lpstr>
      <vt:lpstr>Thonny 起動　</vt:lpstr>
      <vt:lpstr>Thonny 設定１　tools-&gt;options-&gt;Interpreter</vt:lpstr>
      <vt:lpstr>Thonny設定２　tools-&gt;options-&gt;Interpreter</vt:lpstr>
      <vt:lpstr>Thonny設定３　View-＞Filesにチェック</vt:lpstr>
      <vt:lpstr>できた？</vt:lpstr>
      <vt:lpstr>Thonny プログラムを作る</vt:lpstr>
      <vt:lpstr>作成</vt:lpstr>
      <vt:lpstr>実行</vt:lpstr>
      <vt:lpstr>保存</vt:lpstr>
      <vt:lpstr>Raspberry Pi Picoのピン配置</vt:lpstr>
      <vt:lpstr>ＵＳＢ→</vt:lpstr>
      <vt:lpstr>←ＵＳＢ</vt:lpstr>
      <vt:lpstr>Thonnyプログラムマニュアル</vt:lpstr>
      <vt:lpstr>ラズパイ制御用コードの調べ方</vt:lpstr>
      <vt:lpstr>Thonnyプログラム　サンプル</vt:lpstr>
      <vt:lpstr>LED0を５回点滅させる</vt:lpstr>
      <vt:lpstr>LED0-4を順番に点滅させる(3回繰返し）</vt:lpstr>
      <vt:lpstr>GP15のスイッチでLED0を点灯</vt:lpstr>
      <vt:lpstr>表示用フォント</vt:lpstr>
      <vt:lpstr>テキスト表示用 Myricaフォント改</vt:lpstr>
      <vt:lpstr>テキスト表示用  CONSOLASフォント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インストール</dc:title>
  <dc:creator>user</dc:creator>
  <cp:lastModifiedBy>ny</cp:lastModifiedBy>
  <cp:revision>352</cp:revision>
  <dcterms:created xsi:type="dcterms:W3CDTF">2022-11-15T12:14:29Z</dcterms:created>
  <dcterms:modified xsi:type="dcterms:W3CDTF">2023-01-08T11:48:53Z</dcterms:modified>
</cp:coreProperties>
</file>